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6"/>
  </p:notesMasterIdLst>
  <p:handoutMasterIdLst>
    <p:handoutMasterId r:id="rId17"/>
  </p:handoutMasterIdLst>
  <p:sldIdLst>
    <p:sldId id="818" r:id="rId5"/>
    <p:sldId id="809" r:id="rId6"/>
    <p:sldId id="864" r:id="rId7"/>
    <p:sldId id="865" r:id="rId8"/>
    <p:sldId id="866" r:id="rId9"/>
    <p:sldId id="867" r:id="rId10"/>
    <p:sldId id="868" r:id="rId11"/>
    <p:sldId id="869" r:id="rId12"/>
    <p:sldId id="821" r:id="rId13"/>
    <p:sldId id="863" r:id="rId14"/>
    <p:sldId id="820" r:id="rId15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, Xishuang" initials="DX" lastIdx="2" clrIdx="0">
    <p:extLst>
      <p:ext uri="{19B8F6BF-5375-455C-9EA6-DF929625EA0E}">
        <p15:presenceInfo xmlns:p15="http://schemas.microsoft.com/office/powerpoint/2012/main" userId="S::xidong@pvamu.edu::d29ea5ac-2f9d-408c-9c70-b4ad3440d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5101A-F0B6-2456-E62F-5A2A87B43145}" v="6" dt="2021-05-06T04:07:51.226"/>
    <p1510:client id="{DB1BC59F-60FF-0000-D422-2E2E1DD6DDDF}" v="12" dt="2021-05-06T02:46:29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5" autoAdjust="0"/>
    <p:restoredTop sz="77294" autoAdjust="0"/>
  </p:normalViewPr>
  <p:slideViewPr>
    <p:cSldViewPr snapToGrid="0">
      <p:cViewPr varScale="1">
        <p:scale>
          <a:sx n="57" d="100"/>
          <a:sy n="57" d="100"/>
        </p:scale>
        <p:origin x="928" y="176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g, Xishuang" userId="S::xidong_pvamu.edu#ext#@gtvault.onmicrosoft.com::d82fe4bc-41b8-4dba-8c63-3c53a5962af7" providerId="AD" clId="Web-{D365101A-F0B6-2456-E62F-5A2A87B43145}"/>
    <pc:docChg chg="modSld">
      <pc:chgData name="Dong, Xishuang" userId="S::xidong_pvamu.edu#ext#@gtvault.onmicrosoft.com::d82fe4bc-41b8-4dba-8c63-3c53a5962af7" providerId="AD" clId="Web-{D365101A-F0B6-2456-E62F-5A2A87B43145}" dt="2021-05-06T04:07:51.226" v="5" actId="20577"/>
      <pc:docMkLst>
        <pc:docMk/>
      </pc:docMkLst>
      <pc:sldChg chg="modSp">
        <pc:chgData name="Dong, Xishuang" userId="S::xidong_pvamu.edu#ext#@gtvault.onmicrosoft.com::d82fe4bc-41b8-4dba-8c63-3c53a5962af7" providerId="AD" clId="Web-{D365101A-F0B6-2456-E62F-5A2A87B43145}" dt="2021-05-06T04:07:51.226" v="5" actId="20577"/>
        <pc:sldMkLst>
          <pc:docMk/>
          <pc:sldMk cId="797556869" sldId="818"/>
        </pc:sldMkLst>
        <pc:spChg chg="mod">
          <ac:chgData name="Dong, Xishuang" userId="S::xidong_pvamu.edu#ext#@gtvault.onmicrosoft.com::d82fe4bc-41b8-4dba-8c63-3c53a5962af7" providerId="AD" clId="Web-{D365101A-F0B6-2456-E62F-5A2A87B43145}" dt="2021-05-06T04:07:51.226" v="5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Joe Bungo" userId="S::jbungo_nvidia.com#ext#@gtvault.onmicrosoft.com::c69b4972-ef89-4265-a3e3-b054213acbae" providerId="AD" clId="Web-{DB1BC59F-60FF-0000-D422-2E2E1DD6DDDF}"/>
    <pc:docChg chg="modSld">
      <pc:chgData name="Joe Bungo" userId="S::jbungo_nvidia.com#ext#@gtvault.onmicrosoft.com::c69b4972-ef89-4265-a3e3-b054213acbae" providerId="AD" clId="Web-{DB1BC59F-60FF-0000-D422-2E2E1DD6DDDF}" dt="2021-05-06T02:46:29.767" v="10"/>
      <pc:docMkLst>
        <pc:docMk/>
      </pc:docMkLst>
      <pc:sldChg chg="modSp">
        <pc:chgData name="Joe Bungo" userId="S::jbungo_nvidia.com#ext#@gtvault.onmicrosoft.com::c69b4972-ef89-4265-a3e3-b054213acbae" providerId="AD" clId="Web-{DB1BC59F-60FF-0000-D422-2E2E1DD6DDDF}" dt="2021-05-06T02:46:03.031" v="3" actId="20577"/>
        <pc:sldMkLst>
          <pc:docMk/>
          <pc:sldMk cId="797556869" sldId="818"/>
        </pc:sldMkLst>
        <pc:spChg chg="mod">
          <ac:chgData name="Joe Bungo" userId="S::jbungo_nvidia.com#ext#@gtvault.onmicrosoft.com::c69b4972-ef89-4265-a3e3-b054213acbae" providerId="AD" clId="Web-{DB1BC59F-60FF-0000-D422-2E2E1DD6DDDF}" dt="2021-05-06T02:46:03.031" v="3" actId="20577"/>
          <ac:spMkLst>
            <pc:docMk/>
            <pc:sldMk cId="797556869" sldId="818"/>
            <ac:spMk id="2" creationId="{4E9096EC-7B78-40A1-902B-4FD437982655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DB1BC59F-60FF-0000-D422-2E2E1DD6DDDF}" dt="2021-05-06T02:46:29.767" v="10"/>
        <pc:sldMkLst>
          <pc:docMk/>
          <pc:sldMk cId="503968268" sldId="863"/>
        </pc:sldMkLst>
        <pc:spChg chg="mod ord">
          <ac:chgData name="Joe Bungo" userId="S::jbungo_nvidia.com#ext#@gtvault.onmicrosoft.com::c69b4972-ef89-4265-a3e3-b054213acbae" providerId="AD" clId="Web-{DB1BC59F-60FF-0000-D422-2E2E1DD6DDDF}" dt="2021-05-06T02:46:29.767" v="10"/>
          <ac:spMkLst>
            <pc:docMk/>
            <pc:sldMk cId="503968268" sldId="863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DB1BC59F-60FF-0000-D422-2E2E1DD6DDDF}" dt="2021-05-06T02:46:29.767" v="10"/>
          <ac:spMkLst>
            <pc:docMk/>
            <pc:sldMk cId="503968268" sldId="863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DB1BC59F-60FF-0000-D422-2E2E1DD6DDDF}" dt="2021-05-06T02:46:29.767" v="10"/>
          <ac:spMkLst>
            <pc:docMk/>
            <pc:sldMk cId="503968268" sldId="863"/>
            <ac:spMk id="4" creationId="{278B20E5-05E8-4C5E-8E7F-57E3DA6638B4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DB1BC59F-60FF-0000-D422-2E2E1DD6DDDF}" dt="2021-05-06T02:46:20.860" v="9"/>
        <pc:sldMkLst>
          <pc:docMk/>
          <pc:sldMk cId="2290246248" sldId="864"/>
        </pc:sldMkLst>
        <pc:spChg chg="mod ord">
          <ac:chgData name="Joe Bungo" userId="S::jbungo_nvidia.com#ext#@gtvault.onmicrosoft.com::c69b4972-ef89-4265-a3e3-b054213acbae" providerId="AD" clId="Web-{DB1BC59F-60FF-0000-D422-2E2E1DD6DDDF}" dt="2021-05-06T02:46:20.860" v="9"/>
          <ac:spMkLst>
            <pc:docMk/>
            <pc:sldMk cId="2290246248" sldId="864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DB1BC59F-60FF-0000-D422-2E2E1DD6DDDF}" dt="2021-05-06T02:46:20.860" v="9"/>
          <ac:spMkLst>
            <pc:docMk/>
            <pc:sldMk cId="2290246248" sldId="864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DB1BC59F-60FF-0000-D422-2E2E1DD6DDDF}" dt="2021-05-06T02:46:20.860" v="9"/>
          <ac:spMkLst>
            <pc:docMk/>
            <pc:sldMk cId="2290246248" sldId="864"/>
            <ac:spMk id="4" creationId="{C0F3F6C3-F85E-4714-A0E7-BD2855E10E9C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DB1BC59F-60FF-0000-D422-2E2E1DD6DDDF}" dt="2021-05-06T02:46:20.423" v="4"/>
        <pc:sldMkLst>
          <pc:docMk/>
          <pc:sldMk cId="56060820" sldId="865"/>
        </pc:sldMkLst>
        <pc:spChg chg="mod ord">
          <ac:chgData name="Joe Bungo" userId="S::jbungo_nvidia.com#ext#@gtvault.onmicrosoft.com::c69b4972-ef89-4265-a3e3-b054213acbae" providerId="AD" clId="Web-{DB1BC59F-60FF-0000-D422-2E2E1DD6DDDF}" dt="2021-05-06T02:46:20.423" v="4"/>
          <ac:spMkLst>
            <pc:docMk/>
            <pc:sldMk cId="56060820" sldId="865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DB1BC59F-60FF-0000-D422-2E2E1DD6DDDF}" dt="2021-05-06T02:46:20.423" v="4"/>
          <ac:spMkLst>
            <pc:docMk/>
            <pc:sldMk cId="56060820" sldId="865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DB1BC59F-60FF-0000-D422-2E2E1DD6DDDF}" dt="2021-05-06T02:46:20.423" v="4"/>
          <ac:spMkLst>
            <pc:docMk/>
            <pc:sldMk cId="56060820" sldId="865"/>
            <ac:spMk id="4" creationId="{0D67F9AB-CCEF-4863-A5F6-F3BE115C09C2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DB1BC59F-60FF-0000-D422-2E2E1DD6DDDF}" dt="2021-05-06T02:46:20.517" v="5"/>
        <pc:sldMkLst>
          <pc:docMk/>
          <pc:sldMk cId="1056979687" sldId="866"/>
        </pc:sldMkLst>
        <pc:spChg chg="mod ord">
          <ac:chgData name="Joe Bungo" userId="S::jbungo_nvidia.com#ext#@gtvault.onmicrosoft.com::c69b4972-ef89-4265-a3e3-b054213acbae" providerId="AD" clId="Web-{DB1BC59F-60FF-0000-D422-2E2E1DD6DDDF}" dt="2021-05-06T02:46:20.517" v="5"/>
          <ac:spMkLst>
            <pc:docMk/>
            <pc:sldMk cId="1056979687" sldId="866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DB1BC59F-60FF-0000-D422-2E2E1DD6DDDF}" dt="2021-05-06T02:46:20.517" v="5"/>
          <ac:spMkLst>
            <pc:docMk/>
            <pc:sldMk cId="1056979687" sldId="866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DB1BC59F-60FF-0000-D422-2E2E1DD6DDDF}" dt="2021-05-06T02:46:20.517" v="5"/>
          <ac:spMkLst>
            <pc:docMk/>
            <pc:sldMk cId="1056979687" sldId="866"/>
            <ac:spMk id="4" creationId="{030E5160-B3FC-4435-92D6-D085ADC5BAAC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DB1BC59F-60FF-0000-D422-2E2E1DD6DDDF}" dt="2021-05-06T02:46:20.626" v="6"/>
        <pc:sldMkLst>
          <pc:docMk/>
          <pc:sldMk cId="1947519292" sldId="867"/>
        </pc:sldMkLst>
        <pc:spChg chg="mod ord">
          <ac:chgData name="Joe Bungo" userId="S::jbungo_nvidia.com#ext#@gtvault.onmicrosoft.com::c69b4972-ef89-4265-a3e3-b054213acbae" providerId="AD" clId="Web-{DB1BC59F-60FF-0000-D422-2E2E1DD6DDDF}" dt="2021-05-06T02:46:20.626" v="6"/>
          <ac:spMkLst>
            <pc:docMk/>
            <pc:sldMk cId="1947519292" sldId="867"/>
            <ac:spMk id="2" creationId="{8A2FEA43-44D8-4A70-A65D-DE5E7DE733D7}"/>
          </ac:spMkLst>
        </pc:spChg>
        <pc:spChg chg="add mod ord">
          <ac:chgData name="Joe Bungo" userId="S::jbungo_nvidia.com#ext#@gtvault.onmicrosoft.com::c69b4972-ef89-4265-a3e3-b054213acbae" providerId="AD" clId="Web-{DB1BC59F-60FF-0000-D422-2E2E1DD6DDDF}" dt="2021-05-06T02:46:20.626" v="6"/>
          <ac:spMkLst>
            <pc:docMk/>
            <pc:sldMk cId="1947519292" sldId="867"/>
            <ac:spMk id="3" creationId="{3991AF70-1987-4B2D-976B-ED0D40D2265C}"/>
          </ac:spMkLst>
        </pc:spChg>
        <pc:spChg chg="add mod ord">
          <ac:chgData name="Joe Bungo" userId="S::jbungo_nvidia.com#ext#@gtvault.onmicrosoft.com::c69b4972-ef89-4265-a3e3-b054213acbae" providerId="AD" clId="Web-{DB1BC59F-60FF-0000-D422-2E2E1DD6DDDF}" dt="2021-05-06T02:46:20.626" v="6"/>
          <ac:spMkLst>
            <pc:docMk/>
            <pc:sldMk cId="1947519292" sldId="867"/>
            <ac:spMk id="4" creationId="{7BBE77F8-A213-4F29-9021-CACF6CAB168A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DB1BC59F-60FF-0000-D422-2E2E1DD6DDDF}" dt="2021-05-06T02:46:20.689" v="7"/>
        <pc:sldMkLst>
          <pc:docMk/>
          <pc:sldMk cId="64805785" sldId="868"/>
        </pc:sldMkLst>
        <pc:spChg chg="mod ord">
          <ac:chgData name="Joe Bungo" userId="S::jbungo_nvidia.com#ext#@gtvault.onmicrosoft.com::c69b4972-ef89-4265-a3e3-b054213acbae" providerId="AD" clId="Web-{DB1BC59F-60FF-0000-D422-2E2E1DD6DDDF}" dt="2021-05-06T02:46:20.689" v="7"/>
          <ac:spMkLst>
            <pc:docMk/>
            <pc:sldMk cId="64805785" sldId="868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DB1BC59F-60FF-0000-D422-2E2E1DD6DDDF}" dt="2021-05-06T02:46:20.689" v="7"/>
          <ac:spMkLst>
            <pc:docMk/>
            <pc:sldMk cId="64805785" sldId="868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DB1BC59F-60FF-0000-D422-2E2E1DD6DDDF}" dt="2021-05-06T02:46:20.689" v="7"/>
          <ac:spMkLst>
            <pc:docMk/>
            <pc:sldMk cId="64805785" sldId="868"/>
            <ac:spMk id="4" creationId="{E9CAD4FC-84B6-4660-8459-35ECC0A1B1EF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DB1BC59F-60FF-0000-D422-2E2E1DD6DDDF}" dt="2021-05-06T02:46:20.782" v="8"/>
        <pc:sldMkLst>
          <pc:docMk/>
          <pc:sldMk cId="4173685864" sldId="869"/>
        </pc:sldMkLst>
        <pc:spChg chg="mod ord">
          <ac:chgData name="Joe Bungo" userId="S::jbungo_nvidia.com#ext#@gtvault.onmicrosoft.com::c69b4972-ef89-4265-a3e3-b054213acbae" providerId="AD" clId="Web-{DB1BC59F-60FF-0000-D422-2E2E1DD6DDDF}" dt="2021-05-06T02:46:20.782" v="8"/>
          <ac:spMkLst>
            <pc:docMk/>
            <pc:sldMk cId="4173685864" sldId="869"/>
            <ac:spMk id="2" creationId="{8A2FEA43-44D8-4A70-A65D-DE5E7DE733D7}"/>
          </ac:spMkLst>
        </pc:spChg>
        <pc:spChg chg="add mod ord">
          <ac:chgData name="Joe Bungo" userId="S::jbungo_nvidia.com#ext#@gtvault.onmicrosoft.com::c69b4972-ef89-4265-a3e3-b054213acbae" providerId="AD" clId="Web-{DB1BC59F-60FF-0000-D422-2E2E1DD6DDDF}" dt="2021-05-06T02:46:20.782" v="8"/>
          <ac:spMkLst>
            <pc:docMk/>
            <pc:sldMk cId="4173685864" sldId="869"/>
            <ac:spMk id="3" creationId="{5A43F149-15B4-4655-98E0-7AB2B81ACF4B}"/>
          </ac:spMkLst>
        </pc:spChg>
        <pc:spChg chg="mod ord">
          <ac:chgData name="Joe Bungo" userId="S::jbungo_nvidia.com#ext#@gtvault.onmicrosoft.com::c69b4972-ef89-4265-a3e3-b054213acbae" providerId="AD" clId="Web-{DB1BC59F-60FF-0000-D422-2E2E1DD6DDDF}" dt="2021-05-06T02:46:20.782" v="8"/>
          <ac:spMkLst>
            <pc:docMk/>
            <pc:sldMk cId="4173685864" sldId="869"/>
            <ac:spMk id="9" creationId="{6AAA184F-E6B6-FA46-B7C4-250AD6E561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6/18/22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section will introduce multilayer perceptron that contains multiple layers of artificial neurons.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8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Let’s review the perceptron.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perceptron only contains one neuron shown in the figure.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receives multiple inputs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.., 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r>
              <a:rPr lang="en-US" baseline="-25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In the neuron, the weighted summation of these inputs is calculated. In addition, we add one bias w</a:t>
            </a:r>
            <a:r>
              <a:rPr lang="en-US" baseline="-25000" dirty="0"/>
              <a:t>0 </a:t>
            </a:r>
            <a:r>
              <a:rPr lang="en-US" baseline="0" dirty="0"/>
              <a:t>to enhance the flexibility of perceptron, which can improve its ability of fitting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Once we obtain the summation result z, we will apply an activation </a:t>
            </a:r>
            <a:r>
              <a:rPr lang="en-US" i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a</a:t>
            </a:r>
            <a:r>
              <a:rPr lang="en-US" baseline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aseline="0" dirty="0"/>
              <a:t>to control the output.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0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have multiple outputs such as two neurons for perceptron.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9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Moreover, we can extend the perceptron with a hidden layer of neurons and an output layer.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Then, we have one hidden layer of neurons in this neural network and one output layer containing two outputs y</a:t>
            </a:r>
            <a:r>
              <a:rPr lang="en-US" baseline="-25000" dirty="0"/>
              <a:t>1</a:t>
            </a:r>
            <a:r>
              <a:rPr lang="en-US" dirty="0"/>
              <a:t> and y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4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different neurons in the hidden layer, it will employ corresponding weights and bias to generate the output.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example, the weighted summation of z</a:t>
            </a:r>
            <a:r>
              <a:rPr lang="en-US" baseline="-25000" dirty="0"/>
              <a:t>2</a:t>
            </a:r>
            <a:r>
              <a:rPr lang="en-US" dirty="0"/>
              <a:t> is shown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1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we extend it to multiple outputs y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2</a:t>
            </a:r>
            <a:r>
              <a:rPr lang="en-US" dirty="0"/>
              <a:t>, … , 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baseline="0" dirty="0"/>
              <a:t>, we will have a standard neural network with one input layer, one hidden layer and one output layer.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We have fully connected networks between these three layers, but no connections in each layer.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07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Furthermore, we will extend it with multiple hidden layers, we will have multilayer perceptron.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means for each neuron in the hidden layer or output layer, its function is similar with a perceptron that receives multiple inputs, completes weighted summation, and applies an activation function to generate outputs.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95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Here is a diagram to show the relation between multilayer perceptron and the perceptron.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Information flows through function being evaluated from x through intermediate computations used to define f and finally to output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Specially, there is no feedback connections, which means it forms a directed acyclic graph.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6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the development of neural networks, some special architecture of neural networks were developed.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example is about recurrent neural networks.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contains connections between neurons in the same layers.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other words, we will have indirect feedbacks in the hidden layer.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are interested to this neural networks, you can join some class like deep learning to figure out </a:t>
            </a:r>
            <a:r>
              <a:rPr lang="en-US"/>
              <a:t>the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6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/4.0/legalcod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0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1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15" y="8290560"/>
            <a:ext cx="9700325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7102463"/>
            <a:ext cx="14659499" cy="118809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Lecture 16.3 - Multilayer Perceptron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D67DA34-4356-9545-83DF-E595B4B326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718">
        <p:fade/>
      </p:transition>
    </mc:Choice>
    <mc:Fallback>
      <p:transition spd="med" advTm="77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altLang="zh-CN" dirty="0">
                <a:ea typeface="宋体" panose="02010600030101010101" pitchFamily="2" charset="-122"/>
              </a:rPr>
              <a:t>Special Multilayer Perceptron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Recurrent Neural Networks</a:t>
            </a:r>
          </a:p>
          <a:p>
            <a:pPr marL="73546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“Feedback connections”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B20E5-05E8-4C5E-8E7F-57E3DA663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40C74E-046D-3140-A69B-9E6CD649C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34" y="2870627"/>
            <a:ext cx="1704783" cy="607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he standard RNN and unfolded RNN. | Download Scientific Diagram">
            <a:extLst>
              <a:ext uri="{FF2B5EF4-FFF2-40B4-BE49-F238E27FC236}">
                <a16:creationId xmlns:a16="http://schemas.microsoft.com/office/drawing/2014/main" id="{6682195F-55F6-3546-90DA-70E1F8DC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75" y="3591138"/>
            <a:ext cx="7953053" cy="34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1">
            <a:extLst>
              <a:ext uri="{FF2B5EF4-FFF2-40B4-BE49-F238E27FC236}">
                <a16:creationId xmlns:a16="http://schemas.microsoft.com/office/drawing/2014/main" id="{4A743FDC-1CD4-7B47-853F-010E7EC0D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972" y="5326489"/>
            <a:ext cx="1508049" cy="494448"/>
          </a:xfrm>
          <a:prstGeom prst="rightArrow">
            <a:avLst>
              <a:gd name="adj1" fmla="val 50000"/>
              <a:gd name="adj2" fmla="val 4996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EB37FC0-6C41-7485-CAD9-F77D5980C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6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466">
        <p:fade/>
      </p:transition>
    </mc:Choice>
    <mc:Fallback>
      <p:transition spd="med" advTm="274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BCC7BF7-6402-66FB-6CD7-8638533C47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29">
        <p:fade/>
      </p:transition>
    </mc:Choice>
    <mc:Fallback>
      <p:transition spd="med" advTm="2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3E6B8E9-30C1-F0CD-53E9-0AE6AEFA3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16">
        <p:fade/>
      </p:transition>
    </mc:Choice>
    <mc:Fallback>
      <p:transition spd="med" advTm="20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altLang="zh-CN" dirty="0">
                <a:ea typeface="宋体" panose="02010600030101010101" pitchFamily="2" charset="-122"/>
              </a:rPr>
              <a:t>Perceptron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Feedforward neural networks</a:t>
            </a:r>
          </a:p>
          <a:p>
            <a:pPr marL="73546" indent="-457200" hangingPunct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Single Artificial Neuron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3F6C3-F85E-4714-A0E7-BD2855E10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9300802F-1C1C-6B42-AF17-94BC20DBB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142" y="3222176"/>
            <a:ext cx="6106078" cy="4059936"/>
          </a:xfrm>
          <a:prstGeom prst="rect">
            <a:avLst/>
          </a:prstGeom>
        </p:spPr>
      </p:pic>
      <p:pic>
        <p:nvPicPr>
          <p:cNvPr id="18" name="Picture 1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7A8F019-ADC5-8543-A714-55DB30432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197" y="4622427"/>
            <a:ext cx="4935024" cy="13967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B71155-02ED-D149-B4FA-81DB493CDB27}"/>
              </a:ext>
            </a:extLst>
          </p:cNvPr>
          <p:cNvSpPr txBox="1"/>
          <p:nvPr/>
        </p:nvSpPr>
        <p:spPr>
          <a:xfrm>
            <a:off x="9523142" y="7626941"/>
            <a:ext cx="1182029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1743D6-449A-8441-A430-00B7B0193EC4}"/>
              </a:ext>
            </a:extLst>
          </p:cNvPr>
          <p:cNvSpPr txBox="1"/>
          <p:nvPr/>
        </p:nvSpPr>
        <p:spPr>
          <a:xfrm>
            <a:off x="12165594" y="5940133"/>
            <a:ext cx="1416591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3FFC1D9-05A5-1A1E-C542-2D88884BF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4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660">
        <p:fade/>
      </p:transition>
    </mc:Choice>
    <mc:Fallback>
      <p:transition spd="med" advTm="356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Perceptron with Two Outputs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Feedforward neural networks</a:t>
            </a:r>
          </a:p>
          <a:p>
            <a:pPr marL="73546" indent="-457200" hangingPunct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Two Artificial Neurons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7F9AB-CCEF-4863-A5F6-F3BE115C0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97C1E6C-78F9-A24E-89F2-A94A2B891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8182" y="2676293"/>
            <a:ext cx="7774763" cy="49511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4DB2DC-26F9-CE46-A116-FAA3F8D1B87E}"/>
              </a:ext>
            </a:extLst>
          </p:cNvPr>
          <p:cNvSpPr txBox="1"/>
          <p:nvPr/>
        </p:nvSpPr>
        <p:spPr>
          <a:xfrm>
            <a:off x="9108182" y="7627436"/>
            <a:ext cx="1182029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571CF-59BD-D842-8D1E-D2BE754E100A}"/>
              </a:ext>
            </a:extLst>
          </p:cNvPr>
          <p:cNvSpPr txBox="1"/>
          <p:nvPr/>
        </p:nvSpPr>
        <p:spPr>
          <a:xfrm>
            <a:off x="12500131" y="6631509"/>
            <a:ext cx="1416591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</p:txBody>
      </p:sp>
      <p:pic>
        <p:nvPicPr>
          <p:cNvPr id="9" name="Picture 8" descr="Schematic&#10;&#10;Description automatically generated">
            <a:extLst>
              <a:ext uri="{FF2B5EF4-FFF2-40B4-BE49-F238E27FC236}">
                <a16:creationId xmlns:a16="http://schemas.microsoft.com/office/drawing/2014/main" id="{6BF56246-60CC-504D-9F8B-FA5DC9796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591" y="4644482"/>
            <a:ext cx="5457627" cy="154097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3CDA496-438C-A989-304F-6E72D4441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80">
        <p:fade/>
      </p:transition>
    </mc:Choice>
    <mc:Fallback>
      <p:transition spd="med" advTm="52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altLang="zh-CN" dirty="0">
                <a:ea typeface="宋体" panose="02010600030101010101" pitchFamily="2" charset="-122"/>
              </a:rPr>
              <a:t>A Single Hidden Layer Perceptron with Two Outputs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Feedforward neural networks</a:t>
            </a:r>
          </a:p>
          <a:p>
            <a:pPr marL="73546" indent="-457200" hangingPunct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 Layer of Artificial Neurons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E5160-B3FC-4435-92D6-D085ADC5B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C2CEB4B-5B19-2E49-81D2-63498A637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117" y="2922440"/>
            <a:ext cx="7491452" cy="54278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8CFC5-08DF-1A4B-81AE-1DED500511A8}"/>
              </a:ext>
            </a:extLst>
          </p:cNvPr>
          <p:cNvSpPr txBox="1"/>
          <p:nvPr/>
        </p:nvSpPr>
        <p:spPr>
          <a:xfrm>
            <a:off x="9300117" y="8474929"/>
            <a:ext cx="1182029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3FF91D-4D4B-9942-B266-CCD82C15BB37}"/>
              </a:ext>
            </a:extLst>
          </p:cNvPr>
          <p:cNvSpPr txBox="1"/>
          <p:nvPr/>
        </p:nvSpPr>
        <p:spPr>
          <a:xfrm>
            <a:off x="12692066" y="7479002"/>
            <a:ext cx="1416591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045765-8370-154F-9BAC-F4B95038E1F0}"/>
              </a:ext>
            </a:extLst>
          </p:cNvPr>
          <p:cNvSpPr txBox="1"/>
          <p:nvPr/>
        </p:nvSpPr>
        <p:spPr>
          <a:xfrm>
            <a:off x="15609540" y="6898155"/>
            <a:ext cx="1182029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4AB5D8-F6B0-D74D-B2FC-45DD4945A4B5}"/>
                  </a:ext>
                </a:extLst>
              </p:cNvPr>
              <p:cNvSpPr txBox="1"/>
              <p:nvPr/>
            </p:nvSpPr>
            <p:spPr>
              <a:xfrm>
                <a:off x="805700" y="4499733"/>
                <a:ext cx="6197266" cy="7102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3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e>
                    </m:nary>
                  </m:oMath>
                </a14:m>
                <a:endParaRPr lang="en-US" sz="36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4AB5D8-F6B0-D74D-B2FC-45DD4945A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00" y="4499733"/>
                <a:ext cx="6197266" cy="710259"/>
              </a:xfrm>
              <a:prstGeom prst="rect">
                <a:avLst/>
              </a:prstGeom>
              <a:blipFill>
                <a:blip r:embed="rId6"/>
                <a:stretch>
                  <a:fillRect t="-122807" b="-18596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1D3C2D-3C0B-794C-950F-72265FF21328}"/>
                  </a:ext>
                </a:extLst>
              </p:cNvPr>
              <p:cNvSpPr txBox="1"/>
              <p:nvPr/>
            </p:nvSpPr>
            <p:spPr>
              <a:xfrm>
                <a:off x="819341" y="6015408"/>
                <a:ext cx="6197266" cy="7102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= a(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3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36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1D3C2D-3C0B-794C-950F-72265FF21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41" y="6015408"/>
                <a:ext cx="6197266" cy="710259"/>
              </a:xfrm>
              <a:prstGeom prst="rect">
                <a:avLst/>
              </a:prstGeom>
              <a:blipFill>
                <a:blip r:embed="rId7"/>
                <a:stretch>
                  <a:fillRect t="-121053" b="-18596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C2A5675-BE03-7CDC-E5D1-D0D563153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7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440">
        <p:fade/>
      </p:transition>
    </mc:Choice>
    <mc:Fallback>
      <p:transition spd="med" advTm="17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altLang="zh-CN" dirty="0">
                <a:ea typeface="宋体" panose="02010600030101010101" pitchFamily="2" charset="-122"/>
              </a:rPr>
              <a:t>A Single Hidden Layer Perceptron with Two Outputs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C39CAC2-028A-6140-8EEE-E4188FCB9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187" y="2781764"/>
            <a:ext cx="7415871" cy="533685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7E4C82-0B0B-1B48-8262-62FEF0CB16FE}"/>
              </a:ext>
            </a:extLst>
          </p:cNvPr>
          <p:cNvSpPr txBox="1">
            <a:spLocks/>
          </p:cNvSpPr>
          <p:nvPr/>
        </p:nvSpPr>
        <p:spPr bwMode="auto">
          <a:xfrm>
            <a:off x="819341" y="3191235"/>
            <a:ext cx="7120328" cy="634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0" defTabSz="914400"/>
            <a:r>
              <a:rPr lang="en-US" kern="0" dirty="0">
                <a:solidFill>
                  <a:srgbClr val="000000"/>
                </a:solidFill>
              </a:rPr>
              <a:t>Feedforward neural networks</a:t>
            </a:r>
          </a:p>
          <a:p>
            <a:pPr marL="73546" indent="-457200" defTabSz="914400" hangingPunct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A Layer of Artificial Neurons</a:t>
            </a:r>
          </a:p>
          <a:p>
            <a:pPr marL="0" defTabSz="914400"/>
            <a:endParaRPr lang="en-US" kern="0" dirty="0">
              <a:solidFill>
                <a:srgbClr val="000000"/>
              </a:solidFill>
            </a:endParaRPr>
          </a:p>
          <a:p>
            <a:pPr defTabSz="914400"/>
            <a:endParaRPr lang="en-US" kern="0" dirty="0">
              <a:solidFill>
                <a:srgbClr val="000000"/>
              </a:solidFill>
            </a:endParaRPr>
          </a:p>
          <a:p>
            <a:pPr defTabSz="914400"/>
            <a:endParaRPr lang="en-US" kern="0" dirty="0"/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9FC6140E-A9A1-294C-987B-BD8791DBF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193" y="4653152"/>
            <a:ext cx="6510623" cy="1711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EB2CEC-5F71-8148-904C-66AC8A0891C6}"/>
                  </a:ext>
                </a:extLst>
              </p:cNvPr>
              <p:cNvSpPr txBox="1"/>
              <p:nvPr/>
            </p:nvSpPr>
            <p:spPr>
              <a:xfrm>
                <a:off x="10268932" y="5532136"/>
                <a:ext cx="1388601" cy="663515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6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EB2CEC-5F71-8148-904C-66AC8A089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8932" y="5532136"/>
                <a:ext cx="1388601" cy="663515"/>
              </a:xfrm>
              <a:prstGeom prst="rect">
                <a:avLst/>
              </a:prstGeom>
              <a:blipFill>
                <a:blip r:embed="rId7"/>
                <a:stretch>
                  <a:fillRect t="-7547" b="-13208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DCE209-4309-5F4D-96E0-C2EECA465171}"/>
                  </a:ext>
                </a:extLst>
              </p:cNvPr>
              <p:cNvSpPr txBox="1"/>
              <p:nvPr/>
            </p:nvSpPr>
            <p:spPr>
              <a:xfrm>
                <a:off x="10361068" y="4362670"/>
                <a:ext cx="1388601" cy="663515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6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DCE209-4309-5F4D-96E0-C2EECA465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068" y="4362670"/>
                <a:ext cx="1388601" cy="663515"/>
              </a:xfrm>
              <a:prstGeom prst="rect">
                <a:avLst/>
              </a:prstGeom>
              <a:blipFill>
                <a:blip r:embed="rId8"/>
                <a:stretch>
                  <a:fillRect t="-7547" b="-13208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923D3D-CB93-AE44-A5FF-E10FD319FEE2}"/>
                  </a:ext>
                </a:extLst>
              </p:cNvPr>
              <p:cNvSpPr txBox="1"/>
              <p:nvPr/>
            </p:nvSpPr>
            <p:spPr>
              <a:xfrm>
                <a:off x="10851721" y="3759592"/>
                <a:ext cx="1388601" cy="663515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6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923D3D-CB93-AE44-A5FF-E10FD319F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1721" y="3759592"/>
                <a:ext cx="1388601" cy="663515"/>
              </a:xfrm>
              <a:prstGeom prst="rect">
                <a:avLst/>
              </a:prstGeom>
              <a:blipFill>
                <a:blip r:embed="rId9"/>
                <a:stretch>
                  <a:fillRect t="-9434" b="-11321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45959B3-24A2-DC47-BD8B-73D76B137374}"/>
              </a:ext>
            </a:extLst>
          </p:cNvPr>
          <p:cNvSpPr txBox="1"/>
          <p:nvPr/>
        </p:nvSpPr>
        <p:spPr>
          <a:xfrm>
            <a:off x="8720257" y="8385721"/>
            <a:ext cx="1182029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CCB425-CB20-3043-ACAD-787E39238DC6}"/>
              </a:ext>
            </a:extLst>
          </p:cNvPr>
          <p:cNvSpPr txBox="1"/>
          <p:nvPr/>
        </p:nvSpPr>
        <p:spPr>
          <a:xfrm>
            <a:off x="12112206" y="7389794"/>
            <a:ext cx="1416591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D3A994-D877-0749-BD80-4B0AC91A4E32}"/>
              </a:ext>
            </a:extLst>
          </p:cNvPr>
          <p:cNvSpPr txBox="1"/>
          <p:nvPr/>
        </p:nvSpPr>
        <p:spPr>
          <a:xfrm>
            <a:off x="15029680" y="6808947"/>
            <a:ext cx="1182029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1D8A56F-60A1-3779-ACCC-83F1C0282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1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176">
        <p:fade/>
      </p:transition>
    </mc:Choice>
    <mc:Fallback>
      <p:transition spd="med" advTm="141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altLang="zh-CN" dirty="0">
                <a:ea typeface="宋体" panose="02010600030101010101" pitchFamily="2" charset="-122"/>
              </a:rPr>
              <a:t>A Single Hidden Layer Perceptron with Multiple Outputs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Feedforward neural networks</a:t>
            </a:r>
          </a:p>
          <a:p>
            <a:pPr marL="73546" indent="-457200" hangingPunct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Multiple outputs</a:t>
            </a:r>
          </a:p>
          <a:p>
            <a:pPr marL="73546" indent="-457200" hangingPunct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Fully connected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AD4FC-84B6-4660-8459-35ECC0A1B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0CFCD32-0074-8546-8915-2647DF391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483" y="3025693"/>
            <a:ext cx="7409366" cy="54096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BD3821-B40C-CC40-A83C-37B392B1F6D7}"/>
              </a:ext>
            </a:extLst>
          </p:cNvPr>
          <p:cNvSpPr txBox="1"/>
          <p:nvPr/>
        </p:nvSpPr>
        <p:spPr>
          <a:xfrm>
            <a:off x="8843908" y="8435372"/>
            <a:ext cx="1182029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02081-03EB-F54D-BAF0-C5796CA48004}"/>
              </a:ext>
            </a:extLst>
          </p:cNvPr>
          <p:cNvSpPr txBox="1"/>
          <p:nvPr/>
        </p:nvSpPr>
        <p:spPr>
          <a:xfrm>
            <a:off x="12112207" y="8348794"/>
            <a:ext cx="1416591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8D063-10D7-7E49-951B-0FFF43AFDD58}"/>
              </a:ext>
            </a:extLst>
          </p:cNvPr>
          <p:cNvSpPr txBox="1"/>
          <p:nvPr/>
        </p:nvSpPr>
        <p:spPr>
          <a:xfrm>
            <a:off x="15029681" y="7767947"/>
            <a:ext cx="1182029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4757175-BF12-5452-4D91-DC0A53483A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78">
        <p:fade/>
      </p:transition>
    </mc:Choice>
    <mc:Fallback>
      <p:transition spd="med" advTm="21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altLang="zh-CN" dirty="0">
                <a:ea typeface="宋体" panose="02010600030101010101" pitchFamily="2" charset="-122"/>
              </a:rPr>
              <a:t>Multilayer Perceptron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AA184F-E6B6-FA46-B7C4-250AD6E56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Feedforward neural networks</a:t>
            </a:r>
          </a:p>
          <a:p>
            <a:pPr marL="73546" indent="-457200" hangingPunct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Multiple outputs</a:t>
            </a:r>
          </a:p>
          <a:p>
            <a:pPr marL="73546" indent="-457200" hangingPunct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Fully connected</a:t>
            </a:r>
          </a:p>
          <a:p>
            <a:pPr marL="73546" indent="-457200" hangingPunct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Multiple hidden layers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3F149-15B4-4655-98E0-7AB2B81ACF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23689F52-5C54-DF40-AE40-3FA2C9E3D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669" y="3191235"/>
            <a:ext cx="10080658" cy="46815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4DF984-6179-4244-B67C-BBBB21C3970F}"/>
              </a:ext>
            </a:extLst>
          </p:cNvPr>
          <p:cNvSpPr txBox="1"/>
          <p:nvPr/>
        </p:nvSpPr>
        <p:spPr>
          <a:xfrm>
            <a:off x="8052243" y="7660395"/>
            <a:ext cx="1182029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4E77E4-C666-0E4E-8D01-2E7CFF821A6E}"/>
              </a:ext>
            </a:extLst>
          </p:cNvPr>
          <p:cNvSpPr txBox="1"/>
          <p:nvPr/>
        </p:nvSpPr>
        <p:spPr>
          <a:xfrm>
            <a:off x="12271702" y="8905873"/>
            <a:ext cx="1416591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61535D-E23A-B747-BD70-B04277C01F89}"/>
              </a:ext>
            </a:extLst>
          </p:cNvPr>
          <p:cNvSpPr txBox="1"/>
          <p:nvPr/>
        </p:nvSpPr>
        <p:spPr>
          <a:xfrm>
            <a:off x="16877644" y="7064928"/>
            <a:ext cx="1182029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7E1F2379-2E5A-2C41-824F-1BB17DFFAD71}"/>
              </a:ext>
            </a:extLst>
          </p:cNvPr>
          <p:cNvSpPr/>
          <p:nvPr/>
        </p:nvSpPr>
        <p:spPr>
          <a:xfrm rot="16200000">
            <a:off x="12621061" y="4291013"/>
            <a:ext cx="869795" cy="7643373"/>
          </a:xfrm>
          <a:prstGeom prst="leftBrac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E365B97-00BD-2EEA-B555-9B6598AE4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8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861">
        <p:fade/>
      </p:transition>
    </mc:Choice>
    <mc:Fallback>
      <p:transition spd="med" advTm="23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altLang="zh-CN" dirty="0">
                <a:ea typeface="宋体" panose="02010600030101010101" pitchFamily="2" charset="-122"/>
              </a:rPr>
              <a:t>Multilayer Perceptron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1" y="3191235"/>
            <a:ext cx="7120328" cy="6347260"/>
          </a:xfrm>
        </p:spPr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Feedforward neural networks</a:t>
            </a:r>
          </a:p>
          <a:p>
            <a:pPr marL="73546" indent="-457200" hangingPunct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Information flows through function being evaluated from x through intermediate computations used to define f and finally to output y</a:t>
            </a:r>
          </a:p>
          <a:p>
            <a:pPr marL="73546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 feedback connections</a:t>
            </a:r>
          </a:p>
          <a:p>
            <a:pPr marL="73546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Many different neurons (Perceptron)</a:t>
            </a:r>
          </a:p>
          <a:p>
            <a:pPr marL="73546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 directed acyclic graph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87701A-2C7A-A54A-816F-C3EAF6A4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3191235"/>
            <a:ext cx="10541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3EFD78F-596E-154C-A2BA-485DD20C7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5040" y="0"/>
            <a:ext cx="7937500" cy="670560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3467C78-C5EF-B94A-8B03-F5FF153031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4380" y="7203532"/>
            <a:ext cx="5966831" cy="2832256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673EE04-7D5C-4E4F-9838-51AEBDA1147C}"/>
              </a:ext>
            </a:extLst>
          </p:cNvPr>
          <p:cNvSpPr/>
          <p:nvPr/>
        </p:nvSpPr>
        <p:spPr>
          <a:xfrm>
            <a:off x="12377854" y="7471317"/>
            <a:ext cx="3479180" cy="2815683"/>
          </a:xfrm>
          <a:prstGeom prst="roundRect">
            <a:avLst/>
          </a:prstGeom>
          <a:solidFill>
            <a:schemeClr val="tx2">
              <a:alpha val="21473"/>
            </a:schemeClr>
          </a:solidFill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A98E84-C31B-EE46-BB68-78E7C04FBBCA}"/>
              </a:ext>
            </a:extLst>
          </p:cNvPr>
          <p:cNvCxnSpPr/>
          <p:nvPr/>
        </p:nvCxnSpPr>
        <p:spPr>
          <a:xfrm flipH="1">
            <a:off x="12645483" y="6200078"/>
            <a:ext cx="1471961" cy="127123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4DBF60-241F-7D49-970C-9C5F19E4CF89}"/>
              </a:ext>
            </a:extLst>
          </p:cNvPr>
          <p:cNvCxnSpPr/>
          <p:nvPr/>
        </p:nvCxnSpPr>
        <p:spPr>
          <a:xfrm>
            <a:off x="14117444" y="6195587"/>
            <a:ext cx="1455698" cy="127573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F9D67B3-F18C-D946-A5BC-49B9F25176D8}"/>
              </a:ext>
            </a:extLst>
          </p:cNvPr>
          <p:cNvSpPr txBox="1">
            <a:spLocks/>
          </p:cNvSpPr>
          <p:nvPr/>
        </p:nvSpPr>
        <p:spPr bwMode="auto">
          <a:xfrm>
            <a:off x="13138680" y="6827658"/>
            <a:ext cx="2241420" cy="6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b="1" kern="0" dirty="0"/>
              <a:t>Perceptron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068B808-F081-832A-C2FE-0379C4B1B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506">
        <p:fade/>
      </p:transition>
    </mc:Choice>
    <mc:Fallback>
      <p:transition spd="med" advTm="265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ADA56F-A75F-41EF-9A8A-88263D33F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96321</TotalTime>
  <Words>641</Words>
  <Application>Microsoft Macintosh PowerPoint</Application>
  <PresentationFormat>Custom</PresentationFormat>
  <Paragraphs>101</Paragraphs>
  <Slides>11</Slides>
  <Notes>9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Times New Roman</vt:lpstr>
      <vt:lpstr>Trebuchet MS</vt:lpstr>
      <vt:lpstr>Wingdings</vt:lpstr>
      <vt:lpstr>Title &amp; Bullet</vt:lpstr>
      <vt:lpstr>Lecture 16.3 - Multilayer Perceptron</vt:lpstr>
      <vt:lpstr>PowerPoint Presentation</vt:lpstr>
      <vt:lpstr> Perceptron</vt:lpstr>
      <vt:lpstr>Perceptron with Two Outputs</vt:lpstr>
      <vt:lpstr> A Single Hidden Layer Perceptron with Two Outputs</vt:lpstr>
      <vt:lpstr> A Single Hidden Layer Perceptron with Two Outputs</vt:lpstr>
      <vt:lpstr> A Single Hidden Layer Perceptron with Multiple Outputs</vt:lpstr>
      <vt:lpstr> Multilayer Perceptron</vt:lpstr>
      <vt:lpstr> Multilayer Perceptron</vt:lpstr>
      <vt:lpstr> Special Multilayer Perceptron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Lucy Nwosu</cp:lastModifiedBy>
  <cp:revision>3927</cp:revision>
  <dcterms:created xsi:type="dcterms:W3CDTF">2008-01-24T03:11:41Z</dcterms:created>
  <dcterms:modified xsi:type="dcterms:W3CDTF">2022-06-18T22:43:19Z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