
<file path=[Content_Types].xml><?xml version="1.0" encoding="utf-8"?>
<Types xmlns="http://schemas.openxmlformats.org/package/2006/content-types">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4"/>
  </p:sldMasterIdLst>
  <p:notesMasterIdLst>
    <p:notesMasterId r:id="rId27"/>
  </p:notesMasterIdLst>
  <p:handoutMasterIdLst>
    <p:handoutMasterId r:id="rId28"/>
  </p:handoutMasterIdLst>
  <p:sldIdLst>
    <p:sldId id="818" r:id="rId5"/>
    <p:sldId id="809" r:id="rId6"/>
    <p:sldId id="821" r:id="rId7"/>
    <p:sldId id="863" r:id="rId8"/>
    <p:sldId id="864" r:id="rId9"/>
    <p:sldId id="865" r:id="rId10"/>
    <p:sldId id="866" r:id="rId11"/>
    <p:sldId id="867" r:id="rId12"/>
    <p:sldId id="878" r:id="rId13"/>
    <p:sldId id="868" r:id="rId14"/>
    <p:sldId id="877" r:id="rId15"/>
    <p:sldId id="879" r:id="rId16"/>
    <p:sldId id="869" r:id="rId17"/>
    <p:sldId id="880" r:id="rId18"/>
    <p:sldId id="870" r:id="rId19"/>
    <p:sldId id="871" r:id="rId20"/>
    <p:sldId id="872" r:id="rId21"/>
    <p:sldId id="881" r:id="rId22"/>
    <p:sldId id="873" r:id="rId23"/>
    <p:sldId id="882" r:id="rId24"/>
    <p:sldId id="874" r:id="rId25"/>
    <p:sldId id="820" r:id="rId26"/>
  </p:sldIdLst>
  <p:sldSz cx="18288000" cy="10287000"/>
  <p:notesSz cx="7010400" cy="9296400"/>
  <p:defaultTextStyle>
    <a:defPPr>
      <a:defRPr lang="en-US"/>
    </a:defPPr>
    <a:lvl1pPr algn="l" defTabSz="761970" rtl="0" fontAlgn="base">
      <a:spcBef>
        <a:spcPct val="0"/>
      </a:spcBef>
      <a:spcAft>
        <a:spcPct val="0"/>
      </a:spcAft>
      <a:defRPr kern="1200">
        <a:solidFill>
          <a:schemeClr val="tx1"/>
        </a:solidFill>
        <a:latin typeface="Arial" charset="0"/>
        <a:ea typeface="MS PGothic" pitchFamily="34" charset="-128"/>
        <a:cs typeface="+mn-cs"/>
      </a:defRPr>
    </a:lvl1pPr>
    <a:lvl2pPr marL="761970" algn="l" defTabSz="761970" rtl="0" fontAlgn="base">
      <a:spcBef>
        <a:spcPct val="0"/>
      </a:spcBef>
      <a:spcAft>
        <a:spcPct val="0"/>
      </a:spcAft>
      <a:defRPr kern="1200">
        <a:solidFill>
          <a:schemeClr val="tx1"/>
        </a:solidFill>
        <a:latin typeface="Arial" charset="0"/>
        <a:ea typeface="MS PGothic" pitchFamily="34" charset="-128"/>
        <a:cs typeface="+mn-cs"/>
      </a:defRPr>
    </a:lvl2pPr>
    <a:lvl3pPr marL="1523939" algn="l" defTabSz="761970" rtl="0" fontAlgn="base">
      <a:spcBef>
        <a:spcPct val="0"/>
      </a:spcBef>
      <a:spcAft>
        <a:spcPct val="0"/>
      </a:spcAft>
      <a:defRPr kern="1200">
        <a:solidFill>
          <a:schemeClr val="tx1"/>
        </a:solidFill>
        <a:latin typeface="Arial" charset="0"/>
        <a:ea typeface="MS PGothic" pitchFamily="34" charset="-128"/>
        <a:cs typeface="+mn-cs"/>
      </a:defRPr>
    </a:lvl3pPr>
    <a:lvl4pPr marL="2285909" algn="l" defTabSz="761970" rtl="0" fontAlgn="base">
      <a:spcBef>
        <a:spcPct val="0"/>
      </a:spcBef>
      <a:spcAft>
        <a:spcPct val="0"/>
      </a:spcAft>
      <a:defRPr kern="1200">
        <a:solidFill>
          <a:schemeClr val="tx1"/>
        </a:solidFill>
        <a:latin typeface="Arial" charset="0"/>
        <a:ea typeface="MS PGothic" pitchFamily="34" charset="-128"/>
        <a:cs typeface="+mn-cs"/>
      </a:defRPr>
    </a:lvl4pPr>
    <a:lvl5pPr marL="3047878" algn="l" defTabSz="761970" rtl="0" fontAlgn="base">
      <a:spcBef>
        <a:spcPct val="0"/>
      </a:spcBef>
      <a:spcAft>
        <a:spcPct val="0"/>
      </a:spcAft>
      <a:defRPr kern="1200">
        <a:solidFill>
          <a:schemeClr val="tx1"/>
        </a:solidFill>
        <a:latin typeface="Arial" charset="0"/>
        <a:ea typeface="MS PGothic" pitchFamily="34" charset="-128"/>
        <a:cs typeface="+mn-cs"/>
      </a:defRPr>
    </a:lvl5pPr>
    <a:lvl6pPr marL="3809848" algn="l" defTabSz="1523939" rtl="0" eaLnBrk="1" latinLnBrk="0" hangingPunct="1">
      <a:defRPr kern="1200">
        <a:solidFill>
          <a:schemeClr val="tx1"/>
        </a:solidFill>
        <a:latin typeface="Arial" charset="0"/>
        <a:ea typeface="MS PGothic" pitchFamily="34" charset="-128"/>
        <a:cs typeface="+mn-cs"/>
      </a:defRPr>
    </a:lvl6pPr>
    <a:lvl7pPr marL="4571817" algn="l" defTabSz="1523939" rtl="0" eaLnBrk="1" latinLnBrk="0" hangingPunct="1">
      <a:defRPr kern="1200">
        <a:solidFill>
          <a:schemeClr val="tx1"/>
        </a:solidFill>
        <a:latin typeface="Arial" charset="0"/>
        <a:ea typeface="MS PGothic" pitchFamily="34" charset="-128"/>
        <a:cs typeface="+mn-cs"/>
      </a:defRPr>
    </a:lvl7pPr>
    <a:lvl8pPr marL="5333787" algn="l" defTabSz="1523939" rtl="0" eaLnBrk="1" latinLnBrk="0" hangingPunct="1">
      <a:defRPr kern="1200">
        <a:solidFill>
          <a:schemeClr val="tx1"/>
        </a:solidFill>
        <a:latin typeface="Arial" charset="0"/>
        <a:ea typeface="MS PGothic" pitchFamily="34" charset="-128"/>
        <a:cs typeface="+mn-cs"/>
      </a:defRPr>
    </a:lvl8pPr>
    <a:lvl9pPr marL="6095756" algn="l" defTabSz="1523939"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93" userDrawn="1">
          <p15:clr>
            <a:srgbClr val="A4A3A4"/>
          </p15:clr>
        </p15:guide>
        <p15:guide id="2" orient="horz" pos="5083" userDrawn="1">
          <p15:clr>
            <a:srgbClr val="A4A3A4"/>
          </p15:clr>
        </p15:guide>
        <p15:guide id="3" orient="horz" pos="5315" userDrawn="1">
          <p15:clr>
            <a:srgbClr val="A4A3A4"/>
          </p15:clr>
        </p15:guide>
        <p15:guide id="4" pos="9092" userDrawn="1">
          <p15:clr>
            <a:srgbClr val="A4A3A4"/>
          </p15:clr>
        </p15:guide>
        <p15:guide id="5" orient="horz" pos="1625" userDrawn="1">
          <p15:clr>
            <a:srgbClr val="A4A3A4"/>
          </p15:clr>
        </p15:guide>
        <p15:guide id="6" pos="576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Xishuang" initials="DX" lastIdx="2" clrIdx="0">
    <p:extLst>
      <p:ext uri="{19B8F6BF-5375-455C-9EA6-DF929625EA0E}">
        <p15:presenceInfo xmlns:p15="http://schemas.microsoft.com/office/powerpoint/2012/main" userId="S::xidong@pvamu.edu::d29ea5ac-2f9d-408c-9c70-b4ad3440d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369"/>
    <a:srgbClr val="890C58"/>
    <a:srgbClr val="0071C5"/>
    <a:srgbClr val="4F2682"/>
    <a:srgbClr val="008564"/>
    <a:srgbClr val="383838"/>
    <a:srgbClr val="8C8C8C"/>
    <a:srgbClr val="CDCDCD"/>
    <a:srgbClr val="6F6F6F"/>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20C59F-6094-0000-C22D-9EFD636E55CA}" v="2" dt="2021-05-06T04:08:15.045"/>
    <p1510:client id="{ED1BC59F-4017-0000-D422-23F85312D47D}" v="31" dt="2021-05-06T02:49:47.8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02" autoAdjust="0"/>
    <p:restoredTop sz="77141" autoAdjust="0"/>
  </p:normalViewPr>
  <p:slideViewPr>
    <p:cSldViewPr snapToGrid="0">
      <p:cViewPr varScale="1">
        <p:scale>
          <a:sx n="57" d="100"/>
          <a:sy n="57" d="100"/>
        </p:scale>
        <p:origin x="1088" y="176"/>
      </p:cViewPr>
      <p:guideLst>
        <p:guide orient="horz" pos="2193"/>
        <p:guide orient="horz" pos="5083"/>
        <p:guide orient="horz" pos="5315"/>
        <p:guide pos="9092"/>
        <p:guide orient="horz" pos="1625"/>
        <p:guide pos="576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360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g, Xishuang" userId="S::xidong_pvamu.edu#ext#@gtvault.onmicrosoft.com::d82fe4bc-41b8-4dba-8c63-3c53a5962af7" providerId="AD" clId="Web-{9520C59F-6094-0000-C22D-9EFD636E55CA}"/>
    <pc:docChg chg="modSld">
      <pc:chgData name="Dong, Xishuang" userId="S::xidong_pvamu.edu#ext#@gtvault.onmicrosoft.com::d82fe4bc-41b8-4dba-8c63-3c53a5962af7" providerId="AD" clId="Web-{9520C59F-6094-0000-C22D-9EFD636E55CA}" dt="2021-05-06T04:08:15.045" v="1" actId="20577"/>
      <pc:docMkLst>
        <pc:docMk/>
      </pc:docMkLst>
      <pc:sldChg chg="modSp">
        <pc:chgData name="Dong, Xishuang" userId="S::xidong_pvamu.edu#ext#@gtvault.onmicrosoft.com::d82fe4bc-41b8-4dba-8c63-3c53a5962af7" providerId="AD" clId="Web-{9520C59F-6094-0000-C22D-9EFD636E55CA}" dt="2021-05-06T04:08:15.045" v="1" actId="20577"/>
        <pc:sldMkLst>
          <pc:docMk/>
          <pc:sldMk cId="797556869" sldId="818"/>
        </pc:sldMkLst>
        <pc:spChg chg="mod">
          <ac:chgData name="Dong, Xishuang" userId="S::xidong_pvamu.edu#ext#@gtvault.onmicrosoft.com::d82fe4bc-41b8-4dba-8c63-3c53a5962af7" providerId="AD" clId="Web-{9520C59F-6094-0000-C22D-9EFD636E55CA}" dt="2021-05-06T04:08:15.045" v="1" actId="20577"/>
          <ac:spMkLst>
            <pc:docMk/>
            <pc:sldMk cId="797556869" sldId="818"/>
            <ac:spMk id="2" creationId="{4E9096EC-7B78-40A1-902B-4FD437982655}"/>
          </ac:spMkLst>
        </pc:spChg>
      </pc:sldChg>
    </pc:docChg>
  </pc:docChgLst>
  <pc:docChgLst>
    <pc:chgData name="Joe Bungo" userId="S::jbungo_nvidia.com#ext#@gtvault.onmicrosoft.com::c69b4972-ef89-4265-a3e3-b054213acbae" providerId="AD" clId="Web-{ED1BC59F-4017-0000-D422-23F85312D47D}"/>
    <pc:docChg chg="modSld">
      <pc:chgData name="Joe Bungo" userId="S::jbungo_nvidia.com#ext#@gtvault.onmicrosoft.com::c69b4972-ef89-4265-a3e3-b054213acbae" providerId="AD" clId="Web-{ED1BC59F-4017-0000-D422-23F85312D47D}" dt="2021-05-06T02:49:47.847" v="28"/>
      <pc:docMkLst>
        <pc:docMk/>
      </pc:docMkLst>
      <pc:sldChg chg="modSp">
        <pc:chgData name="Joe Bungo" userId="S::jbungo_nvidia.com#ext#@gtvault.onmicrosoft.com::c69b4972-ef89-4265-a3e3-b054213acbae" providerId="AD" clId="Web-{ED1BC59F-4017-0000-D422-23F85312D47D}" dt="2021-05-06T02:46:55.672" v="1" actId="14100"/>
        <pc:sldMkLst>
          <pc:docMk/>
          <pc:sldMk cId="797556869" sldId="818"/>
        </pc:sldMkLst>
        <pc:spChg chg="mod">
          <ac:chgData name="Joe Bungo" userId="S::jbungo_nvidia.com#ext#@gtvault.onmicrosoft.com::c69b4972-ef89-4265-a3e3-b054213acbae" providerId="AD" clId="Web-{ED1BC59F-4017-0000-D422-23F85312D47D}" dt="2021-05-06T02:46:55.672" v="1" actId="14100"/>
          <ac:spMkLst>
            <pc:docMk/>
            <pc:sldMk cId="797556869" sldId="818"/>
            <ac:spMk id="2" creationId="{4E9096EC-7B78-40A1-902B-4FD437982655}"/>
          </ac:spMkLst>
        </pc:spChg>
      </pc:sldChg>
      <pc:sldChg chg="addSp delSp modSp mod modClrScheme chgLayout">
        <pc:chgData name="Joe Bungo" userId="S::jbungo_nvidia.com#ext#@gtvault.onmicrosoft.com::c69b4972-ef89-4265-a3e3-b054213acbae" providerId="AD" clId="Web-{ED1BC59F-4017-0000-D422-23F85312D47D}" dt="2021-05-06T02:47:57.251" v="12" actId="20577"/>
        <pc:sldMkLst>
          <pc:docMk/>
          <pc:sldMk cId="237134094" sldId="821"/>
        </pc:sldMkLst>
        <pc:spChg chg="mod ord">
          <ac:chgData name="Joe Bungo" userId="S::jbungo_nvidia.com#ext#@gtvault.onmicrosoft.com::c69b4972-ef89-4265-a3e3-b054213acbae" providerId="AD" clId="Web-{ED1BC59F-4017-0000-D422-23F85312D47D}" dt="2021-05-06T02:47:46.391" v="10"/>
          <ac:spMkLst>
            <pc:docMk/>
            <pc:sldMk cId="237134094" sldId="821"/>
            <ac:spMk id="2" creationId="{8A2FEA43-44D8-4A70-A65D-DE5E7DE733D7}"/>
          </ac:spMkLst>
        </pc:spChg>
        <pc:spChg chg="mod ord">
          <ac:chgData name="Joe Bungo" userId="S::jbungo_nvidia.com#ext#@gtvault.onmicrosoft.com::c69b4972-ef89-4265-a3e3-b054213acbae" providerId="AD" clId="Web-{ED1BC59F-4017-0000-D422-23F85312D47D}" dt="2021-05-06T02:47:57.251" v="12" actId="20577"/>
          <ac:spMkLst>
            <pc:docMk/>
            <pc:sldMk cId="237134094" sldId="821"/>
            <ac:spMk id="3" creationId="{C1B0618A-44B1-4FAB-8416-1D9926BCD483}"/>
          </ac:spMkLst>
        </pc:spChg>
        <pc:spChg chg="add del mod ord">
          <ac:chgData name="Joe Bungo" userId="S::jbungo_nvidia.com#ext#@gtvault.onmicrosoft.com::c69b4972-ef89-4265-a3e3-b054213acbae" providerId="AD" clId="Web-{ED1BC59F-4017-0000-D422-23F85312D47D}" dt="2021-05-06T02:47:27.141" v="5"/>
          <ac:spMkLst>
            <pc:docMk/>
            <pc:sldMk cId="237134094" sldId="821"/>
            <ac:spMk id="4" creationId="{5A33DA52-4406-4333-A5B9-88BD14F5DDE8}"/>
          </ac:spMkLst>
        </pc:spChg>
        <pc:spChg chg="add del mod ord">
          <ac:chgData name="Joe Bungo" userId="S::jbungo_nvidia.com#ext#@gtvault.onmicrosoft.com::c69b4972-ef89-4265-a3e3-b054213acbae" providerId="AD" clId="Web-{ED1BC59F-4017-0000-D422-23F85312D47D}" dt="2021-05-06T02:47:38.485" v="9"/>
          <ac:spMkLst>
            <pc:docMk/>
            <pc:sldMk cId="237134094" sldId="821"/>
            <ac:spMk id="5" creationId="{CCABB04B-1379-499C-B8A3-5BFF2C5DB020}"/>
          </ac:spMkLst>
        </pc:spChg>
        <pc:spChg chg="add mod ord">
          <ac:chgData name="Joe Bungo" userId="S::jbungo_nvidia.com#ext#@gtvault.onmicrosoft.com::c69b4972-ef89-4265-a3e3-b054213acbae" providerId="AD" clId="Web-{ED1BC59F-4017-0000-D422-23F85312D47D}" dt="2021-05-06T02:47:46.391" v="10"/>
          <ac:spMkLst>
            <pc:docMk/>
            <pc:sldMk cId="237134094" sldId="821"/>
            <ac:spMk id="7" creationId="{9CFB6BDE-BC74-4A94-A9D0-0F81C8A27E45}"/>
          </ac:spMkLst>
        </pc:spChg>
      </pc:sldChg>
      <pc:sldChg chg="addSp delSp modSp mod modClrScheme chgLayout">
        <pc:chgData name="Joe Bungo" userId="S::jbungo_nvidia.com#ext#@gtvault.onmicrosoft.com::c69b4972-ef89-4265-a3e3-b054213acbae" providerId="AD" clId="Web-{ED1BC59F-4017-0000-D422-23F85312D47D}" dt="2021-05-06T02:47:27.141" v="7"/>
        <pc:sldMkLst>
          <pc:docMk/>
          <pc:sldMk cId="503968268" sldId="863"/>
        </pc:sldMkLst>
        <pc:spChg chg="mod ord">
          <ac:chgData name="Joe Bungo" userId="S::jbungo_nvidia.com#ext#@gtvault.onmicrosoft.com::c69b4972-ef89-4265-a3e3-b054213acbae" providerId="AD" clId="Web-{ED1BC59F-4017-0000-D422-23F85312D47D}" dt="2021-05-06T02:47:27.141" v="7"/>
          <ac:spMkLst>
            <pc:docMk/>
            <pc:sldMk cId="503968268" sldId="863"/>
            <ac:spMk id="2" creationId="{8A2FEA43-44D8-4A70-A65D-DE5E7DE733D7}"/>
          </ac:spMkLst>
        </pc:spChg>
        <pc:spChg chg="mod ord">
          <ac:chgData name="Joe Bungo" userId="S::jbungo_nvidia.com#ext#@gtvault.onmicrosoft.com::c69b4972-ef89-4265-a3e3-b054213acbae" providerId="AD" clId="Web-{ED1BC59F-4017-0000-D422-23F85312D47D}" dt="2021-05-06T02:47:27.141" v="7"/>
          <ac:spMkLst>
            <pc:docMk/>
            <pc:sldMk cId="503968268" sldId="863"/>
            <ac:spMk id="3" creationId="{C1B0618A-44B1-4FAB-8416-1D9926BCD483}"/>
          </ac:spMkLst>
        </pc:spChg>
        <pc:spChg chg="add del mod ord">
          <ac:chgData name="Joe Bungo" userId="S::jbungo_nvidia.com#ext#@gtvault.onmicrosoft.com::c69b4972-ef89-4265-a3e3-b054213acbae" providerId="AD" clId="Web-{ED1BC59F-4017-0000-D422-23F85312D47D}" dt="2021-05-06T02:47:27.141" v="7"/>
          <ac:spMkLst>
            <pc:docMk/>
            <pc:sldMk cId="503968268" sldId="863"/>
            <ac:spMk id="4" creationId="{6DDA44A9-DCB0-4EC2-8272-52450D27EA75}"/>
          </ac:spMkLst>
        </pc:spChg>
      </pc:sldChg>
      <pc:sldChg chg="addSp delSp modSp mod modClrScheme chgLayout">
        <pc:chgData name="Joe Bungo" userId="S::jbungo_nvidia.com#ext#@gtvault.onmicrosoft.com::c69b4972-ef89-4265-a3e3-b054213acbae" providerId="AD" clId="Web-{ED1BC59F-4017-0000-D422-23F85312D47D}" dt="2021-05-06T02:48:13.486" v="14"/>
        <pc:sldMkLst>
          <pc:docMk/>
          <pc:sldMk cId="2560705640" sldId="864"/>
        </pc:sldMkLst>
        <pc:spChg chg="mod ord">
          <ac:chgData name="Joe Bungo" userId="S::jbungo_nvidia.com#ext#@gtvault.onmicrosoft.com::c69b4972-ef89-4265-a3e3-b054213acbae" providerId="AD" clId="Web-{ED1BC59F-4017-0000-D422-23F85312D47D}" dt="2021-05-06T02:48:13.486" v="14"/>
          <ac:spMkLst>
            <pc:docMk/>
            <pc:sldMk cId="2560705640" sldId="864"/>
            <ac:spMk id="2" creationId="{8A2FEA43-44D8-4A70-A65D-DE5E7DE733D7}"/>
          </ac:spMkLst>
        </pc:spChg>
        <pc:spChg chg="mod ord">
          <ac:chgData name="Joe Bungo" userId="S::jbungo_nvidia.com#ext#@gtvault.onmicrosoft.com::c69b4972-ef89-4265-a3e3-b054213acbae" providerId="AD" clId="Web-{ED1BC59F-4017-0000-D422-23F85312D47D}" dt="2021-05-06T02:48:13.486" v="14"/>
          <ac:spMkLst>
            <pc:docMk/>
            <pc:sldMk cId="2560705640" sldId="864"/>
            <ac:spMk id="3" creationId="{C1B0618A-44B1-4FAB-8416-1D9926BCD483}"/>
          </ac:spMkLst>
        </pc:spChg>
        <pc:spChg chg="add del mod ord">
          <ac:chgData name="Joe Bungo" userId="S::jbungo_nvidia.com#ext#@gtvault.onmicrosoft.com::c69b4972-ef89-4265-a3e3-b054213acbae" providerId="AD" clId="Web-{ED1BC59F-4017-0000-D422-23F85312D47D}" dt="2021-05-06T02:47:27.141" v="6"/>
          <ac:spMkLst>
            <pc:docMk/>
            <pc:sldMk cId="2560705640" sldId="864"/>
            <ac:spMk id="4" creationId="{5CD3B975-5A09-4D47-9132-3928E9050643}"/>
          </ac:spMkLst>
        </pc:spChg>
        <pc:spChg chg="add del mod ord">
          <ac:chgData name="Joe Bungo" userId="S::jbungo_nvidia.com#ext#@gtvault.onmicrosoft.com::c69b4972-ef89-4265-a3e3-b054213acbae" providerId="AD" clId="Web-{ED1BC59F-4017-0000-D422-23F85312D47D}" dt="2021-05-06T02:48:13.486" v="14"/>
          <ac:spMkLst>
            <pc:docMk/>
            <pc:sldMk cId="2560705640" sldId="864"/>
            <ac:spMk id="6" creationId="{6B1E99B0-488B-4BEB-8BA8-8AC24ACFCF07}"/>
          </ac:spMkLst>
        </pc:spChg>
      </pc:sldChg>
      <pc:sldChg chg="addSp delSp modSp mod modClrScheme chgLayout">
        <pc:chgData name="Joe Bungo" userId="S::jbungo_nvidia.com#ext#@gtvault.onmicrosoft.com::c69b4972-ef89-4265-a3e3-b054213acbae" providerId="AD" clId="Web-{ED1BC59F-4017-0000-D422-23F85312D47D}" dt="2021-05-06T02:48:40.471" v="18"/>
        <pc:sldMkLst>
          <pc:docMk/>
          <pc:sldMk cId="2360683693" sldId="868"/>
        </pc:sldMkLst>
        <pc:spChg chg="mod ord">
          <ac:chgData name="Joe Bungo" userId="S::jbungo_nvidia.com#ext#@gtvault.onmicrosoft.com::c69b4972-ef89-4265-a3e3-b054213acbae" providerId="AD" clId="Web-{ED1BC59F-4017-0000-D422-23F85312D47D}" dt="2021-05-06T02:48:40.471" v="18"/>
          <ac:spMkLst>
            <pc:docMk/>
            <pc:sldMk cId="2360683693" sldId="868"/>
            <ac:spMk id="2" creationId="{8A2FEA43-44D8-4A70-A65D-DE5E7DE733D7}"/>
          </ac:spMkLst>
        </pc:spChg>
        <pc:spChg chg="mod ord">
          <ac:chgData name="Joe Bungo" userId="S::jbungo_nvidia.com#ext#@gtvault.onmicrosoft.com::c69b4972-ef89-4265-a3e3-b054213acbae" providerId="AD" clId="Web-{ED1BC59F-4017-0000-D422-23F85312D47D}" dt="2021-05-06T02:48:40.471" v="18"/>
          <ac:spMkLst>
            <pc:docMk/>
            <pc:sldMk cId="2360683693" sldId="868"/>
            <ac:spMk id="3" creationId="{C1B0618A-44B1-4FAB-8416-1D9926BCD483}"/>
          </ac:spMkLst>
        </pc:spChg>
        <pc:spChg chg="add del mod ord">
          <ac:chgData name="Joe Bungo" userId="S::jbungo_nvidia.com#ext#@gtvault.onmicrosoft.com::c69b4972-ef89-4265-a3e3-b054213acbae" providerId="AD" clId="Web-{ED1BC59F-4017-0000-D422-23F85312D47D}" dt="2021-05-06T02:48:40.471" v="18"/>
          <ac:spMkLst>
            <pc:docMk/>
            <pc:sldMk cId="2360683693" sldId="868"/>
            <ac:spMk id="4" creationId="{5B77029B-5B38-4D07-B58D-31E58F5DB6F1}"/>
          </ac:spMkLst>
        </pc:spChg>
      </pc:sldChg>
      <pc:sldChg chg="addSp delSp modSp mod modClrScheme chgLayout">
        <pc:chgData name="Joe Bungo" userId="S::jbungo_nvidia.com#ext#@gtvault.onmicrosoft.com::c69b4972-ef89-4265-a3e3-b054213acbae" providerId="AD" clId="Web-{ED1BC59F-4017-0000-D422-23F85312D47D}" dt="2021-05-06T02:48:58.440" v="21"/>
        <pc:sldMkLst>
          <pc:docMk/>
          <pc:sldMk cId="3517801930" sldId="869"/>
        </pc:sldMkLst>
        <pc:spChg chg="mod ord">
          <ac:chgData name="Joe Bungo" userId="S::jbungo_nvidia.com#ext#@gtvault.onmicrosoft.com::c69b4972-ef89-4265-a3e3-b054213acbae" providerId="AD" clId="Web-{ED1BC59F-4017-0000-D422-23F85312D47D}" dt="2021-05-06T02:48:58.440" v="21"/>
          <ac:spMkLst>
            <pc:docMk/>
            <pc:sldMk cId="3517801930" sldId="869"/>
            <ac:spMk id="2" creationId="{8A2FEA43-44D8-4A70-A65D-DE5E7DE733D7}"/>
          </ac:spMkLst>
        </pc:spChg>
        <pc:spChg chg="mod ord">
          <ac:chgData name="Joe Bungo" userId="S::jbungo_nvidia.com#ext#@gtvault.onmicrosoft.com::c69b4972-ef89-4265-a3e3-b054213acbae" providerId="AD" clId="Web-{ED1BC59F-4017-0000-D422-23F85312D47D}" dt="2021-05-06T02:48:58.440" v="21"/>
          <ac:spMkLst>
            <pc:docMk/>
            <pc:sldMk cId="3517801930" sldId="869"/>
            <ac:spMk id="3" creationId="{C1B0618A-44B1-4FAB-8416-1D9926BCD483}"/>
          </ac:spMkLst>
        </pc:spChg>
        <pc:spChg chg="add del mod ord">
          <ac:chgData name="Joe Bungo" userId="S::jbungo_nvidia.com#ext#@gtvault.onmicrosoft.com::c69b4972-ef89-4265-a3e3-b054213acbae" providerId="AD" clId="Web-{ED1BC59F-4017-0000-D422-23F85312D47D}" dt="2021-05-06T02:48:58.440" v="21"/>
          <ac:spMkLst>
            <pc:docMk/>
            <pc:sldMk cId="3517801930" sldId="869"/>
            <ac:spMk id="5" creationId="{194136EA-BE04-431C-B233-4FDF9DD69A47}"/>
          </ac:spMkLst>
        </pc:spChg>
      </pc:sldChg>
      <pc:sldChg chg="addSp modSp mod modClrScheme chgLayout">
        <pc:chgData name="Joe Bungo" userId="S::jbungo_nvidia.com#ext#@gtvault.onmicrosoft.com::c69b4972-ef89-4265-a3e3-b054213acbae" providerId="AD" clId="Web-{ED1BC59F-4017-0000-D422-23F85312D47D}" dt="2021-05-06T02:49:23.487" v="26" actId="20577"/>
        <pc:sldMkLst>
          <pc:docMk/>
          <pc:sldMk cId="2602079734" sldId="870"/>
        </pc:sldMkLst>
        <pc:spChg chg="mod ord">
          <ac:chgData name="Joe Bungo" userId="S::jbungo_nvidia.com#ext#@gtvault.onmicrosoft.com::c69b4972-ef89-4265-a3e3-b054213acbae" providerId="AD" clId="Web-{ED1BC59F-4017-0000-D422-23F85312D47D}" dt="2021-05-06T02:49:05.784" v="22"/>
          <ac:spMkLst>
            <pc:docMk/>
            <pc:sldMk cId="2602079734" sldId="870"/>
            <ac:spMk id="2" creationId="{8A2FEA43-44D8-4A70-A65D-DE5E7DE733D7}"/>
          </ac:spMkLst>
        </pc:spChg>
        <pc:spChg chg="mod ord">
          <ac:chgData name="Joe Bungo" userId="S::jbungo_nvidia.com#ext#@gtvault.onmicrosoft.com::c69b4972-ef89-4265-a3e3-b054213acbae" providerId="AD" clId="Web-{ED1BC59F-4017-0000-D422-23F85312D47D}" dt="2021-05-06T02:49:23.487" v="26" actId="20577"/>
          <ac:spMkLst>
            <pc:docMk/>
            <pc:sldMk cId="2602079734" sldId="870"/>
            <ac:spMk id="3" creationId="{C1B0618A-44B1-4FAB-8416-1D9926BCD483}"/>
          </ac:spMkLst>
        </pc:spChg>
        <pc:spChg chg="add mod ord">
          <ac:chgData name="Joe Bungo" userId="S::jbungo_nvidia.com#ext#@gtvault.onmicrosoft.com::c69b4972-ef89-4265-a3e3-b054213acbae" providerId="AD" clId="Web-{ED1BC59F-4017-0000-D422-23F85312D47D}" dt="2021-05-06T02:49:05.784" v="22"/>
          <ac:spMkLst>
            <pc:docMk/>
            <pc:sldMk cId="2602079734" sldId="870"/>
            <ac:spMk id="4" creationId="{A3F36787-BC0B-4735-BBAA-8CDF9BD7F722}"/>
          </ac:spMkLst>
        </pc:spChg>
      </pc:sldChg>
      <pc:sldChg chg="addSp delSp modSp mod modClrScheme chgLayout">
        <pc:chgData name="Joe Bungo" userId="S::jbungo_nvidia.com#ext#@gtvault.onmicrosoft.com::c69b4972-ef89-4265-a3e3-b054213acbae" providerId="AD" clId="Web-{ED1BC59F-4017-0000-D422-23F85312D47D}" dt="2021-05-06T02:49:47.847" v="28"/>
        <pc:sldMkLst>
          <pc:docMk/>
          <pc:sldMk cId="215592362" sldId="872"/>
        </pc:sldMkLst>
        <pc:spChg chg="mod ord">
          <ac:chgData name="Joe Bungo" userId="S::jbungo_nvidia.com#ext#@gtvault.onmicrosoft.com::c69b4972-ef89-4265-a3e3-b054213acbae" providerId="AD" clId="Web-{ED1BC59F-4017-0000-D422-23F85312D47D}" dt="2021-05-06T02:49:47.847" v="28"/>
          <ac:spMkLst>
            <pc:docMk/>
            <pc:sldMk cId="215592362" sldId="872"/>
            <ac:spMk id="2" creationId="{8A2FEA43-44D8-4A70-A65D-DE5E7DE733D7}"/>
          </ac:spMkLst>
        </pc:spChg>
        <pc:spChg chg="mod ord">
          <ac:chgData name="Joe Bungo" userId="S::jbungo_nvidia.com#ext#@gtvault.onmicrosoft.com::c69b4972-ef89-4265-a3e3-b054213acbae" providerId="AD" clId="Web-{ED1BC59F-4017-0000-D422-23F85312D47D}" dt="2021-05-06T02:49:47.847" v="28"/>
          <ac:spMkLst>
            <pc:docMk/>
            <pc:sldMk cId="215592362" sldId="872"/>
            <ac:spMk id="3" creationId="{C1B0618A-44B1-4FAB-8416-1D9926BCD483}"/>
          </ac:spMkLst>
        </pc:spChg>
        <pc:spChg chg="add del mod ord">
          <ac:chgData name="Joe Bungo" userId="S::jbungo_nvidia.com#ext#@gtvault.onmicrosoft.com::c69b4972-ef89-4265-a3e3-b054213acbae" providerId="AD" clId="Web-{ED1BC59F-4017-0000-D422-23F85312D47D}" dt="2021-05-06T02:49:47.847" v="28"/>
          <ac:spMkLst>
            <pc:docMk/>
            <pc:sldMk cId="215592362" sldId="872"/>
            <ac:spMk id="4" creationId="{3FB276BB-0721-4194-8C01-233B97DF9DB4}"/>
          </ac:spMkLst>
        </pc:spChg>
      </pc:sldChg>
      <pc:sldChg chg="addSp delSp modSp mod modClrScheme chgLayout">
        <pc:chgData name="Joe Bungo" userId="S::jbungo_nvidia.com#ext#@gtvault.onmicrosoft.com::c69b4972-ef89-4265-a3e3-b054213acbae" providerId="AD" clId="Web-{ED1BC59F-4017-0000-D422-23F85312D47D}" dt="2021-05-06T02:48:29.455" v="16"/>
        <pc:sldMkLst>
          <pc:docMk/>
          <pc:sldMk cId="2993179162" sldId="878"/>
        </pc:sldMkLst>
        <pc:spChg chg="mod ord">
          <ac:chgData name="Joe Bungo" userId="S::jbungo_nvidia.com#ext#@gtvault.onmicrosoft.com::c69b4972-ef89-4265-a3e3-b054213acbae" providerId="AD" clId="Web-{ED1BC59F-4017-0000-D422-23F85312D47D}" dt="2021-05-06T02:48:29.455" v="16"/>
          <ac:spMkLst>
            <pc:docMk/>
            <pc:sldMk cId="2993179162" sldId="878"/>
            <ac:spMk id="2" creationId="{8A2FEA43-44D8-4A70-A65D-DE5E7DE733D7}"/>
          </ac:spMkLst>
        </pc:spChg>
        <pc:spChg chg="mod ord">
          <ac:chgData name="Joe Bungo" userId="S::jbungo_nvidia.com#ext#@gtvault.onmicrosoft.com::c69b4972-ef89-4265-a3e3-b054213acbae" providerId="AD" clId="Web-{ED1BC59F-4017-0000-D422-23F85312D47D}" dt="2021-05-06T02:48:29.455" v="16"/>
          <ac:spMkLst>
            <pc:docMk/>
            <pc:sldMk cId="2993179162" sldId="878"/>
            <ac:spMk id="3" creationId="{C1B0618A-44B1-4FAB-8416-1D9926BCD483}"/>
          </ac:spMkLst>
        </pc:spChg>
        <pc:spChg chg="add del mod ord">
          <ac:chgData name="Joe Bungo" userId="S::jbungo_nvidia.com#ext#@gtvault.onmicrosoft.com::c69b4972-ef89-4265-a3e3-b054213acbae" providerId="AD" clId="Web-{ED1BC59F-4017-0000-D422-23F85312D47D}" dt="2021-05-06T02:48:29.455" v="16"/>
          <ac:spMkLst>
            <pc:docMk/>
            <pc:sldMk cId="2993179162" sldId="878"/>
            <ac:spMk id="4" creationId="{1279CEE3-6749-468C-98E6-09D42AB0892C}"/>
          </ac:spMkLst>
        </pc:spChg>
      </pc:sldChg>
      <pc:sldChg chg="addSp modSp mod modClrScheme chgLayout">
        <pc:chgData name="Joe Bungo" userId="S::jbungo_nvidia.com#ext#@gtvault.onmicrosoft.com::c69b4972-ef89-4265-a3e3-b054213acbae" providerId="AD" clId="Web-{ED1BC59F-4017-0000-D422-23F85312D47D}" dt="2021-05-06T02:48:47.049" v="19"/>
        <pc:sldMkLst>
          <pc:docMk/>
          <pc:sldMk cId="476260161" sldId="879"/>
        </pc:sldMkLst>
        <pc:spChg chg="mod ord">
          <ac:chgData name="Joe Bungo" userId="S::jbungo_nvidia.com#ext#@gtvault.onmicrosoft.com::c69b4972-ef89-4265-a3e3-b054213acbae" providerId="AD" clId="Web-{ED1BC59F-4017-0000-D422-23F85312D47D}" dt="2021-05-06T02:48:47.049" v="19"/>
          <ac:spMkLst>
            <pc:docMk/>
            <pc:sldMk cId="476260161" sldId="879"/>
            <ac:spMk id="2" creationId="{8A2FEA43-44D8-4A70-A65D-DE5E7DE733D7}"/>
          </ac:spMkLst>
        </pc:spChg>
        <pc:spChg chg="mod ord">
          <ac:chgData name="Joe Bungo" userId="S::jbungo_nvidia.com#ext#@gtvault.onmicrosoft.com::c69b4972-ef89-4265-a3e3-b054213acbae" providerId="AD" clId="Web-{ED1BC59F-4017-0000-D422-23F85312D47D}" dt="2021-05-06T02:48:47.049" v="19"/>
          <ac:spMkLst>
            <pc:docMk/>
            <pc:sldMk cId="476260161" sldId="879"/>
            <ac:spMk id="3" creationId="{C1B0618A-44B1-4FAB-8416-1D9926BCD483}"/>
          </ac:spMkLst>
        </pc:spChg>
        <pc:spChg chg="add mod ord">
          <ac:chgData name="Joe Bungo" userId="S::jbungo_nvidia.com#ext#@gtvault.onmicrosoft.com::c69b4972-ef89-4265-a3e3-b054213acbae" providerId="AD" clId="Web-{ED1BC59F-4017-0000-D422-23F85312D47D}" dt="2021-05-06T02:48:47.049" v="19"/>
          <ac:spMkLst>
            <pc:docMk/>
            <pc:sldMk cId="476260161" sldId="879"/>
            <ac:spMk id="4" creationId="{C06BEE33-355D-411C-B62B-B0CFAA66A1A6}"/>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 Id="rId4"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25FFAEB-A754-4EDE-A063-5F87103CFC27}"/>
              </a:ext>
            </a:extLst>
          </p:cNvPr>
          <p:cNvGrpSpPr/>
          <p:nvPr/>
        </p:nvGrpSpPr>
        <p:grpSpPr>
          <a:xfrm>
            <a:off x="4249882" y="8675204"/>
            <a:ext cx="2267650" cy="298438"/>
            <a:chOff x="10009693" y="1549925"/>
            <a:chExt cx="7721678" cy="1016226"/>
          </a:xfrm>
        </p:grpSpPr>
        <p:pic>
          <p:nvPicPr>
            <p:cNvPr id="7" name="Picture 6">
              <a:extLst>
                <a:ext uri="{FF2B5EF4-FFF2-40B4-BE49-F238E27FC236}">
                  <a16:creationId xmlns:a16="http://schemas.microsoft.com/office/drawing/2014/main" id="{EB7B5E74-8CE9-4070-AE0B-4319A9396E4B}"/>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0" name="Straight Connector 9">
              <a:extLst>
                <a:ext uri="{FF2B5EF4-FFF2-40B4-BE49-F238E27FC236}">
                  <a16:creationId xmlns:a16="http://schemas.microsoft.com/office/drawing/2014/main" id="{2C709196-319E-460C-BD9A-61C4F6096565}"/>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C6B9F5D1-3A4D-4466-A79D-06C828B01D17}"/>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2" name="Picture 11" descr="Text&#10;&#10;Description automatically generated">
              <a:extLst>
                <a:ext uri="{FF2B5EF4-FFF2-40B4-BE49-F238E27FC236}">
                  <a16:creationId xmlns:a16="http://schemas.microsoft.com/office/drawing/2014/main" id="{61CA6E49-ACF6-4B13-9CB1-0C7F74EF7869}"/>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3" name="Straight Connector 12">
              <a:extLst>
                <a:ext uri="{FF2B5EF4-FFF2-40B4-BE49-F238E27FC236}">
                  <a16:creationId xmlns:a16="http://schemas.microsoft.com/office/drawing/2014/main" id="{19DC410A-BD91-4F54-BFA8-66F070ED673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8398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30565" y="8831580"/>
            <a:ext cx="3037840" cy="464820"/>
          </a:xfrm>
          <a:prstGeom prst="rect">
            <a:avLst/>
          </a:prstGeom>
        </p:spPr>
        <p:txBody>
          <a:bodyPr vert="horz" lIns="93177" tIns="46589" rIns="93177" bIns="46589" rtlCol="0" anchor="ctr"/>
          <a:lstStyle>
            <a:lvl1pPr algn="l">
              <a:defRPr sz="1100">
                <a:latin typeface="Arial" panose="020B0604020202020204" pitchFamily="34" charset="0"/>
                <a:ea typeface="ＭＳ Ｐゴシック" pitchFamily="-16" charset="-128"/>
                <a:cs typeface="Arial" panose="020B0604020202020204" pitchFamily="34" charset="0"/>
              </a:defRPr>
            </a:lvl1pPr>
          </a:lstStyle>
          <a:p>
            <a:pPr>
              <a:defRPr/>
            </a:pPr>
            <a:fld id="{0EFD2D7F-A763-4126-9B71-A7F863137437}" type="datetimeFigureOut">
              <a:rPr lang="en-US" smtClean="0"/>
              <a:pPr>
                <a:defRPr/>
              </a:pPr>
              <a:t>6/18/22</a:t>
            </a:fld>
            <a:endParaRPr lang="en-US" dirty="0">
              <a:latin typeface="Arial" panose="020B0604020202020204" pitchFamily="34" charset="0"/>
              <a:cs typeface="Arial" panose="020B0604020202020204" pitchFamily="34" charset="0"/>
            </a:endParaRP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663170" y="8829967"/>
            <a:ext cx="3037840" cy="464820"/>
          </a:xfrm>
          <a:prstGeom prst="rect">
            <a:avLst/>
          </a:prstGeom>
        </p:spPr>
        <p:txBody>
          <a:bodyPr vert="horz" lIns="93177" tIns="46589" rIns="93177" bIns="46589" rtlCol="0" anchor="ctr"/>
          <a:lstStyle>
            <a:lvl1pPr algn="r">
              <a:defRPr sz="1100">
                <a:latin typeface="Arial" panose="020B0604020202020204" pitchFamily="34" charset="0"/>
                <a:ea typeface="ＭＳ Ｐゴシック" pitchFamily="-16" charset="-128"/>
                <a:cs typeface="Arial" panose="020B0604020202020204" pitchFamily="34" charset="0"/>
              </a:defRPr>
            </a:lvl1pPr>
          </a:lstStyle>
          <a:p>
            <a:pPr>
              <a:defRPr/>
            </a:pPr>
            <a:fld id="{E02D639A-AF38-4D9A-897E-57859A70BDEB}" type="slidenum">
              <a:rPr lang="en-US" smtClean="0"/>
              <a:pPr>
                <a:defRPr/>
              </a:pPr>
              <a:t>‹#›</a:t>
            </a:fld>
            <a:endParaRPr 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7B74364-6FC3-4AAB-BCCB-78A57EF73B4D}"/>
              </a:ext>
            </a:extLst>
          </p:cNvPr>
          <p:cNvGrpSpPr/>
          <p:nvPr/>
        </p:nvGrpSpPr>
        <p:grpSpPr>
          <a:xfrm>
            <a:off x="4394824" y="259707"/>
            <a:ext cx="2267650" cy="298438"/>
            <a:chOff x="10009693" y="1549925"/>
            <a:chExt cx="7721678" cy="1016226"/>
          </a:xfrm>
        </p:grpSpPr>
        <p:pic>
          <p:nvPicPr>
            <p:cNvPr id="13" name="Picture 12">
              <a:extLst>
                <a:ext uri="{FF2B5EF4-FFF2-40B4-BE49-F238E27FC236}">
                  <a16:creationId xmlns:a16="http://schemas.microsoft.com/office/drawing/2014/main" id="{E59CB9EB-7626-44E1-86CD-80D71DFF0C3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4CF17C3E-2351-45E7-8E11-40FCDACA31F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E038CEBE-9523-4464-A83D-24A213DF25D9}"/>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2F98C3B4-B517-47AD-BAF6-46881ABB0DB2}"/>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F05B4D3-6BFB-4CBB-AAC4-B7D357961D0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671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1pPr>
    <a:lvl2pPr marL="761970"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2pPr>
    <a:lvl3pPr marL="152393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3pPr>
    <a:lvl4pPr marL="228590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4pPr>
    <a:lvl5pPr marL="3047878"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5pPr>
    <a:lvl6pPr marL="3809848" algn="l" defTabSz="1523939" rtl="0" eaLnBrk="1" latinLnBrk="0" hangingPunct="1">
      <a:defRPr sz="2000" kern="1200">
        <a:solidFill>
          <a:schemeClr val="tx1"/>
        </a:solidFill>
        <a:latin typeface="+mn-lt"/>
        <a:ea typeface="+mn-ea"/>
        <a:cs typeface="+mn-cs"/>
      </a:defRPr>
    </a:lvl6pPr>
    <a:lvl7pPr marL="4571817" algn="l" defTabSz="1523939" rtl="0" eaLnBrk="1" latinLnBrk="0" hangingPunct="1">
      <a:defRPr sz="2000" kern="1200">
        <a:solidFill>
          <a:schemeClr val="tx1"/>
        </a:solidFill>
        <a:latin typeface="+mn-lt"/>
        <a:ea typeface="+mn-ea"/>
        <a:cs typeface="+mn-cs"/>
      </a:defRPr>
    </a:lvl7pPr>
    <a:lvl8pPr marL="5333787" algn="l" defTabSz="1523939" rtl="0" eaLnBrk="1" latinLnBrk="0" hangingPunct="1">
      <a:defRPr sz="2000" kern="1200">
        <a:solidFill>
          <a:schemeClr val="tx1"/>
        </a:solidFill>
        <a:latin typeface="+mn-lt"/>
        <a:ea typeface="+mn-ea"/>
        <a:cs typeface="+mn-cs"/>
      </a:defRPr>
    </a:lvl8pPr>
    <a:lvl9pPr marL="6095756" algn="l" defTabSz="1523939"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This section will introduce some advanced neural networks.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887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In addition, CNN reduces the numbers of parameters by parameter sharing.</a:t>
            </a:r>
          </a:p>
          <a:p>
            <a:pPr marL="342900" indent="-342900">
              <a:buFont typeface="Arial" panose="020B0604020202020204" pitchFamily="34" charset="0"/>
              <a:buChar char="•"/>
            </a:pPr>
            <a:r>
              <a:rPr lang="en-US" dirty="0"/>
              <a:t>In the top figure, all neurons, s</a:t>
            </a:r>
            <a:r>
              <a:rPr lang="en-US" baseline="-25000" dirty="0"/>
              <a:t>1</a:t>
            </a:r>
            <a:r>
              <a:rPr lang="en-US" dirty="0"/>
              <a:t>,... , s</a:t>
            </a:r>
            <a:r>
              <a:rPr lang="en-US" baseline="-25000" dirty="0"/>
              <a:t>5</a:t>
            </a:r>
            <a:r>
              <a:rPr lang="en-US" baseline="0" dirty="0"/>
              <a:t>, shared the same weights (parameters) on their three connections.</a:t>
            </a:r>
          </a:p>
          <a:p>
            <a:pPr marL="342900" indent="-342900">
              <a:buFont typeface="Arial" panose="020B0604020202020204" pitchFamily="34" charset="0"/>
              <a:buChar char="•"/>
            </a:pPr>
            <a:r>
              <a:rPr lang="en-US" baseline="0" dirty="0"/>
              <a:t>In the bottom figure, it is a fully connected neural networks, where all connections have different weights (parameters).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892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342900" indent="-342900">
              <a:buFont typeface="Arial" panose="020B0604020202020204" pitchFamily="34" charset="0"/>
              <a:buChar char="•"/>
            </a:pPr>
            <a:r>
              <a:rPr lang="en-US" dirty="0"/>
              <a:t>However, </a:t>
            </a:r>
            <a:r>
              <a:rPr lang="en-US" dirty="0">
                <a:ea typeface="+mn-ea"/>
              </a:rPr>
              <a:t>c</a:t>
            </a:r>
            <a:r>
              <a:rPr lang="en-US" altLang="zh-CN" dirty="0">
                <a:ea typeface="+mn-ea"/>
              </a:rPr>
              <a:t>onvolution and pooling operations can cause under-fitting regarding the sparse connections and max-value selection.</a:t>
            </a:r>
          </a:p>
          <a:p>
            <a:pPr marL="342900" indent="-342900">
              <a:buFont typeface="Arial" panose="020B0604020202020204" pitchFamily="34" charset="0"/>
              <a:buChar char="•"/>
            </a:pPr>
            <a:r>
              <a:rPr lang="en-US" dirty="0"/>
              <a:t>For example, if a task relies on preserving precise spatial information, then using pooling on all features can increase the training error.</a:t>
            </a:r>
          </a:p>
          <a:p>
            <a:pPr marL="342900" indent="-342900">
              <a:buFont typeface="Arial" panose="020B0604020202020204" pitchFamily="34" charset="0"/>
              <a:buChar char="•"/>
            </a:pPr>
            <a:r>
              <a:rPr lang="en-US" dirty="0"/>
              <a:t>Some potential solutions are below.</a:t>
            </a:r>
          </a:p>
          <a:p>
            <a:pPr marL="342900" indent="-342900">
              <a:buFont typeface="Arial" panose="020B0604020202020204" pitchFamily="34" charset="0"/>
              <a:buChar char="•"/>
            </a:pPr>
            <a:r>
              <a:rPr lang="en-US" dirty="0"/>
              <a:t>First, we can run pooling on some channels but not on other channels, in order to get both highly invariant features and features that will not under-fit.</a:t>
            </a:r>
          </a:p>
          <a:p>
            <a:pPr marL="342900" indent="-342900">
              <a:buFont typeface="Arial" panose="020B0604020202020204" pitchFamily="34" charset="0"/>
              <a:buChar char="•"/>
            </a:pPr>
            <a:r>
              <a:rPr lang="en-US" dirty="0"/>
              <a:t>Secondly, when a task involves incorporating information from very distant locations in the input, the prior imposed by convolution should be avoided.</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8362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3546" indent="-457200">
              <a:buClr>
                <a:schemeClr val="bg1"/>
              </a:buClr>
              <a:buFont typeface="Arial" panose="020B0604020202020204" pitchFamily="34" charset="0"/>
              <a:buChar char="•"/>
            </a:pPr>
            <a:r>
              <a:rPr lang="en-US" dirty="0">
                <a:solidFill>
                  <a:srgbClr val="000000"/>
                </a:solidFill>
              </a:rPr>
              <a:t>Recurrent neural networks or RNNs are a family of neural networks for processing sequential data.</a:t>
            </a:r>
          </a:p>
          <a:p>
            <a:pPr marL="73546" indent="-457200">
              <a:buClr>
                <a:schemeClr val="bg1"/>
              </a:buClr>
              <a:buFont typeface="Arial" panose="020B0604020202020204" pitchFamily="34" charset="0"/>
              <a:buChar char="•"/>
            </a:pPr>
            <a:r>
              <a:rPr lang="en-US" dirty="0">
                <a:solidFill>
                  <a:srgbClr val="000000"/>
                </a:solidFill>
              </a:rPr>
              <a:t>For example, it can be applied to next word forecasting, which is shown on the figure.</a:t>
            </a:r>
          </a:p>
          <a:p>
            <a:pPr marL="73546" indent="-457200">
              <a:buClr>
                <a:schemeClr val="bg1"/>
              </a:buClr>
              <a:buFont typeface="Arial" panose="020B0604020202020204" pitchFamily="34" charset="0"/>
              <a:buChar char="•"/>
            </a:pPr>
            <a:r>
              <a:rPr lang="en-US" dirty="0">
                <a:solidFill>
                  <a:srgbClr val="000000"/>
                </a:solidFill>
              </a:rPr>
              <a:t>RNNs can process variable length of sequences.</a:t>
            </a:r>
          </a:p>
          <a:p>
            <a:pPr marL="73546" indent="-457200">
              <a:buClr>
                <a:schemeClr val="bg1"/>
              </a:buClr>
              <a:buFont typeface="Arial" panose="020B0604020202020204" pitchFamily="34" charset="0"/>
              <a:buChar char="•"/>
            </a:pPr>
            <a:r>
              <a:rPr lang="en-US" dirty="0">
                <a:solidFill>
                  <a:srgbClr val="000000"/>
                </a:solidFill>
              </a:rPr>
              <a:t>Specially, it can reduce the number of parameters by parameter sharing. </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559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This figure presents the comparison between RNNs and standard neural networks.</a:t>
            </a:r>
          </a:p>
          <a:p>
            <a:pPr marL="342900" indent="-342900">
              <a:buFont typeface="Arial" panose="020B0604020202020204" pitchFamily="34" charset="0"/>
              <a:buChar char="•"/>
            </a:pPr>
            <a:r>
              <a:rPr lang="en-US" dirty="0"/>
              <a:t>The main difference of architectures of RNNs and standard neural networks is that RNNs contains connections between neurons in the hidden layer.</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096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Parameter sharing is implemented as below.</a:t>
            </a:r>
          </a:p>
          <a:p>
            <a:pPr marL="1104870" lvl="1" indent="-342900">
              <a:buFont typeface="Arial" panose="020B0604020202020204" pitchFamily="34" charset="0"/>
              <a:buChar char="•"/>
            </a:pPr>
            <a:r>
              <a:rPr lang="en-US" dirty="0"/>
              <a:t>Each member of the output is a function of the previous members of the output.</a:t>
            </a:r>
          </a:p>
          <a:p>
            <a:pPr marL="1104870" lvl="1" indent="-342900">
              <a:buFont typeface="Arial" panose="020B0604020202020204" pitchFamily="34" charset="0"/>
              <a:buChar char="•"/>
            </a:pPr>
            <a:r>
              <a:rPr lang="en-US" dirty="0"/>
              <a:t>Each member of the output is produced using the same update rule applied to the previous outputs.</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13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Equations above show the whole process with calculations, where the parameters are the bias vectors b and c along with the weight matrices U, V and W respectively for the input-to-hidden, hidden-to-output and hidden-to-hidden connections.</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8515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When we have multiple outputs, the loss will be the summation of all the losses of these outputs.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719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42900" indent="-342900">
              <a:buFont typeface="Arial" panose="020B0604020202020204" pitchFamily="34" charset="0"/>
              <a:buChar char="•"/>
            </a:pPr>
            <a:r>
              <a:rPr lang="en-US" dirty="0"/>
              <a:t>Standard RNNs can’t build long dependencies of elements in a sequence.</a:t>
            </a:r>
          </a:p>
          <a:p>
            <a:pPr marL="342900" indent="-342900">
              <a:buFont typeface="Arial" panose="020B0604020202020204" pitchFamily="34" charset="0"/>
              <a:buChar char="•"/>
            </a:pPr>
            <a:r>
              <a:rPr lang="en-US" altLang="zh-CN" dirty="0">
                <a:ea typeface="+mn-ea"/>
              </a:rPr>
              <a:t>Long Short-Term Memory (LSTM) RNNs is proposed to overcome this issue.</a:t>
            </a:r>
          </a:p>
          <a:p>
            <a:pPr marL="342900" indent="-342900">
              <a:buFont typeface="Arial" panose="020B0604020202020204" pitchFamily="34" charset="0"/>
              <a:buChar char="•"/>
            </a:pPr>
            <a:r>
              <a:rPr lang="en-US" dirty="0">
                <a:ea typeface="+mn-ea"/>
              </a:rPr>
              <a:t>Compared to the RNNs, it introduces more operations in the neuron to control information flows.</a:t>
            </a:r>
          </a:p>
          <a:p>
            <a:pPr marL="1104870" lvl="1" indent="-342900">
              <a:buFont typeface="Arial" panose="020B0604020202020204" pitchFamily="34" charset="0"/>
              <a:buChar char="•"/>
            </a:pPr>
            <a:r>
              <a:rPr lang="en-US" dirty="0">
                <a:ea typeface="+mn-ea"/>
              </a:rPr>
              <a:t>Each line carries an entire vector, from the output of one node to the inputs of others</a:t>
            </a:r>
          </a:p>
          <a:p>
            <a:pPr marL="1104870" lvl="1" indent="-342900">
              <a:buFont typeface="Arial" panose="020B0604020202020204" pitchFamily="34" charset="0"/>
              <a:buChar char="•"/>
            </a:pPr>
            <a:r>
              <a:rPr lang="en-US" dirty="0">
                <a:ea typeface="+mn-ea"/>
              </a:rPr>
              <a:t>The pink circles represent pointwise operations, like vector addition, while the yellow boxes are learned neural network layers.</a:t>
            </a:r>
          </a:p>
          <a:p>
            <a:pPr marL="1104870" lvl="1" indent="-342900">
              <a:buFont typeface="Arial" panose="020B0604020202020204" pitchFamily="34" charset="0"/>
              <a:buChar char="•"/>
            </a:pPr>
            <a:r>
              <a:rPr lang="en-US" dirty="0">
                <a:ea typeface="+mn-ea"/>
              </a:rPr>
              <a:t>The merging line denote concatenation, while the forking line denotes its content being copied and the copies going to different locations. </a:t>
            </a:r>
          </a:p>
          <a:p>
            <a:pPr marL="342900" indent="-342900">
              <a:buFont typeface="Arial" panose="020B0604020202020204" pitchFamily="34" charset="0"/>
              <a:buChar char="•"/>
            </a:pPr>
            <a:endParaRPr lang="en-US" dirty="0">
              <a:ea typeface="+mn-ea"/>
            </a:endParaRP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825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Autoencoder is a type of neural networks for unsupervised learning.</a:t>
            </a:r>
          </a:p>
          <a:p>
            <a:pPr marL="342900" indent="-342900">
              <a:buFont typeface="Arial" panose="020B0604020202020204" pitchFamily="34" charset="0"/>
              <a:buChar char="•"/>
            </a:pPr>
            <a:r>
              <a:rPr lang="en-US" dirty="0"/>
              <a:t>Its architecture is special with a bottle-neck layer along with two components: encoder and decoder..</a:t>
            </a:r>
          </a:p>
          <a:p>
            <a:pPr marL="342900" indent="-342900">
              <a:buFont typeface="Arial" panose="020B0604020202020204" pitchFamily="34" charset="0"/>
              <a:buChar char="•"/>
            </a:pPr>
            <a:r>
              <a:rPr lang="en-US" dirty="0"/>
              <a:t>It is to learn the low dimensional representations by minimizing differences between the input and the corresponding reconstruction.</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3614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The main motivations to build autoencoder is to implement </a:t>
            </a:r>
            <a:r>
              <a:rPr lang="en-US" dirty="0">
                <a:solidFill>
                  <a:srgbClr val="000000"/>
                </a:solidFill>
              </a:rPr>
              <a:t>data compression through learning abstract features in an unsupervised way.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Reconstruction loss forces the latent representation (data compression) to capture as much information about the data as possible.</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However, autoencoder cannot generate data without input images since it required latent vectors to conduct data.</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20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52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Recent years witnesses that deep learning has promoted developments of AI in different fields such as </a:t>
            </a:r>
            <a:r>
              <a:rPr lang="en-US" dirty="0">
                <a:solidFill>
                  <a:srgbClr val="000000"/>
                </a:solidFill>
              </a:rPr>
              <a:t>Object detection and Machine translation.</a:t>
            </a:r>
            <a:endParaRPr lang="en-US" dirty="0"/>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Actually, deep learning are </a:t>
            </a:r>
            <a:r>
              <a:rPr lang="en-US" dirty="0">
                <a:solidFill>
                  <a:srgbClr val="000000"/>
                </a:solidFill>
              </a:rPr>
              <a:t>Advanced Neural Networks that are able to learn multiple levels of representation/abstraction.</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solidFill>
                <a:srgbClr val="000000"/>
              </a:solidFill>
            </a:endParaRP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862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To generate the data with less inputs, we can build variational autoencoder that is to add constrains to the latent vectors.</a:t>
            </a:r>
          </a:p>
          <a:p>
            <a:pPr marL="342900" indent="-342900">
              <a:buFont typeface="Arial" panose="020B0604020202020204" pitchFamily="34" charset="0"/>
              <a:buChar char="•"/>
            </a:pPr>
            <a:r>
              <a:rPr lang="en-US" dirty="0"/>
              <a:t>For example, we can assume </a:t>
            </a:r>
            <a:r>
              <a:rPr lang="en-US" dirty="0">
                <a:solidFill>
                  <a:srgbClr val="000000"/>
                </a:solidFill>
              </a:rPr>
              <a:t>the mean and standard dev. of</a:t>
            </a:r>
            <a:r>
              <a:rPr lang="en-US" dirty="0"/>
              <a:t> latent vector meet with certain requirements.</a:t>
            </a:r>
          </a:p>
          <a:p>
            <a:pPr marL="342900" indent="-342900">
              <a:buFont typeface="Arial" panose="020B0604020202020204" pitchFamily="34" charset="0"/>
              <a:buChar char="•"/>
            </a:pPr>
            <a:r>
              <a:rPr lang="en-US" dirty="0"/>
              <a:t>Then, </a:t>
            </a:r>
            <a:r>
              <a:rPr lang="en-US" dirty="0">
                <a:solidFill>
                  <a:srgbClr val="000000"/>
                </a:solidFill>
              </a:rPr>
              <a:t>samples from the mean and standard dev. can be used to generate latent vectors </a:t>
            </a:r>
            <a:r>
              <a:rPr lang="en-US">
                <a:solidFill>
                  <a:srgbClr val="000000"/>
                </a:solidFill>
              </a:rPr>
              <a:t>to generate data.</a:t>
            </a: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21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71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US" dirty="0"/>
              <a:t>Comparing traditional machine learning, rule-based system, and deep learning, we can observe three differences:</a:t>
            </a:r>
          </a:p>
          <a:p>
            <a:pPr marL="1104870" lvl="1" indent="-342900">
              <a:buFont typeface="Courier New" panose="02070309020205020404" pitchFamily="49" charset="0"/>
              <a:buChar char="o"/>
            </a:pPr>
            <a:r>
              <a:rPr lang="en-US" dirty="0"/>
              <a:t>Rule-based system will implement hard mapping from input to output based on the hand-designed features. </a:t>
            </a:r>
          </a:p>
          <a:p>
            <a:pPr marL="1104870" lvl="1" indent="-342900">
              <a:buFont typeface="Courier New" panose="02070309020205020404" pitchFamily="49" charset="0"/>
              <a:buChar char="o"/>
            </a:pPr>
            <a:r>
              <a:rPr lang="en-US" dirty="0"/>
              <a:t>For traditional machine learning, it can enhance the performance of this mapping by adding a soft mapping from hand-designed features to the output. </a:t>
            </a:r>
          </a:p>
          <a:p>
            <a:pPr marL="1104870" lvl="1" indent="-342900">
              <a:buFont typeface="Courier New" panose="02070309020205020404" pitchFamily="49" charset="0"/>
              <a:buChar char="o"/>
            </a:pPr>
            <a:r>
              <a:rPr lang="en-US" dirty="0"/>
              <a:t>Deep learning can learn this mapping from input to output and optimize the features automatically in the learning process.</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961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Deep learning models include different types of models such as </a:t>
            </a:r>
            <a:r>
              <a:rPr lang="en-US" dirty="0">
                <a:solidFill>
                  <a:srgbClr val="000000"/>
                </a:solidFill>
              </a:rPr>
              <a:t>Convolutional Neural Networks, Recurrent Neural Networks, and Autoencoder.</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Their architectures will be different.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Let’s </a:t>
            </a:r>
            <a:r>
              <a:rPr lang="en-US">
                <a:solidFill>
                  <a:srgbClr val="000000"/>
                </a:solidFill>
              </a:rPr>
              <a:t>check out them one by one.</a:t>
            </a:r>
            <a:endParaRPr lang="en-US" dirty="0">
              <a:solidFill>
                <a:srgbClr val="000000"/>
              </a:solidFill>
            </a:endParaRP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42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Convolutional neural networks (CNN) is developed for processing grid-like data such as 1. Time series data: which is a 1-D grid taking samples at discrete intervals, and 2. Image Data: 2-D grid of pixels.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It </a:t>
            </a:r>
            <a:r>
              <a:rPr lang="en-US" dirty="0">
                <a:solidFill>
                  <a:srgbClr val="000000"/>
                </a:solidFill>
              </a:rPr>
              <a:t>reduces model complexity by removing redundancy connections between neurons by convolutional operations.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In addition, it improves effectiveness and efficiencies of feature extraction by sharing parameters among different convolutional filters.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The general architecture is shown on the right side of the slide, which is to implement digit recognition on images.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solidFill>
                <a:srgbClr val="000000"/>
              </a:solidFill>
            </a:endParaRP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solidFill>
                <a:srgbClr val="000000"/>
              </a:solidFill>
            </a:endParaRP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7806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We can use </a:t>
            </a:r>
            <a:r>
              <a:rPr lang="en-US" dirty="0">
                <a:solidFill>
                  <a:srgbClr val="000000"/>
                </a:solidFill>
              </a:rPr>
              <a:t>two terminologies for describing layers</a:t>
            </a:r>
            <a:endParaRPr lang="en-US" dirty="0"/>
          </a:p>
          <a:p>
            <a:pPr marL="1104870" lvl="1" indent="-342900">
              <a:buFont typeface="Arial" panose="020B0604020202020204" pitchFamily="34" charset="0"/>
              <a:buChar char="•"/>
            </a:pPr>
            <a:r>
              <a:rPr lang="en-US" dirty="0"/>
              <a:t>Complex layer contains different simple layers such as convolutional layer and pooling layer.</a:t>
            </a:r>
          </a:p>
          <a:p>
            <a:pPr marL="1104870" lvl="1" indent="-342900">
              <a:buFont typeface="Arial" panose="020B0604020202020204" pitchFamily="34" charset="0"/>
              <a:buChar char="•"/>
            </a:pPr>
            <a:r>
              <a:rPr lang="en-US" dirty="0"/>
              <a:t>Not every layer has parameters such as pooling layer </a:t>
            </a:r>
          </a:p>
          <a:p>
            <a:pPr marL="342900" indent="-342900">
              <a:buFont typeface="Arial" panose="020B0604020202020204" pitchFamily="34" charset="0"/>
              <a:buChar char="•"/>
            </a:pPr>
            <a:r>
              <a:rPr lang="en-US" dirty="0"/>
              <a:t>Number of layers for the case of complex layers is less than that of simple layer.</a:t>
            </a:r>
          </a:p>
          <a:p>
            <a:pPr marL="342900" indent="-342900">
              <a:buFont typeface="Arial" panose="020B0604020202020204" pitchFamily="34" charset="0"/>
              <a:buChar char="•"/>
            </a:pPr>
            <a:r>
              <a:rPr lang="en-US" dirty="0"/>
              <a:t>Detector stage (Nonlinearity e.g. rectified linear) is to use activation functions to get the outputs of convolutional operations.</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417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342900" indent="-342900">
              <a:buFont typeface="Arial" panose="020B0604020202020204" pitchFamily="34" charset="0"/>
              <a:buChar char="•"/>
            </a:pPr>
            <a:r>
              <a:rPr lang="en-US" dirty="0"/>
              <a:t>Equation on the slide shows convolution operation.</a:t>
            </a:r>
          </a:p>
          <a:p>
            <a:pPr marL="1104870" lvl="1" indent="-342900">
              <a:buFont typeface="Arial" panose="020B0604020202020204" pitchFamily="34" charset="0"/>
              <a:buChar char="•"/>
            </a:pPr>
            <a:r>
              <a:rPr lang="en-US" dirty="0"/>
              <a:t>x refers local inputs</a:t>
            </a:r>
          </a:p>
          <a:p>
            <a:pPr marL="1104870" lvl="1" indent="-342900">
              <a:buFont typeface="Arial" panose="020B0604020202020204" pitchFamily="34" charset="0"/>
              <a:buChar char="•"/>
            </a:pPr>
            <a:r>
              <a:rPr lang="en-US" dirty="0"/>
              <a:t>w refers the weights that are values in the filter</a:t>
            </a:r>
          </a:p>
          <a:p>
            <a:pPr marL="1104870" lvl="1" indent="-342900">
              <a:buFont typeface="Arial" panose="020B0604020202020204" pitchFamily="34" charset="0"/>
              <a:buChar char="•"/>
            </a:pPr>
            <a:r>
              <a:rPr lang="en-US" dirty="0"/>
              <a:t>learning w on the data, is not designed manually.</a:t>
            </a:r>
          </a:p>
          <a:p>
            <a:pPr marL="342900" lvl="0" indent="-342900">
              <a:buFont typeface="Arial" panose="020B0604020202020204" pitchFamily="34" charset="0"/>
              <a:buChar char="•"/>
            </a:pPr>
            <a:r>
              <a:rPr lang="en-US" dirty="0"/>
              <a:t>One example is shown on the right side.</a:t>
            </a:r>
          </a:p>
          <a:p>
            <a:pPr marL="1104870" lvl="1" indent="-342900">
              <a:buFont typeface="Arial" panose="020B0604020202020204" pitchFamily="34" charset="0"/>
              <a:buChar char="•"/>
            </a:pPr>
            <a:r>
              <a:rPr lang="en-US" altLang="en-US" dirty="0">
                <a:latin typeface="Times New Roman" panose="02020603050405020304" pitchFamily="18" charset="0"/>
              </a:rPr>
              <a:t>Local inputs will be </a:t>
            </a:r>
            <a:r>
              <a:rPr lang="en-US" altLang="en-US" i="1" dirty="0">
                <a:latin typeface="Times New Roman" panose="02020603050405020304" pitchFamily="18" charset="0"/>
              </a:rPr>
              <a:t>x</a:t>
            </a:r>
            <a:r>
              <a:rPr lang="en-US" altLang="en-US" dirty="0">
                <a:latin typeface="Times New Roman" panose="02020603050405020304" pitchFamily="18" charset="0"/>
              </a:rPr>
              <a:t> like {a, b, e, f} </a:t>
            </a:r>
          </a:p>
          <a:p>
            <a:pPr marL="1104870" lvl="1" indent="-342900">
              <a:buFont typeface="Arial" panose="020B0604020202020204" pitchFamily="34" charset="0"/>
              <a:buChar char="•"/>
            </a:pPr>
            <a:r>
              <a:rPr lang="en-US" altLang="en-US" dirty="0">
                <a:latin typeface="Times New Roman" panose="02020603050405020304" pitchFamily="18" charset="0"/>
              </a:rPr>
              <a:t>Weights will be w like {w, x, y, z} learned on the data.</a:t>
            </a:r>
          </a:p>
          <a:p>
            <a:pPr marL="1104870" lvl="1" indent="-342900">
              <a:buFont typeface="Arial" panose="020B0604020202020204" pitchFamily="34" charset="0"/>
              <a:buChar char="•"/>
            </a:pPr>
            <a:r>
              <a:rPr lang="en-US" altLang="en-US" dirty="0">
                <a:latin typeface="Times New Roman" panose="02020603050405020304" pitchFamily="18" charset="0"/>
              </a:rPr>
              <a:t>Input size is 3 * 4 while the output size is 2 * 3</a:t>
            </a:r>
          </a:p>
          <a:p>
            <a:pPr marL="1104870" lvl="1" indent="-342900">
              <a:buFont typeface="Arial" panose="020B0604020202020204" pitchFamily="34" charset="0"/>
              <a:buChar char="•"/>
            </a:pPr>
            <a:r>
              <a:rPr lang="en-US" altLang="en-US" dirty="0">
                <a:latin typeface="Times New Roman" panose="02020603050405020304" pitchFamily="18" charset="0"/>
              </a:rPr>
              <a:t>Kernel size is 2 * 2.</a:t>
            </a:r>
          </a:p>
          <a:p>
            <a:pPr marL="342900" lvl="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556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CNN layer </a:t>
            </a:r>
            <a:r>
              <a:rPr lang="en-US" dirty="0">
                <a:solidFill>
                  <a:srgbClr val="000000"/>
                </a:solidFill>
              </a:rPr>
              <a:t>consists of three stages: 1. perform several convolutions in parallel to produce a set of linear sum; 2. each linear sum is run through a nonlinear activation function such as </a:t>
            </a:r>
            <a:r>
              <a:rPr lang="en-US" dirty="0" err="1">
                <a:solidFill>
                  <a:srgbClr val="000000"/>
                </a:solidFill>
              </a:rPr>
              <a:t>ReLU</a:t>
            </a:r>
            <a:r>
              <a:rPr lang="en-US" dirty="0">
                <a:solidFill>
                  <a:srgbClr val="000000"/>
                </a:solidFill>
              </a:rPr>
              <a:t>; 3. Use a pooling function to modify output of the layer. </a:t>
            </a:r>
            <a:endParaRPr lang="en-US" dirty="0"/>
          </a:p>
          <a:p>
            <a:pPr marL="342900" indent="-342900">
              <a:buFont typeface="Arial" panose="020B0604020202020204" pitchFamily="34" charset="0"/>
              <a:buChar char="•"/>
            </a:pPr>
            <a:r>
              <a:rPr lang="en-US" dirty="0"/>
              <a:t>Pooling layer is to </a:t>
            </a:r>
            <a:r>
              <a:rPr lang="en-US" dirty="0">
                <a:solidFill>
                  <a:srgbClr val="000000"/>
                </a:solidFill>
              </a:rPr>
              <a:t>reduce the number of features by pooling operations.</a:t>
            </a:r>
          </a:p>
          <a:p>
            <a:pPr marL="342900" indent="-342900">
              <a:buFont typeface="Arial" panose="020B0604020202020204" pitchFamily="34" charset="0"/>
              <a:buChar char="•"/>
            </a:pPr>
            <a:r>
              <a:rPr lang="en-US" dirty="0">
                <a:solidFill>
                  <a:srgbClr val="000000"/>
                </a:solidFill>
              </a:rPr>
              <a:t>The right side shows how max-pooling works, which is to select the max value in a region as a pooling feature.</a:t>
            </a: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478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342900" indent="-342900">
              <a:buFont typeface="Arial" panose="020B0604020202020204" pitchFamily="34" charset="0"/>
              <a:buChar char="•"/>
            </a:pPr>
            <a:r>
              <a:rPr lang="en-US" dirty="0"/>
              <a:t>Compared to standard neural networks, one main benefit with CNN is to reduce the number of parameters with sparse connections. This figure shows how to implement sparse connection.</a:t>
            </a:r>
          </a:p>
          <a:p>
            <a:pPr marL="1104870" lvl="1" indent="-342900">
              <a:buFont typeface="Arial" panose="020B0604020202020204" pitchFamily="34" charset="0"/>
              <a:buChar char="•"/>
            </a:pPr>
            <a:r>
              <a:rPr lang="en-US" dirty="0"/>
              <a:t>Subfigure A refers to local connections with convolutional operation. One output neuron only connected to three inputs (gets three inputs).</a:t>
            </a:r>
          </a:p>
          <a:p>
            <a:pPr marL="110487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On the contrary, subfigure B refers fully connections in the standard neural networks.</a:t>
            </a:r>
          </a:p>
          <a:p>
            <a:pPr marL="110487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Through comparing subfigure A and B, we can observe that the number of connections (parameters) is reduced significantly.</a:t>
            </a:r>
          </a:p>
          <a:p>
            <a:pPr marL="110487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 addition, losing a large number of inputs, which is caused by the local connections, can be </a:t>
            </a:r>
            <a:r>
              <a:rPr lang="en-US" dirty="0" err="1"/>
              <a:t>ovecome</a:t>
            </a:r>
            <a:r>
              <a:rPr lang="en-US" dirty="0"/>
              <a:t> with more layers shown in subfigure C. With depth, the receptive field becomes larger. It means g3 will directly obtain inputs not only from middle layer, but also from the bottom layer indirectly.</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846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02034B-E0DD-432D-BED0-94DE68C503D5}"/>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sp>
        <p:nvSpPr>
          <p:cNvPr id="11" name="Rectangle 4"/>
          <p:cNvSpPr>
            <a:spLocks noGrp="1" noChangeArrowheads="1"/>
          </p:cNvSpPr>
          <p:nvPr userDrawn="1">
            <p:ph type="subTitle" idx="1"/>
          </p:nvPr>
        </p:nvSpPr>
        <p:spPr>
          <a:xfrm>
            <a:off x="1143000" y="8290560"/>
            <a:ext cx="9692640" cy="477053"/>
          </a:xfrm>
        </p:spPr>
        <p:txBody>
          <a:bodyPr wrap="square" anchor="t">
            <a:noAutofit/>
          </a:bodyPr>
          <a:lstStyle>
            <a:lvl1pPr marL="0" indent="0" algn="l">
              <a:lnSpc>
                <a:spcPct val="90000"/>
              </a:lnSpc>
              <a:spcBef>
                <a:spcPts val="1000"/>
              </a:spcBef>
              <a:spcAft>
                <a:spcPts val="500"/>
              </a:spcAft>
              <a:buFontTx/>
              <a:buNone/>
              <a:defRPr sz="2400" b="0">
                <a:solidFill>
                  <a:schemeClr val="tx1"/>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1135316" y="6705601"/>
            <a:ext cx="9692640" cy="1638092"/>
          </a:xfrm>
        </p:spPr>
        <p:txBody>
          <a:bodyPr anchor="b">
            <a:noAutofit/>
          </a:bodyPr>
          <a:lstStyle>
            <a:lvl1pPr algn="l">
              <a:lnSpc>
                <a:spcPct val="90000"/>
              </a:lnSpc>
              <a:spcBef>
                <a:spcPts val="0"/>
              </a:spcBef>
              <a:defRPr sz="6000" b="1" cap="none" baseline="0">
                <a:solidFill>
                  <a:schemeClr val="tx1"/>
                </a:solidFill>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B6FCCD42-41E8-4430-B6CA-E5E37163336A}"/>
              </a:ext>
            </a:extLst>
          </p:cNvPr>
          <p:cNvGrpSpPr/>
          <p:nvPr userDrawn="1"/>
        </p:nvGrpSpPr>
        <p:grpSpPr>
          <a:xfrm>
            <a:off x="10009693" y="1549925"/>
            <a:ext cx="7721678" cy="1016226"/>
            <a:chOff x="10009693" y="1549925"/>
            <a:chExt cx="7721678" cy="1016226"/>
          </a:xfrm>
        </p:grpSpPr>
        <p:pic>
          <p:nvPicPr>
            <p:cNvPr id="12" name="Picture 11">
              <a:extLst>
                <a:ext uri="{FF2B5EF4-FFF2-40B4-BE49-F238E27FC236}">
                  <a16:creationId xmlns:a16="http://schemas.microsoft.com/office/drawing/2014/main" id="{4F12FC3C-F346-45C5-A2EB-14122560DDDD}"/>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3" name="Straight Connector 12">
              <a:extLst>
                <a:ext uri="{FF2B5EF4-FFF2-40B4-BE49-F238E27FC236}">
                  <a16:creationId xmlns:a16="http://schemas.microsoft.com/office/drawing/2014/main" id="{24D7601B-DE46-423C-B955-7A66CD436A7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8936C1C8-404D-40E3-B988-930C448D42C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5" name="Picture 14" descr="Text&#10;&#10;Description automatically generated">
              <a:extLst>
                <a:ext uri="{FF2B5EF4-FFF2-40B4-BE49-F238E27FC236}">
                  <a16:creationId xmlns:a16="http://schemas.microsoft.com/office/drawing/2014/main" id="{3336A004-E1EA-48BD-969E-3F5237E6E188}"/>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6" name="Straight Connector 15">
              <a:extLst>
                <a:ext uri="{FF2B5EF4-FFF2-40B4-BE49-F238E27FC236}">
                  <a16:creationId xmlns:a16="http://schemas.microsoft.com/office/drawing/2014/main" id="{21F47EB3-A644-424B-8140-E89309FB54E1}"/>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AA9F37D2-4A95-428F-86C9-909FE5B58622}"/>
              </a:ext>
            </a:extLst>
          </p:cNvPr>
          <p:cNvSpPr>
            <a:spLocks noGrp="1"/>
          </p:cNvSpPr>
          <p:nvPr>
            <p:ph type="body" sz="quarter" idx="10"/>
          </p:nvPr>
        </p:nvSpPr>
        <p:spPr>
          <a:xfrm>
            <a:off x="1135316" y="6188616"/>
            <a:ext cx="8866188" cy="474663"/>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4303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A32E851-9FF9-4796-BF7E-0EBA88C671DC}"/>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grpSp>
        <p:nvGrpSpPr>
          <p:cNvPr id="5" name="Group 4">
            <a:extLst>
              <a:ext uri="{FF2B5EF4-FFF2-40B4-BE49-F238E27FC236}">
                <a16:creationId xmlns:a16="http://schemas.microsoft.com/office/drawing/2014/main" id="{92D678CF-84A9-4BA9-BA2F-CB71E25345BA}"/>
              </a:ext>
            </a:extLst>
          </p:cNvPr>
          <p:cNvGrpSpPr/>
          <p:nvPr userDrawn="1"/>
        </p:nvGrpSpPr>
        <p:grpSpPr>
          <a:xfrm>
            <a:off x="10009693" y="1549925"/>
            <a:ext cx="7721678" cy="1016226"/>
            <a:chOff x="10009693" y="1549925"/>
            <a:chExt cx="7721678" cy="1016226"/>
          </a:xfrm>
        </p:grpSpPr>
        <p:pic>
          <p:nvPicPr>
            <p:cNvPr id="6" name="Picture 5">
              <a:extLst>
                <a:ext uri="{FF2B5EF4-FFF2-40B4-BE49-F238E27FC236}">
                  <a16:creationId xmlns:a16="http://schemas.microsoft.com/office/drawing/2014/main" id="{5F82662B-989A-432A-8998-0DE213D193A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7" name="Straight Connector 6">
              <a:extLst>
                <a:ext uri="{FF2B5EF4-FFF2-40B4-BE49-F238E27FC236}">
                  <a16:creationId xmlns:a16="http://schemas.microsoft.com/office/drawing/2014/main" id="{97600756-64AC-421F-BD0D-3BBAECD315E3}"/>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EDE70775-8944-4C24-BD3B-25F0DAFA85B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1" name="Picture 10" descr="Text&#10;&#10;Description automatically generated">
              <a:extLst>
                <a:ext uri="{FF2B5EF4-FFF2-40B4-BE49-F238E27FC236}">
                  <a16:creationId xmlns:a16="http://schemas.microsoft.com/office/drawing/2014/main" id="{88877B3C-A955-4F0B-8795-703F3118E30A}"/>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2" name="Straight Connector 11">
              <a:extLst>
                <a:ext uri="{FF2B5EF4-FFF2-40B4-BE49-F238E27FC236}">
                  <a16:creationId xmlns:a16="http://schemas.microsoft.com/office/drawing/2014/main" id="{1EA36F10-6A68-4D16-8BA5-C08BC942E108}"/>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3AC5A5F0-3D37-4CB5-AFFE-81169D61D023}"/>
              </a:ext>
            </a:extLst>
          </p:cNvPr>
          <p:cNvSpPr>
            <a:spLocks noGrp="1"/>
          </p:cNvSpPr>
          <p:nvPr>
            <p:ph type="body" sz="quarter" idx="10" hasCustomPrompt="1"/>
          </p:nvPr>
        </p:nvSpPr>
        <p:spPr>
          <a:xfrm>
            <a:off x="1140077" y="6610379"/>
            <a:ext cx="9235191" cy="1705219"/>
          </a:xfrm>
        </p:spPr>
        <p:txBody>
          <a:bodyPr/>
          <a:lstStyle>
            <a:lvl1pPr>
              <a:defRPr sz="6000"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B6C10C75-E8F7-45AB-929B-93D7D86B8F2C}"/>
              </a:ext>
            </a:extLst>
          </p:cNvPr>
          <p:cNvSpPr>
            <a:spLocks noGrp="1"/>
          </p:cNvSpPr>
          <p:nvPr>
            <p:ph type="body" sz="quarter" idx="11"/>
          </p:nvPr>
        </p:nvSpPr>
        <p:spPr>
          <a:xfrm>
            <a:off x="1140078" y="6185215"/>
            <a:ext cx="7454900" cy="449262"/>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05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title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01" y="747664"/>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1977" y="3186797"/>
            <a:ext cx="16581120" cy="6198208"/>
          </a:xfrm>
        </p:spPr>
        <p:txBody>
          <a:bodyPr/>
          <a:lstStyle>
            <a:lvl1pPr marL="0" indent="0">
              <a:spcBef>
                <a:spcPts val="500"/>
              </a:spcBef>
              <a:spcAft>
                <a:spcPts val="500"/>
              </a:spcAft>
              <a:buClr>
                <a:schemeClr val="bg2"/>
              </a:buClr>
              <a:buSzPct val="100000"/>
              <a:buFontTx/>
              <a:buNone/>
              <a:defRPr sz="2800">
                <a:solidFill>
                  <a:schemeClr val="bg1"/>
                </a:solidFill>
                <a:latin typeface="Arial" panose="020B0604020202020204" pitchFamily="34" charset="0"/>
                <a:cs typeface="Arial" panose="020B0604020202020204" pitchFamily="34" charset="0"/>
              </a:defRPr>
            </a:lvl1pPr>
            <a:lvl2pPr marL="952519" indent="0">
              <a:spcBef>
                <a:spcPts val="500"/>
              </a:spcBef>
              <a:spcAft>
                <a:spcPts val="500"/>
              </a:spcAft>
              <a:buClr>
                <a:schemeClr val="bg2"/>
              </a:buClr>
              <a:buSzPct val="100000"/>
              <a:buFontTx/>
              <a:buNone/>
              <a:defRPr sz="2400">
                <a:solidFill>
                  <a:schemeClr val="bg1"/>
                </a:solidFill>
                <a:latin typeface="Arial" panose="020B0604020202020204" pitchFamily="34" charset="0"/>
                <a:cs typeface="Arial" panose="020B0604020202020204" pitchFamily="34" charset="0"/>
              </a:defRPr>
            </a:lvl2pPr>
            <a:lvl3pPr marL="1815078" indent="0">
              <a:buClr>
                <a:schemeClr val="bg2"/>
              </a:buClr>
              <a:buSzPct val="100000"/>
              <a:buFontTx/>
              <a:buNone/>
              <a:defRPr sz="1833">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p:txBody>
      </p:sp>
      <p:sp>
        <p:nvSpPr>
          <p:cNvPr id="5" name="Text Placeholder 4"/>
          <p:cNvSpPr>
            <a:spLocks noGrp="1"/>
          </p:cNvSpPr>
          <p:nvPr>
            <p:ph type="body" sz="quarter" idx="10"/>
          </p:nvPr>
        </p:nvSpPr>
        <p:spPr>
          <a:xfrm>
            <a:off x="825331" y="1741489"/>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2937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936" y="747428"/>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24728" y="3189912"/>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4728" y="1739896"/>
            <a:ext cx="16607858"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720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 Bran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5700" y="748506"/>
            <a:ext cx="16626840" cy="984885"/>
          </a:xfrm>
        </p:spPr>
        <p:txBody>
          <a:bodyPr/>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19340" y="3191235"/>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5828" y="1740430"/>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
        <p:nvSpPr>
          <p:cNvPr id="6" name="Rectangle 5">
            <a:extLst>
              <a:ext uri="{FF2B5EF4-FFF2-40B4-BE49-F238E27FC236}">
                <a16:creationId xmlns:a16="http://schemas.microsoft.com/office/drawing/2014/main" id="{B9460CD7-0C13-8944-A014-77CEFB207FB0}"/>
              </a:ext>
            </a:extLst>
          </p:cNvPr>
          <p:cNvSpPr/>
          <p:nvPr userDrawn="1"/>
        </p:nvSpPr>
        <p:spPr>
          <a:xfrm>
            <a:off x="13012614" y="9465547"/>
            <a:ext cx="5275385" cy="821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NO LOGO &amp;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618" y="744037"/>
            <a:ext cx="16620988" cy="990175"/>
          </a:xfrm>
        </p:spPr>
        <p:txBody>
          <a:bodyPr/>
          <a:lstStyle>
            <a:lvl1pPr algn="l">
              <a:defRPr sz="480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3440" y="3505060"/>
            <a:ext cx="16581120" cy="5950440"/>
          </a:xfrm>
        </p:spPr>
        <p:txBody>
          <a:bodyPr/>
          <a:lstStyle>
            <a:lvl1pPr marL="0" indent="0">
              <a:buClr>
                <a:schemeClr val="bg2"/>
              </a:buClr>
              <a:buSzPct val="100000"/>
              <a:buFontTx/>
              <a:buNone/>
              <a:defRPr sz="2400">
                <a:solidFill>
                  <a:schemeClr val="accent4"/>
                </a:solidFill>
              </a:defRPr>
            </a:lvl1pPr>
            <a:lvl2pPr marL="952519" indent="0">
              <a:buClr>
                <a:schemeClr val="bg2"/>
              </a:buClr>
              <a:buSzPct val="100000"/>
              <a:buFontTx/>
              <a:buNone/>
              <a:defRPr sz="2000">
                <a:solidFill>
                  <a:schemeClr val="accent4"/>
                </a:solidFill>
              </a:defRPr>
            </a:lvl2pPr>
            <a:lvl3pPr marL="1815078" indent="0">
              <a:buClr>
                <a:schemeClr val="bg2"/>
              </a:buClr>
              <a:buSzPct val="100000"/>
              <a:buFontTx/>
              <a:buNone/>
              <a:defRPr sz="1800">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827103" y="1740548"/>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102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or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193869" y="3998551"/>
            <a:ext cx="11900262" cy="2193243"/>
          </a:xfrm>
        </p:spPr>
        <p:txBody>
          <a:bodyPr anchor="t"/>
          <a:lstStyle>
            <a:lvl1pPr algn="ctr">
              <a:defRPr sz="4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C993AEE-ACAA-4A36-926F-A62FD4F2A9AC}"/>
              </a:ext>
            </a:extLst>
          </p:cNvPr>
          <p:cNvSpPr/>
          <p:nvPr userDrawn="1"/>
        </p:nvSpPr>
        <p:spPr bwMode="white">
          <a:xfrm>
            <a:off x="0" y="9330779"/>
            <a:ext cx="1524000" cy="956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1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C0FBA7-E3E6-4B66-B97D-6B8052B9D633}"/>
              </a:ext>
            </a:extLst>
          </p:cNvPr>
          <p:cNvGrpSpPr/>
          <p:nvPr/>
        </p:nvGrpSpPr>
        <p:grpSpPr>
          <a:xfrm>
            <a:off x="13272656" y="9515789"/>
            <a:ext cx="4770933" cy="627887"/>
            <a:chOff x="10009693" y="1549925"/>
            <a:chExt cx="7721678" cy="1016226"/>
          </a:xfrm>
        </p:grpSpPr>
        <p:pic>
          <p:nvPicPr>
            <p:cNvPr id="13" name="Picture 12">
              <a:extLst>
                <a:ext uri="{FF2B5EF4-FFF2-40B4-BE49-F238E27FC236}">
                  <a16:creationId xmlns:a16="http://schemas.microsoft.com/office/drawing/2014/main" id="{DDCDE4B6-F6E5-42F3-97CE-972AB8E8F343}"/>
                </a:ext>
              </a:extLst>
            </p:cNvPr>
            <p:cNvPicPr>
              <a:picLocks noChangeAspect="1"/>
            </p:cNvPicPr>
            <p:nvPr/>
          </p:nvPicPr>
          <p:blipFill>
            <a:blip r:embed="rId9"/>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A722D202-9B8D-43AB-AC18-CC0E3FF3AB71}"/>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BFA2AE89-8394-48E9-A4C6-B6B73A855A5D}"/>
                </a:ext>
              </a:extLst>
            </p:cNvPr>
            <p:cNvPicPr>
              <a:picLocks noChangeAspect="1"/>
            </p:cNvPicPr>
            <p:nvPr/>
          </p:nvPicPr>
          <p:blipFill>
            <a:blip r:embed="rId10"/>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DA775405-05BA-4CEF-BBAB-33A59926F3C6}"/>
                </a:ext>
              </a:extLst>
            </p:cNvPr>
            <p:cNvPicPr>
              <a:picLocks noChangeAspect="1"/>
            </p:cNvPicPr>
            <p:nvPr/>
          </p:nvPicPr>
          <p:blipFill>
            <a:blip r:embed="rId11"/>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3DC6EFE-1984-4D25-B743-8FABEE6FEDF2}"/>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1026" name="Rectangle 2"/>
          <p:cNvSpPr>
            <a:spLocks noGrp="1" noChangeArrowheads="1"/>
          </p:cNvSpPr>
          <p:nvPr>
            <p:ph type="title"/>
          </p:nvPr>
        </p:nvSpPr>
        <p:spPr bwMode="auto">
          <a:xfrm>
            <a:off x="805090" y="749096"/>
            <a:ext cx="16622192" cy="9848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34201" y="3185146"/>
            <a:ext cx="16581552" cy="622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TextBox 3"/>
          <p:cNvSpPr txBox="1"/>
          <p:nvPr userDrawn="1"/>
        </p:nvSpPr>
        <p:spPr>
          <a:xfrm>
            <a:off x="958176" y="9762020"/>
            <a:ext cx="535045" cy="246221"/>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l"/>
            <a:fld id="{9EF62655-870B-4C06-BC3D-C67D37BAE36D}" type="slidenum">
              <a:rPr lang="en-US" sz="1600" kern="1200" smtClean="0">
                <a:solidFill>
                  <a:schemeClr val="accent5"/>
                </a:solidFill>
                <a:latin typeface="Arial" panose="020B0604020202020204" pitchFamily="34" charset="0"/>
                <a:ea typeface="MS PGothic" pitchFamily="34" charset="-128"/>
                <a:cs typeface="Arial" panose="020B0604020202020204" pitchFamily="34" charset="0"/>
              </a:rPr>
              <a:pPr algn="l"/>
              <a:t>‹#›</a:t>
            </a:fld>
            <a:r>
              <a:rPr lang="en-US" sz="1600" cap="none" baseline="0" dirty="0">
                <a:solidFill>
                  <a:schemeClr val="accent5"/>
                </a:solidFill>
                <a:latin typeface="Arial" panose="020B0604020202020204" pitchFamily="34" charset="0"/>
                <a:cs typeface="Arial" panose="020B0604020202020204" pitchFamily="34" charset="0"/>
              </a:rPr>
              <a:t> </a:t>
            </a:r>
            <a:endParaRPr lang="en-US" sz="1600" cap="none"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690729"/>
      </p:ext>
    </p:extLst>
  </p:cSld>
  <p:clrMap bg1="dk2" tx1="lt1" bg2="dk1" tx2="lt2" accent1="accent1" accent2="accent2" accent3="accent3" accent4="accent4" accent5="accent5" accent6="accent6" hlink="hlink" folHlink="folHlink"/>
  <p:sldLayoutIdLst>
    <p:sldLayoutId id="2147483980" r:id="rId1"/>
    <p:sldLayoutId id="2147483985" r:id="rId2"/>
    <p:sldLayoutId id="2147483896" r:id="rId3"/>
    <p:sldLayoutId id="2147483981" r:id="rId4"/>
    <p:sldLayoutId id="2147483991" r:id="rId5"/>
    <p:sldLayoutId id="2147483988" r:id="rId6"/>
    <p:sldLayoutId id="214748395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800" b="1"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5333" b="1">
          <a:solidFill>
            <a:srgbClr val="73B900"/>
          </a:solidFill>
          <a:latin typeface="Arial" charset="0"/>
        </a:defRPr>
      </a:lvl2pPr>
      <a:lvl3pPr algn="l" rtl="0" fontAlgn="base">
        <a:spcBef>
          <a:spcPct val="0"/>
        </a:spcBef>
        <a:spcAft>
          <a:spcPct val="0"/>
        </a:spcAft>
        <a:defRPr sz="5333" b="1">
          <a:solidFill>
            <a:srgbClr val="73B900"/>
          </a:solidFill>
          <a:latin typeface="Arial" charset="0"/>
        </a:defRPr>
      </a:lvl3pPr>
      <a:lvl4pPr algn="l" rtl="0" fontAlgn="base">
        <a:spcBef>
          <a:spcPct val="0"/>
        </a:spcBef>
        <a:spcAft>
          <a:spcPct val="0"/>
        </a:spcAft>
        <a:defRPr sz="5333" b="1">
          <a:solidFill>
            <a:srgbClr val="73B900"/>
          </a:solidFill>
          <a:latin typeface="Arial" charset="0"/>
        </a:defRPr>
      </a:lvl4pPr>
      <a:lvl5pPr algn="l" rtl="0" fontAlgn="base">
        <a:spcBef>
          <a:spcPct val="0"/>
        </a:spcBef>
        <a:spcAft>
          <a:spcPct val="0"/>
        </a:spcAft>
        <a:defRPr sz="5333" b="1">
          <a:solidFill>
            <a:srgbClr val="73B900"/>
          </a:solidFill>
          <a:latin typeface="Arial" charset="0"/>
        </a:defRPr>
      </a:lvl5pPr>
      <a:lvl6pPr marL="762015" algn="l" rtl="0" eaLnBrk="1" fontAlgn="base" hangingPunct="1">
        <a:spcBef>
          <a:spcPct val="0"/>
        </a:spcBef>
        <a:spcAft>
          <a:spcPct val="0"/>
        </a:spcAft>
        <a:defRPr sz="5333" b="1">
          <a:solidFill>
            <a:srgbClr val="73B900"/>
          </a:solidFill>
          <a:latin typeface="Arial" charset="0"/>
        </a:defRPr>
      </a:lvl6pPr>
      <a:lvl7pPr marL="1524030" algn="l" rtl="0" eaLnBrk="1" fontAlgn="base" hangingPunct="1">
        <a:spcBef>
          <a:spcPct val="0"/>
        </a:spcBef>
        <a:spcAft>
          <a:spcPct val="0"/>
        </a:spcAft>
        <a:defRPr sz="5333" b="1">
          <a:solidFill>
            <a:srgbClr val="73B900"/>
          </a:solidFill>
          <a:latin typeface="Arial" charset="0"/>
        </a:defRPr>
      </a:lvl7pPr>
      <a:lvl8pPr marL="2286046" algn="l" rtl="0" eaLnBrk="1" fontAlgn="base" hangingPunct="1">
        <a:spcBef>
          <a:spcPct val="0"/>
        </a:spcBef>
        <a:spcAft>
          <a:spcPct val="0"/>
        </a:spcAft>
        <a:defRPr sz="5333" b="1">
          <a:solidFill>
            <a:srgbClr val="73B900"/>
          </a:solidFill>
          <a:latin typeface="Arial" charset="0"/>
        </a:defRPr>
      </a:lvl8pPr>
      <a:lvl9pPr marL="3048061" algn="l" rtl="0" eaLnBrk="1" fontAlgn="base" hangingPunct="1">
        <a:spcBef>
          <a:spcPct val="0"/>
        </a:spcBef>
        <a:spcAft>
          <a:spcPct val="0"/>
        </a:spcAft>
        <a:defRPr sz="5333" b="1">
          <a:solidFill>
            <a:srgbClr val="73B900"/>
          </a:solidFill>
          <a:latin typeface="Arial" charset="0"/>
        </a:defRPr>
      </a:lvl9pPr>
    </p:titleStyle>
    <p:bodyStyle>
      <a:lvl1pPr marL="0" indent="0" algn="l" rtl="0" fontAlgn="base">
        <a:lnSpc>
          <a:spcPct val="90000"/>
        </a:lnSpc>
        <a:spcBef>
          <a:spcPts val="1500"/>
        </a:spcBef>
        <a:spcAft>
          <a:spcPts val="1500"/>
        </a:spcAft>
        <a:buClr>
          <a:schemeClr val="bg2"/>
        </a:buClr>
        <a:buSzPct val="100000"/>
        <a:buFontTx/>
        <a:buNone/>
        <a:defRPr sz="2800" b="0">
          <a:solidFill>
            <a:schemeClr val="bg1"/>
          </a:solidFill>
          <a:latin typeface="Arial" panose="020B0604020202020204" pitchFamily="34" charset="0"/>
          <a:ea typeface="+mn-ea"/>
          <a:cs typeface="Arial" panose="020B0604020202020204" pitchFamily="34" charset="0"/>
        </a:defRPr>
      </a:lvl1pPr>
      <a:lvl2pPr marL="952519" indent="0" algn="l" rtl="0" fontAlgn="base">
        <a:lnSpc>
          <a:spcPct val="90000"/>
        </a:lnSpc>
        <a:spcBef>
          <a:spcPts val="1500"/>
        </a:spcBef>
        <a:spcAft>
          <a:spcPts val="1500"/>
        </a:spcAft>
        <a:buClr>
          <a:schemeClr val="bg2"/>
        </a:buClr>
        <a:buSzPct val="100000"/>
        <a:buFontTx/>
        <a:buNone/>
        <a:defRPr sz="2400" b="0">
          <a:solidFill>
            <a:schemeClr val="bg1"/>
          </a:solidFill>
          <a:latin typeface="Arial" panose="020B0604020202020204" pitchFamily="34" charset="0"/>
          <a:cs typeface="Arial" panose="020B0604020202020204" pitchFamily="34" charset="0"/>
        </a:defRPr>
      </a:lvl2pPr>
      <a:lvl3pPr marL="1815078" indent="0" algn="l" rtl="0" fontAlgn="base">
        <a:lnSpc>
          <a:spcPct val="90000"/>
        </a:lnSpc>
        <a:spcBef>
          <a:spcPts val="1500"/>
        </a:spcBef>
        <a:spcAft>
          <a:spcPts val="1500"/>
        </a:spcAft>
        <a:buClr>
          <a:schemeClr val="bg2"/>
        </a:buClr>
        <a:buSzPct val="100000"/>
        <a:buFontTx/>
        <a:buNone/>
        <a:defRPr sz="1833" b="0">
          <a:solidFill>
            <a:schemeClr val="accent4"/>
          </a:solidFill>
          <a:latin typeface="Trebuchet MS" pitchFamily="34" charset="0"/>
        </a:defRPr>
      </a:lvl3pPr>
      <a:lvl4pPr marL="2958101" indent="-381008" algn="l" rtl="0" fontAlgn="base">
        <a:spcBef>
          <a:spcPct val="20000"/>
        </a:spcBef>
        <a:spcAft>
          <a:spcPct val="0"/>
        </a:spcAft>
        <a:buChar char="–"/>
        <a:defRPr sz="3333">
          <a:solidFill>
            <a:schemeClr val="bg1"/>
          </a:solidFill>
          <a:latin typeface="+mn-lt"/>
        </a:defRPr>
      </a:lvl4pPr>
      <a:lvl5pPr marL="3529612" indent="-381008" algn="l" rtl="0" fontAlgn="base">
        <a:spcBef>
          <a:spcPct val="20000"/>
        </a:spcBef>
        <a:spcAft>
          <a:spcPct val="0"/>
        </a:spcAft>
        <a:buChar char="»"/>
        <a:defRPr sz="3333">
          <a:solidFill>
            <a:schemeClr val="bg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5.png"/><Relationship Id="rId5" Type="http://schemas.openxmlformats.org/officeDocument/2006/relationships/image" Target="../media/image23.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image" Target="../media/image27.png"/><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hyperlink" Target="https://spraphul.github.io/blog/VAE" TargetMode="External"/><Relationship Id="rId5" Type="http://schemas.openxmlformats.org/officeDocument/2006/relationships/image" Target="../media/image26.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hyperlink" Target="http://creativecommons.org/licenses/by-nc/4.0/legalcode"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5.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hyperlink" Target="https://spraphul.github.io/blog/VAE" TargetMode="Externa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4a"/><Relationship Id="rId1" Type="http://schemas.microsoft.com/office/2007/relationships/media" Target="../media/media22.m4a"/><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image" Target="../media/image1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5.png"/><Relationship Id="rId5" Type="http://schemas.openxmlformats.org/officeDocument/2006/relationships/image" Target="../media/image16.gif"/><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4A6D247A-4576-4796-A8F2-4AC4CA0B201F}"/>
              </a:ext>
            </a:extLst>
          </p:cNvPr>
          <p:cNvSpPr>
            <a:spLocks noGrp="1"/>
          </p:cNvSpPr>
          <p:nvPr>
            <p:ph type="subTitle" idx="1"/>
          </p:nvPr>
        </p:nvSpPr>
        <p:spPr>
          <a:xfrm>
            <a:off x="1135315" y="8290560"/>
            <a:ext cx="9700325" cy="477053"/>
          </a:xfrm>
        </p:spPr>
        <p:txBody>
          <a:bodyPr/>
          <a:lstStyle/>
          <a:p>
            <a:endParaRPr lang="en-US" dirty="0"/>
          </a:p>
        </p:txBody>
      </p:sp>
      <p:sp>
        <p:nvSpPr>
          <p:cNvPr id="2" name="Title 1">
            <a:extLst>
              <a:ext uri="{FF2B5EF4-FFF2-40B4-BE49-F238E27FC236}">
                <a16:creationId xmlns:a16="http://schemas.microsoft.com/office/drawing/2014/main" id="{4E9096EC-7B78-40A1-902B-4FD437982655}"/>
              </a:ext>
            </a:extLst>
          </p:cNvPr>
          <p:cNvSpPr>
            <a:spLocks noGrp="1"/>
          </p:cNvSpPr>
          <p:nvPr>
            <p:ph type="title"/>
          </p:nvPr>
        </p:nvSpPr>
        <p:spPr>
          <a:xfrm>
            <a:off x="1135315" y="7102463"/>
            <a:ext cx="14205053" cy="1188097"/>
          </a:xfrm>
        </p:spPr>
        <p:txBody>
          <a:bodyPr/>
          <a:lstStyle/>
          <a:p>
            <a:r>
              <a:rPr lang="en-US">
                <a:latin typeface="Arial"/>
                <a:cs typeface="Arial"/>
              </a:rPr>
              <a:t>Lecture 16.4 - Advanced Neural </a:t>
            </a:r>
            <a:r>
              <a:rPr lang="en-US" dirty="0">
                <a:latin typeface="Arial"/>
                <a:cs typeface="Arial"/>
              </a:rPr>
              <a:t>Networks</a:t>
            </a:r>
          </a:p>
        </p:txBody>
      </p:sp>
      <p:sp>
        <p:nvSpPr>
          <p:cNvPr id="4" name="Text Placeholder 3">
            <a:extLst>
              <a:ext uri="{FF2B5EF4-FFF2-40B4-BE49-F238E27FC236}">
                <a16:creationId xmlns:a16="http://schemas.microsoft.com/office/drawing/2014/main" id="{BDB2F42C-38A8-43F3-8788-F337D2EA9153}"/>
              </a:ext>
            </a:extLst>
          </p:cNvPr>
          <p:cNvSpPr>
            <a:spLocks noGrp="1"/>
          </p:cNvSpPr>
          <p:nvPr>
            <p:ph type="body" sz="quarter" idx="10"/>
          </p:nvPr>
        </p:nvSpPr>
        <p:spPr>
          <a:xfrm>
            <a:off x="1135316" y="6188616"/>
            <a:ext cx="8866188" cy="474663"/>
          </a:xfrm>
        </p:spPr>
        <p:txBody>
          <a:bodyPr/>
          <a:lstStyle/>
          <a:p>
            <a:r>
              <a:rPr lang="en-US" dirty="0"/>
              <a:t>DLI Accelerated Data Science Teaching Kit</a:t>
            </a:r>
          </a:p>
        </p:txBody>
      </p:sp>
      <p:pic>
        <p:nvPicPr>
          <p:cNvPr id="5" name="Picture 4">
            <a:extLst>
              <a:ext uri="{FF2B5EF4-FFF2-40B4-BE49-F238E27FC236}">
                <a16:creationId xmlns:a16="http://schemas.microsoft.com/office/drawing/2014/main" id="{CB3BFF1F-71C7-0C4B-9BFC-DF4C745CD94C}"/>
              </a:ext>
            </a:extLst>
          </p:cNvPr>
          <p:cNvPicPr>
            <a:picLocks noChangeAspect="1"/>
          </p:cNvPicPr>
          <p:nvPr/>
        </p:nvPicPr>
        <p:blipFill>
          <a:blip r:embed="rId5"/>
          <a:stretch>
            <a:fillRect/>
          </a:stretch>
        </p:blipFill>
        <p:spPr>
          <a:xfrm>
            <a:off x="1270000" y="1270000"/>
            <a:ext cx="63500" cy="76200"/>
          </a:xfrm>
          <a:prstGeom prst="rect">
            <a:avLst/>
          </a:prstGeom>
        </p:spPr>
      </p:pic>
      <p:pic>
        <p:nvPicPr>
          <p:cNvPr id="6" name="Picture 5">
            <a:extLst>
              <a:ext uri="{FF2B5EF4-FFF2-40B4-BE49-F238E27FC236}">
                <a16:creationId xmlns:a16="http://schemas.microsoft.com/office/drawing/2014/main" id="{4F021640-0DC9-5D44-B1CE-FB0C1A5578A1}"/>
              </a:ext>
            </a:extLst>
          </p:cNvPr>
          <p:cNvPicPr>
            <a:picLocks noChangeAspect="1"/>
          </p:cNvPicPr>
          <p:nvPr/>
        </p:nvPicPr>
        <p:blipFill>
          <a:blip r:embed="rId5"/>
          <a:stretch>
            <a:fillRect/>
          </a:stretch>
        </p:blipFill>
        <p:spPr>
          <a:xfrm>
            <a:off x="1270000" y="1270000"/>
            <a:ext cx="63500" cy="76200"/>
          </a:xfrm>
          <a:prstGeom prst="rect">
            <a:avLst/>
          </a:prstGeom>
        </p:spPr>
      </p:pic>
      <p:pic>
        <p:nvPicPr>
          <p:cNvPr id="7" name="Picture 6">
            <a:extLst>
              <a:ext uri="{FF2B5EF4-FFF2-40B4-BE49-F238E27FC236}">
                <a16:creationId xmlns:a16="http://schemas.microsoft.com/office/drawing/2014/main" id="{C6240370-FA4B-2D48-A73F-038A99AE724E}"/>
              </a:ext>
            </a:extLst>
          </p:cNvPr>
          <p:cNvPicPr>
            <a:picLocks noChangeAspect="1"/>
          </p:cNvPicPr>
          <p:nvPr/>
        </p:nvPicPr>
        <p:blipFill>
          <a:blip r:embed="rId5"/>
          <a:stretch>
            <a:fillRect/>
          </a:stretch>
        </p:blipFill>
        <p:spPr>
          <a:xfrm>
            <a:off x="1270000" y="1270000"/>
            <a:ext cx="63500" cy="76200"/>
          </a:xfrm>
          <a:prstGeom prst="rect">
            <a:avLst/>
          </a:prstGeom>
        </p:spPr>
      </p:pic>
      <p:pic>
        <p:nvPicPr>
          <p:cNvPr id="8" name="Picture 7">
            <a:extLst>
              <a:ext uri="{FF2B5EF4-FFF2-40B4-BE49-F238E27FC236}">
                <a16:creationId xmlns:a16="http://schemas.microsoft.com/office/drawing/2014/main" id="{100007E1-00BA-4B45-846A-20EADC4DEA68}"/>
              </a:ext>
            </a:extLst>
          </p:cNvPr>
          <p:cNvPicPr>
            <a:picLocks noChangeAspect="1"/>
          </p:cNvPicPr>
          <p:nvPr/>
        </p:nvPicPr>
        <p:blipFill>
          <a:blip r:embed="rId5"/>
          <a:stretch>
            <a:fillRect/>
          </a:stretch>
        </p:blipFill>
        <p:spPr>
          <a:xfrm>
            <a:off x="1270000" y="1270000"/>
            <a:ext cx="63500" cy="76200"/>
          </a:xfrm>
          <a:prstGeom prst="rect">
            <a:avLst/>
          </a:prstGeom>
        </p:spPr>
      </p:pic>
      <p:pic>
        <p:nvPicPr>
          <p:cNvPr id="3" name="Audio 2">
            <a:hlinkClick r:id="" action="ppaction://media"/>
            <a:extLst>
              <a:ext uri="{FF2B5EF4-FFF2-40B4-BE49-F238E27FC236}">
                <a16:creationId xmlns:a16="http://schemas.microsoft.com/office/drawing/2014/main" id="{A3726B43-7096-EBEF-8E6C-BD8555605B8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797556869"/>
      </p:ext>
    </p:extLst>
  </p:cSld>
  <p:clrMapOvr>
    <a:masterClrMapping/>
  </p:clrMapOvr>
  <mc:AlternateContent xmlns:mc="http://schemas.openxmlformats.org/markup-compatibility/2006">
    <mc:Choice xmlns:p14="http://schemas.microsoft.com/office/powerpoint/2010/main" Requires="p14">
      <p:transition spd="med" p14:dur="700" advTm="3845">
        <p:fade/>
      </p:transition>
    </mc:Choice>
    <mc:Fallback>
      <p:transition spd="med" advTm="38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Benefits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8324659" cy="6347260"/>
          </a:xfrm>
        </p:spPr>
        <p:txBody>
          <a:bodyPr/>
          <a:lstStyle/>
          <a:p>
            <a:pPr marL="73546" indent="-457200">
              <a:buClr>
                <a:schemeClr val="bg1"/>
              </a:buClr>
              <a:buFont typeface="Arial" panose="020B0604020202020204" pitchFamily="34" charset="0"/>
              <a:buChar char="•"/>
            </a:pPr>
            <a:r>
              <a:rPr lang="en-US" dirty="0">
                <a:solidFill>
                  <a:srgbClr val="000000"/>
                </a:solidFill>
              </a:rPr>
              <a:t>Convolution leverages three important ideas to improve ML systems:</a:t>
            </a:r>
          </a:p>
          <a:p>
            <a:pPr marL="1023419" lvl="1" indent="-457200">
              <a:buClr>
                <a:schemeClr val="bg1"/>
              </a:buClr>
              <a:buFont typeface="Arial" panose="020B0604020202020204" pitchFamily="34" charset="0"/>
              <a:buChar char="•"/>
            </a:pPr>
            <a:r>
              <a:rPr lang="en-US" dirty="0">
                <a:solidFill>
                  <a:srgbClr val="000000"/>
                </a:solidFill>
              </a:rPr>
              <a:t>Sparse connections</a:t>
            </a:r>
          </a:p>
          <a:p>
            <a:pPr marL="1788081" lvl="2" indent="-457200">
              <a:buClr>
                <a:schemeClr val="bg1"/>
              </a:buClr>
              <a:buFont typeface="Arial" panose="020B0604020202020204" pitchFamily="34" charset="0"/>
              <a:buChar char="•"/>
            </a:pPr>
            <a:r>
              <a:rPr lang="en-US" dirty="0">
                <a:solidFill>
                  <a:srgbClr val="000000"/>
                </a:solidFill>
              </a:rPr>
              <a:t>A refers to local connections with convolutional operation. One output neuron connected to three inputs (gets three inputs).</a:t>
            </a:r>
          </a:p>
          <a:p>
            <a:pPr marL="1788081" lvl="2" indent="-457200">
              <a:buClr>
                <a:schemeClr val="bg1"/>
              </a:buClr>
              <a:buFont typeface="Arial" panose="020B0604020202020204" pitchFamily="34" charset="0"/>
              <a:buChar char="•"/>
            </a:pPr>
            <a:r>
              <a:rPr lang="en-US" dirty="0">
                <a:solidFill>
                  <a:srgbClr val="000000"/>
                </a:solidFill>
              </a:rPr>
              <a:t>In C subfigure, with depth, the receptive field becomes larger. It means g3 will directly obtain inputs not only from middle layer, but also from the bottom layer indirectly.</a:t>
            </a:r>
          </a:p>
          <a:p>
            <a:pPr marL="1788081" lvl="2" indent="-457200">
              <a:buClr>
                <a:schemeClr val="bg1"/>
              </a:buClr>
              <a:buFont typeface="Arial" panose="020B0604020202020204" pitchFamily="34" charset="0"/>
              <a:buChar char="•"/>
            </a:pPr>
            <a:r>
              <a:rPr lang="en-US" dirty="0">
                <a:solidFill>
                  <a:srgbClr val="000000"/>
                </a:solidFill>
              </a:rPr>
              <a:t>B refers fully connections in the standard neural networks.</a:t>
            </a:r>
          </a:p>
          <a:p>
            <a:pPr marL="566219" lvl="1" indent="0">
              <a:buClr>
                <a:schemeClr val="bg1"/>
              </a:buClr>
            </a:pPr>
            <a:endParaRPr lang="en-US" dirty="0">
              <a:solidFill>
                <a:srgbClr val="000000"/>
              </a:solidFill>
            </a:endParaRPr>
          </a:p>
          <a:p>
            <a:pPr marL="0"/>
            <a:endParaRPr lang="en-US" dirty="0">
              <a:solidFill>
                <a:srgbClr val="000000"/>
              </a:solidFill>
            </a:endParaRPr>
          </a:p>
          <a:p>
            <a:endParaRPr lang="en-US" dirty="0"/>
          </a:p>
        </p:txBody>
      </p:sp>
      <p:pic>
        <p:nvPicPr>
          <p:cNvPr id="5" name="Picture 1">
            <a:extLst>
              <a:ext uri="{FF2B5EF4-FFF2-40B4-BE49-F238E27FC236}">
                <a16:creationId xmlns:a16="http://schemas.microsoft.com/office/drawing/2014/main" id="{79132500-EE31-B640-8C87-BCE08545326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22420" y="3289115"/>
            <a:ext cx="8611319" cy="467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3833B347-402D-FBDF-EB8E-5D571A6904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360683693"/>
      </p:ext>
    </p:extLst>
  </p:cSld>
  <p:clrMapOvr>
    <a:masterClrMapping/>
  </p:clrMapOvr>
  <mc:AlternateContent xmlns:mc="http://schemas.openxmlformats.org/markup-compatibility/2006">
    <mc:Choice xmlns:p14="http://schemas.microsoft.com/office/powerpoint/2010/main" Requires="p14">
      <p:transition spd="med" p14:dur="700" advTm="73653">
        <p:fade/>
      </p:transition>
    </mc:Choice>
    <mc:Fallback>
      <p:transition spd="med" advTm="736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Benefits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8324659" cy="6347260"/>
          </a:xfrm>
        </p:spPr>
        <p:txBody>
          <a:bodyPr/>
          <a:lstStyle/>
          <a:p>
            <a:pPr marL="73546" indent="-457200">
              <a:buClr>
                <a:schemeClr val="bg1"/>
              </a:buClr>
              <a:buFont typeface="Arial" panose="020B0604020202020204" pitchFamily="34" charset="0"/>
              <a:buChar char="•"/>
            </a:pPr>
            <a:r>
              <a:rPr lang="en-US" dirty="0">
                <a:solidFill>
                  <a:srgbClr val="000000"/>
                </a:solidFill>
              </a:rPr>
              <a:t>Convolution leverages three important ideas to improve ML systems:</a:t>
            </a:r>
          </a:p>
          <a:p>
            <a:pPr marL="1023419" lvl="1" indent="-457200">
              <a:buClr>
                <a:schemeClr val="bg1"/>
              </a:buClr>
              <a:buFont typeface="Arial" panose="020B0604020202020204" pitchFamily="34" charset="0"/>
              <a:buChar char="•"/>
            </a:pPr>
            <a:r>
              <a:rPr lang="en-US" dirty="0">
                <a:solidFill>
                  <a:srgbClr val="000000"/>
                </a:solidFill>
              </a:rPr>
              <a:t>Parameter Sharing</a:t>
            </a:r>
          </a:p>
          <a:p>
            <a:pPr marL="1788081" lvl="2" indent="-457200">
              <a:buClr>
                <a:schemeClr val="bg1"/>
              </a:buClr>
              <a:buFont typeface="Arial" panose="020B0604020202020204" pitchFamily="34" charset="0"/>
              <a:buChar char="•"/>
            </a:pPr>
            <a:r>
              <a:rPr lang="en-US" dirty="0">
                <a:solidFill>
                  <a:srgbClr val="000000"/>
                </a:solidFill>
              </a:rPr>
              <a:t>Using the same parameter for more than one function in a model</a:t>
            </a:r>
          </a:p>
          <a:p>
            <a:pPr marL="1788081" lvl="2" indent="-457200">
              <a:buClr>
                <a:schemeClr val="bg1"/>
              </a:buClr>
              <a:buFont typeface="Arial" panose="020B0604020202020204" pitchFamily="34" charset="0"/>
              <a:buChar char="•"/>
            </a:pPr>
            <a:r>
              <a:rPr lang="en-US" dirty="0">
                <a:solidFill>
                  <a:srgbClr val="000000"/>
                </a:solidFill>
              </a:rPr>
              <a:t>Black arrows: connections that use a particular parameter in two different models</a:t>
            </a:r>
          </a:p>
          <a:p>
            <a:pPr marL="1788081" lvl="2" indent="-457200">
              <a:buClr>
                <a:schemeClr val="bg1"/>
              </a:buClr>
              <a:buFont typeface="Arial" panose="020B0604020202020204" pitchFamily="34" charset="0"/>
              <a:buChar char="•"/>
            </a:pPr>
            <a:r>
              <a:rPr lang="en-US" dirty="0">
                <a:solidFill>
                  <a:srgbClr val="000000"/>
                </a:solidFill>
              </a:rPr>
              <a:t>Top: use of the central element</a:t>
            </a:r>
          </a:p>
          <a:p>
            <a:pPr marL="1788081" lvl="2" indent="-457200">
              <a:buClr>
                <a:schemeClr val="bg1"/>
              </a:buClr>
              <a:buFont typeface="Arial" panose="020B0604020202020204" pitchFamily="34" charset="0"/>
              <a:buChar char="•"/>
            </a:pPr>
            <a:r>
              <a:rPr lang="en-US" dirty="0">
                <a:solidFill>
                  <a:srgbClr val="000000"/>
                </a:solidFill>
              </a:rPr>
              <a:t>Bottom: no parameter sharing</a:t>
            </a:r>
          </a:p>
          <a:p>
            <a:pPr marL="566219" lvl="1" indent="0">
              <a:buClr>
                <a:schemeClr val="bg1"/>
              </a:buClr>
            </a:pPr>
            <a:endParaRPr lang="en-US" dirty="0">
              <a:solidFill>
                <a:srgbClr val="000000"/>
              </a:solidFill>
            </a:endParaRPr>
          </a:p>
          <a:p>
            <a:pPr marL="0"/>
            <a:endParaRPr lang="en-US" dirty="0">
              <a:solidFill>
                <a:srgbClr val="000000"/>
              </a:solidFill>
            </a:endParaRPr>
          </a:p>
          <a:p>
            <a:endParaRPr lang="en-US" dirty="0"/>
          </a:p>
        </p:txBody>
      </p:sp>
      <p:pic>
        <p:nvPicPr>
          <p:cNvPr id="6" name="Picture 5" descr="Diagram&#10;&#10;Description automatically generated">
            <a:extLst>
              <a:ext uri="{FF2B5EF4-FFF2-40B4-BE49-F238E27FC236}">
                <a16:creationId xmlns:a16="http://schemas.microsoft.com/office/drawing/2014/main" id="{EFA93CA4-0BF2-6C46-913A-9FBC8686FB9C}"/>
              </a:ext>
            </a:extLst>
          </p:cNvPr>
          <p:cNvPicPr>
            <a:picLocks noChangeAspect="1"/>
          </p:cNvPicPr>
          <p:nvPr/>
        </p:nvPicPr>
        <p:blipFill>
          <a:blip r:embed="rId5"/>
          <a:stretch>
            <a:fillRect/>
          </a:stretch>
        </p:blipFill>
        <p:spPr>
          <a:xfrm>
            <a:off x="10153459" y="3191235"/>
            <a:ext cx="7315200" cy="5882326"/>
          </a:xfrm>
          <a:prstGeom prst="rect">
            <a:avLst/>
          </a:prstGeom>
        </p:spPr>
      </p:pic>
      <p:sp>
        <p:nvSpPr>
          <p:cNvPr id="7" name="TextBox 6">
            <a:extLst>
              <a:ext uri="{FF2B5EF4-FFF2-40B4-BE49-F238E27FC236}">
                <a16:creationId xmlns:a16="http://schemas.microsoft.com/office/drawing/2014/main" id="{1093B61D-ECA5-4943-B134-7BA3736C470A}"/>
              </a:ext>
            </a:extLst>
          </p:cNvPr>
          <p:cNvSpPr txBox="1"/>
          <p:nvPr/>
        </p:nvSpPr>
        <p:spPr>
          <a:xfrm>
            <a:off x="9119120" y="3385074"/>
            <a:ext cx="1117700" cy="4801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2800" b="1" dirty="0">
                <a:solidFill>
                  <a:schemeClr val="bg1"/>
                </a:solidFill>
                <a:latin typeface="Arial" panose="020B0604020202020204" pitchFamily="34" charset="0"/>
                <a:cs typeface="Arial" panose="020B0604020202020204" pitchFamily="34" charset="0"/>
              </a:rPr>
              <a:t>Top</a:t>
            </a:r>
          </a:p>
        </p:txBody>
      </p:sp>
      <p:sp>
        <p:nvSpPr>
          <p:cNvPr id="8" name="TextBox 7">
            <a:extLst>
              <a:ext uri="{FF2B5EF4-FFF2-40B4-BE49-F238E27FC236}">
                <a16:creationId xmlns:a16="http://schemas.microsoft.com/office/drawing/2014/main" id="{A2065148-8E53-2942-96CB-BBACDCEB5408}"/>
              </a:ext>
            </a:extLst>
          </p:cNvPr>
          <p:cNvSpPr txBox="1"/>
          <p:nvPr/>
        </p:nvSpPr>
        <p:spPr>
          <a:xfrm>
            <a:off x="8586439" y="6500847"/>
            <a:ext cx="1671595" cy="4801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2800" b="1" dirty="0">
                <a:solidFill>
                  <a:schemeClr val="bg1"/>
                </a:solidFill>
                <a:latin typeface="Arial" panose="020B0604020202020204" pitchFamily="34" charset="0"/>
                <a:cs typeface="Arial" panose="020B0604020202020204" pitchFamily="34" charset="0"/>
              </a:rPr>
              <a:t>Bottom</a:t>
            </a:r>
          </a:p>
        </p:txBody>
      </p:sp>
      <p:pic>
        <p:nvPicPr>
          <p:cNvPr id="4" name="Audio 3">
            <a:hlinkClick r:id="" action="ppaction://media"/>
            <a:extLst>
              <a:ext uri="{FF2B5EF4-FFF2-40B4-BE49-F238E27FC236}">
                <a16:creationId xmlns:a16="http://schemas.microsoft.com/office/drawing/2014/main" id="{45C084CF-E81E-5DF5-D423-A766E4508EE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249895359"/>
      </p:ext>
    </p:extLst>
  </p:cSld>
  <p:clrMapOvr>
    <a:masterClrMapping/>
  </p:clrMapOvr>
  <mc:AlternateContent xmlns:mc="http://schemas.openxmlformats.org/markup-compatibility/2006">
    <mc:Choice xmlns:p14="http://schemas.microsoft.com/office/powerpoint/2010/main" Requires="p14">
      <p:transition spd="med" p14:dur="700" advTm="26421">
        <p:fade/>
      </p:transition>
    </mc:Choice>
    <mc:Fallback>
      <p:transition spd="med" advTm="264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Convolution and Pooling can Cause Under-fitting</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73546" indent="-457200">
              <a:buClr>
                <a:schemeClr val="bg1"/>
              </a:buClr>
              <a:buFont typeface="Arial" panose="020B0604020202020204" pitchFamily="34" charset="0"/>
              <a:buChar char="•"/>
            </a:pPr>
            <a:r>
              <a:rPr lang="en-US" dirty="0">
                <a:solidFill>
                  <a:srgbClr val="000000"/>
                </a:solidFill>
              </a:rPr>
              <a:t>If a task relies on preserving precise spatial information, then using pooling on all features can increase the training error.</a:t>
            </a:r>
          </a:p>
          <a:p>
            <a:pPr marL="73546" indent="-457200">
              <a:buClr>
                <a:schemeClr val="bg1"/>
              </a:buClr>
              <a:buFont typeface="Arial" panose="020B0604020202020204" pitchFamily="34" charset="0"/>
              <a:buChar char="•"/>
            </a:pPr>
            <a:r>
              <a:rPr lang="en-US" dirty="0">
                <a:solidFill>
                  <a:srgbClr val="000000"/>
                </a:solidFill>
              </a:rPr>
              <a:t>Some Solution</a:t>
            </a:r>
          </a:p>
          <a:p>
            <a:pPr marL="1023419" lvl="1" indent="-457200">
              <a:buClr>
                <a:schemeClr val="bg1"/>
              </a:buClr>
              <a:buFont typeface="Arial" panose="020B0604020202020204" pitchFamily="34" charset="0"/>
              <a:buChar char="•"/>
            </a:pPr>
            <a:r>
              <a:rPr lang="en-US" dirty="0">
                <a:solidFill>
                  <a:srgbClr val="000000"/>
                </a:solidFill>
              </a:rPr>
              <a:t>Pooling on some channels but not on other channels, in order to get both highly invariant features and features that will not under-fit.</a:t>
            </a:r>
          </a:p>
          <a:p>
            <a:pPr marL="1023419" lvl="1" indent="-457200">
              <a:buClr>
                <a:schemeClr val="bg1"/>
              </a:buClr>
              <a:buFont typeface="Arial" panose="020B0604020202020204" pitchFamily="34" charset="0"/>
              <a:buChar char="•"/>
            </a:pPr>
            <a:r>
              <a:rPr lang="en-US" dirty="0">
                <a:solidFill>
                  <a:srgbClr val="000000"/>
                </a:solidFill>
              </a:rPr>
              <a:t>When a task involves incorporating information from very distant locations in the input, then the prior imposed by convolution may be inappropriate.</a:t>
            </a:r>
          </a:p>
          <a:p>
            <a:pPr marL="566219" lvl="1" indent="0">
              <a:buClr>
                <a:schemeClr val="bg1"/>
              </a:buClr>
            </a:pPr>
            <a:endParaRPr lang="en-US" dirty="0">
              <a:solidFill>
                <a:srgbClr val="000000"/>
              </a:solidFill>
            </a:endParaRPr>
          </a:p>
          <a:p>
            <a:pPr marL="0"/>
            <a:endParaRPr lang="en-US" dirty="0">
              <a:solidFill>
                <a:srgbClr val="000000"/>
              </a:solidFill>
            </a:endParaRPr>
          </a:p>
          <a:p>
            <a:endParaRPr lang="en-US" dirty="0"/>
          </a:p>
        </p:txBody>
      </p:sp>
      <p:sp>
        <p:nvSpPr>
          <p:cNvPr id="4" name="Text Placeholder 3">
            <a:extLst>
              <a:ext uri="{FF2B5EF4-FFF2-40B4-BE49-F238E27FC236}">
                <a16:creationId xmlns:a16="http://schemas.microsoft.com/office/drawing/2014/main" id="{C06BEE33-355D-411C-B62B-B0CFAA66A1A6}"/>
              </a:ext>
            </a:extLst>
          </p:cNvPr>
          <p:cNvSpPr>
            <a:spLocks noGrp="1"/>
          </p:cNvSpPr>
          <p:nvPr>
            <p:ph type="body" sz="quarter" idx="10"/>
          </p:nvPr>
        </p:nvSpPr>
        <p:spPr/>
        <p:txBody>
          <a:bodyPr/>
          <a:lstStyle/>
          <a:p>
            <a:endParaRPr lang="en-US"/>
          </a:p>
        </p:txBody>
      </p:sp>
      <p:pic>
        <p:nvPicPr>
          <p:cNvPr id="6" name="Audio 5">
            <a:hlinkClick r:id="" action="ppaction://media"/>
            <a:extLst>
              <a:ext uri="{FF2B5EF4-FFF2-40B4-BE49-F238E27FC236}">
                <a16:creationId xmlns:a16="http://schemas.microsoft.com/office/drawing/2014/main" id="{28ABF873-46B3-8A1B-7A04-A58D76EAEDC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76260161"/>
      </p:ext>
    </p:extLst>
  </p:cSld>
  <p:clrMapOvr>
    <a:masterClrMapping/>
  </p:clrMapOvr>
  <mc:AlternateContent xmlns:mc="http://schemas.openxmlformats.org/markup-compatibility/2006">
    <mc:Choice xmlns:p14="http://schemas.microsoft.com/office/powerpoint/2010/main" Requires="p14">
      <p:transition spd="med" p14:dur="700" advTm="51232">
        <p:fade/>
      </p:transition>
    </mc:Choice>
    <mc:Fallback>
      <p:transition spd="med" advTm="512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Recurrent Neural Networks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7187235" cy="6347260"/>
          </a:xfrm>
        </p:spPr>
        <p:txBody>
          <a:bodyPr/>
          <a:lstStyle/>
          <a:p>
            <a:pPr marL="73546" indent="-457200">
              <a:buClr>
                <a:schemeClr val="bg1"/>
              </a:buClr>
              <a:buFont typeface="Arial" panose="020B0604020202020204" pitchFamily="34" charset="0"/>
              <a:buChar char="•"/>
            </a:pPr>
            <a:r>
              <a:rPr lang="en-US" dirty="0">
                <a:solidFill>
                  <a:srgbClr val="000000"/>
                </a:solidFill>
              </a:rPr>
              <a:t>Recurrent neural networks or RNNs are a family of neural networks for processing sequential data.</a:t>
            </a:r>
          </a:p>
          <a:p>
            <a:pPr marL="1023419" lvl="1" indent="-457200">
              <a:buClr>
                <a:schemeClr val="bg1"/>
              </a:buClr>
              <a:buFont typeface="Arial" panose="020B0604020202020204" pitchFamily="34" charset="0"/>
              <a:buChar char="•"/>
            </a:pPr>
            <a:r>
              <a:rPr lang="en-US" dirty="0">
                <a:solidFill>
                  <a:srgbClr val="000000"/>
                </a:solidFill>
              </a:rPr>
              <a:t>Natural Language Processing</a:t>
            </a:r>
          </a:p>
          <a:p>
            <a:pPr marL="73546" indent="-457200">
              <a:buClr>
                <a:schemeClr val="bg1"/>
              </a:buClr>
              <a:buFont typeface="Arial" panose="020B0604020202020204" pitchFamily="34" charset="0"/>
              <a:buChar char="•"/>
            </a:pPr>
            <a:r>
              <a:rPr lang="en-US" dirty="0">
                <a:solidFill>
                  <a:srgbClr val="000000"/>
                </a:solidFill>
              </a:rPr>
              <a:t>Most recurrent networks can also process sequences of variable length.</a:t>
            </a:r>
          </a:p>
          <a:p>
            <a:pPr marL="73546" indent="-457200">
              <a:buClr>
                <a:schemeClr val="bg1"/>
              </a:buClr>
              <a:buFont typeface="Arial" panose="020B0604020202020204" pitchFamily="34" charset="0"/>
              <a:buChar char="•"/>
            </a:pPr>
            <a:r>
              <a:rPr lang="en-US" dirty="0">
                <a:solidFill>
                  <a:srgbClr val="000000"/>
                </a:solidFill>
              </a:rPr>
              <a:t>Sharing parameters across different parts of a model.</a:t>
            </a:r>
          </a:p>
          <a:p>
            <a:pPr marL="0"/>
            <a:endParaRPr lang="en-US" dirty="0">
              <a:solidFill>
                <a:srgbClr val="000000"/>
              </a:solidFill>
            </a:endParaRPr>
          </a:p>
          <a:p>
            <a:pPr marL="0"/>
            <a:endParaRPr lang="en-US" dirty="0">
              <a:solidFill>
                <a:srgbClr val="000000"/>
              </a:solidFill>
            </a:endParaRPr>
          </a:p>
          <a:p>
            <a:endParaRPr lang="en-US" dirty="0"/>
          </a:p>
        </p:txBody>
      </p:sp>
      <p:sp>
        <p:nvSpPr>
          <p:cNvPr id="4" name="TextBox 3">
            <a:extLst>
              <a:ext uri="{FF2B5EF4-FFF2-40B4-BE49-F238E27FC236}">
                <a16:creationId xmlns:a16="http://schemas.microsoft.com/office/drawing/2014/main" id="{13139B26-BA95-1248-BB8C-52E34FE0F118}"/>
              </a:ext>
            </a:extLst>
          </p:cNvPr>
          <p:cNvSpPr txBox="1"/>
          <p:nvPr/>
        </p:nvSpPr>
        <p:spPr>
          <a:xfrm>
            <a:off x="8162693" y="3531967"/>
            <a:ext cx="8764858" cy="6463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4000" dirty="0">
                <a:solidFill>
                  <a:schemeClr val="bg1"/>
                </a:solidFill>
                <a:latin typeface="Arial" panose="020B0604020202020204" pitchFamily="34" charset="0"/>
                <a:cs typeface="Arial" panose="020B0604020202020204" pitchFamily="34" charset="0"/>
              </a:rPr>
              <a:t>This morning I took a dog </a:t>
            </a:r>
            <a:r>
              <a:rPr lang="en-US" sz="4000" dirty="0">
                <a:solidFill>
                  <a:schemeClr val="bg1"/>
                </a:solidFill>
                <a:highlight>
                  <a:srgbClr val="FFFF00"/>
                </a:highlight>
                <a:latin typeface="Arial" panose="020B0604020202020204" pitchFamily="34" charset="0"/>
                <a:cs typeface="Arial" panose="020B0604020202020204" pitchFamily="34" charset="0"/>
              </a:rPr>
              <a:t>for a </a:t>
            </a:r>
            <a:r>
              <a:rPr lang="en-US" sz="4000" dirty="0">
                <a:solidFill>
                  <a:schemeClr val="bg1"/>
                </a:solidFill>
                <a:highlight>
                  <a:srgbClr val="FF0000"/>
                </a:highlight>
                <a:latin typeface="Arial" panose="020B0604020202020204" pitchFamily="34" charset="0"/>
                <a:cs typeface="Arial" panose="020B0604020202020204" pitchFamily="34" charset="0"/>
              </a:rPr>
              <a:t>walk</a:t>
            </a:r>
          </a:p>
        </p:txBody>
      </p:sp>
      <p:sp>
        <p:nvSpPr>
          <p:cNvPr id="6" name="TextBox 5">
            <a:extLst>
              <a:ext uri="{FF2B5EF4-FFF2-40B4-BE49-F238E27FC236}">
                <a16:creationId xmlns:a16="http://schemas.microsoft.com/office/drawing/2014/main" id="{B21863C0-8C39-EB46-980B-F0A94363F56D}"/>
              </a:ext>
            </a:extLst>
          </p:cNvPr>
          <p:cNvSpPr txBox="1"/>
          <p:nvPr/>
        </p:nvSpPr>
        <p:spPr>
          <a:xfrm>
            <a:off x="13894420" y="4511926"/>
            <a:ext cx="1449658" cy="5355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rgbClr val="0070C0"/>
                </a:solidFill>
                <a:latin typeface="Arial" panose="020B0604020202020204" pitchFamily="34" charset="0"/>
                <a:cs typeface="Arial" panose="020B0604020202020204" pitchFamily="34" charset="0"/>
              </a:rPr>
              <a:t>Given these two words</a:t>
            </a:r>
          </a:p>
        </p:txBody>
      </p:sp>
      <p:sp>
        <p:nvSpPr>
          <p:cNvPr id="8" name="TextBox 7">
            <a:extLst>
              <a:ext uri="{FF2B5EF4-FFF2-40B4-BE49-F238E27FC236}">
                <a16:creationId xmlns:a16="http://schemas.microsoft.com/office/drawing/2014/main" id="{99958CDC-81CD-A04C-A63F-9F2430FDAAE8}"/>
              </a:ext>
            </a:extLst>
          </p:cNvPr>
          <p:cNvSpPr txBox="1"/>
          <p:nvPr/>
        </p:nvSpPr>
        <p:spPr>
          <a:xfrm>
            <a:off x="15477893" y="4511925"/>
            <a:ext cx="1449658" cy="5355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accent3">
                    <a:lumMod val="60000"/>
                    <a:lumOff val="40000"/>
                  </a:schemeClr>
                </a:solidFill>
                <a:latin typeface="Arial" panose="020B0604020202020204" pitchFamily="34" charset="0"/>
                <a:cs typeface="Arial" panose="020B0604020202020204" pitchFamily="34" charset="0"/>
              </a:rPr>
              <a:t>Predict next word</a:t>
            </a:r>
          </a:p>
        </p:txBody>
      </p:sp>
      <p:sp>
        <p:nvSpPr>
          <p:cNvPr id="9" name="TextBox 8">
            <a:extLst>
              <a:ext uri="{FF2B5EF4-FFF2-40B4-BE49-F238E27FC236}">
                <a16:creationId xmlns:a16="http://schemas.microsoft.com/office/drawing/2014/main" id="{3FF49C44-BC1F-AF4E-A9F5-F7645F692A4A}"/>
              </a:ext>
            </a:extLst>
          </p:cNvPr>
          <p:cNvSpPr txBox="1"/>
          <p:nvPr/>
        </p:nvSpPr>
        <p:spPr>
          <a:xfrm>
            <a:off x="8173844" y="5785537"/>
            <a:ext cx="8764858" cy="6463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4000" dirty="0">
                <a:solidFill>
                  <a:schemeClr val="bg1"/>
                </a:solidFill>
                <a:highlight>
                  <a:srgbClr val="FFFF00"/>
                </a:highlight>
                <a:latin typeface="Arial" panose="020B0604020202020204" pitchFamily="34" charset="0"/>
                <a:cs typeface="Arial" panose="020B0604020202020204" pitchFamily="34" charset="0"/>
              </a:rPr>
              <a:t>This morning I took a dog for a </a:t>
            </a:r>
            <a:r>
              <a:rPr lang="en-US" sz="4000" dirty="0">
                <a:solidFill>
                  <a:schemeClr val="bg1"/>
                </a:solidFill>
                <a:highlight>
                  <a:srgbClr val="FF0000"/>
                </a:highlight>
                <a:latin typeface="Arial" panose="020B0604020202020204" pitchFamily="34" charset="0"/>
                <a:cs typeface="Arial" panose="020B0604020202020204" pitchFamily="34" charset="0"/>
              </a:rPr>
              <a:t>walk</a:t>
            </a:r>
          </a:p>
        </p:txBody>
      </p:sp>
      <p:sp>
        <p:nvSpPr>
          <p:cNvPr id="11" name="TextBox 10">
            <a:extLst>
              <a:ext uri="{FF2B5EF4-FFF2-40B4-BE49-F238E27FC236}">
                <a16:creationId xmlns:a16="http://schemas.microsoft.com/office/drawing/2014/main" id="{A7565492-7871-4D42-9A8B-4C5B0BD598CF}"/>
              </a:ext>
            </a:extLst>
          </p:cNvPr>
          <p:cNvSpPr txBox="1"/>
          <p:nvPr/>
        </p:nvSpPr>
        <p:spPr>
          <a:xfrm>
            <a:off x="10905893" y="6608529"/>
            <a:ext cx="2074126"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rgbClr val="0070C0"/>
                </a:solidFill>
                <a:latin typeface="Arial" panose="020B0604020202020204" pitchFamily="34" charset="0"/>
                <a:cs typeface="Arial" panose="020B0604020202020204" pitchFamily="34" charset="0"/>
              </a:rPr>
              <a:t>Given these  words</a:t>
            </a:r>
          </a:p>
        </p:txBody>
      </p:sp>
      <p:sp>
        <p:nvSpPr>
          <p:cNvPr id="12" name="TextBox 11">
            <a:extLst>
              <a:ext uri="{FF2B5EF4-FFF2-40B4-BE49-F238E27FC236}">
                <a16:creationId xmlns:a16="http://schemas.microsoft.com/office/drawing/2014/main" id="{CB20D89D-09B2-1244-A351-18FB5B9DE6C3}"/>
              </a:ext>
            </a:extLst>
          </p:cNvPr>
          <p:cNvSpPr txBox="1"/>
          <p:nvPr/>
        </p:nvSpPr>
        <p:spPr>
          <a:xfrm>
            <a:off x="15327351" y="6529449"/>
            <a:ext cx="1750741" cy="5355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accent3">
                    <a:lumMod val="60000"/>
                    <a:lumOff val="40000"/>
                  </a:schemeClr>
                </a:solidFill>
                <a:latin typeface="Arial" panose="020B0604020202020204" pitchFamily="34" charset="0"/>
                <a:cs typeface="Arial" panose="020B0604020202020204" pitchFamily="34" charset="0"/>
              </a:rPr>
              <a:t>Predict next word</a:t>
            </a:r>
          </a:p>
        </p:txBody>
      </p:sp>
      <p:pic>
        <p:nvPicPr>
          <p:cNvPr id="7" name="Audio 6">
            <a:hlinkClick r:id="" action="ppaction://media"/>
            <a:extLst>
              <a:ext uri="{FF2B5EF4-FFF2-40B4-BE49-F238E27FC236}">
                <a16:creationId xmlns:a16="http://schemas.microsoft.com/office/drawing/2014/main" id="{FBC122CA-2E9C-9D4C-31A4-18F051C9E4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517801930"/>
      </p:ext>
    </p:extLst>
  </p:cSld>
  <p:clrMapOvr>
    <a:masterClrMapping/>
  </p:clrMapOvr>
  <mc:AlternateContent xmlns:mc="http://schemas.openxmlformats.org/markup-compatibility/2006">
    <mc:Choice xmlns:p14="http://schemas.microsoft.com/office/powerpoint/2010/main" Requires="p14">
      <p:transition spd="med" p14:dur="700" advTm="25440">
        <p:fade/>
      </p:transition>
    </mc:Choice>
    <mc:Fallback>
      <p:transition spd="med" advTm="254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Recurrent Neural Networks VS Neural Networks</a:t>
            </a:r>
            <a:endParaRPr lang="en-US" dirty="0"/>
          </a:p>
        </p:txBody>
      </p:sp>
      <p:pic>
        <p:nvPicPr>
          <p:cNvPr id="6" name="Picture 2">
            <a:extLst>
              <a:ext uri="{FF2B5EF4-FFF2-40B4-BE49-F238E27FC236}">
                <a16:creationId xmlns:a16="http://schemas.microsoft.com/office/drawing/2014/main" id="{154FD3C8-FE41-7F4B-AC8D-4BA896A351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8425" y="2439697"/>
            <a:ext cx="6505575"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11">
            <a:extLst>
              <a:ext uri="{FF2B5EF4-FFF2-40B4-BE49-F238E27FC236}">
                <a16:creationId xmlns:a16="http://schemas.microsoft.com/office/drawing/2014/main" id="{CF081B29-94B1-7C4B-B1DE-585D9749C00C}"/>
              </a:ext>
            </a:extLst>
          </p:cNvPr>
          <p:cNvCxnSpPr>
            <a:cxnSpLocks noChangeShapeType="1"/>
          </p:cNvCxnSpPr>
          <p:nvPr/>
        </p:nvCxnSpPr>
        <p:spPr bwMode="auto">
          <a:xfrm>
            <a:off x="9150350" y="2326985"/>
            <a:ext cx="0" cy="5256212"/>
          </a:xfrm>
          <a:prstGeom prst="line">
            <a:avLst/>
          </a:prstGeom>
          <a:noFill/>
          <a:ln w="38100">
            <a:solidFill>
              <a:schemeClr val="tx1"/>
            </a:solidFill>
            <a:prstDash val="lgDash"/>
            <a:round/>
            <a:headEnd/>
            <a:tailEnd/>
          </a:ln>
          <a:extLst>
            <a:ext uri="{909E8E84-426E-40DD-AFC4-6F175D3DCCD1}">
              <a14:hiddenFill xmlns:a14="http://schemas.microsoft.com/office/drawing/2010/main">
                <a:noFill/>
              </a14:hiddenFill>
            </a:ext>
          </a:extLst>
        </p:spPr>
      </p:cxnSp>
      <p:sp>
        <p:nvSpPr>
          <p:cNvPr id="8" name="Text Box 2">
            <a:extLst>
              <a:ext uri="{FF2B5EF4-FFF2-40B4-BE49-F238E27FC236}">
                <a16:creationId xmlns:a16="http://schemas.microsoft.com/office/drawing/2014/main" id="{ABBB6B88-6602-764D-99E9-A510BC824DA4}"/>
              </a:ext>
            </a:extLst>
          </p:cNvPr>
          <p:cNvSpPr txBox="1">
            <a:spLocks noChangeArrowheads="1"/>
          </p:cNvSpPr>
          <p:nvPr/>
        </p:nvSpPr>
        <p:spPr bwMode="auto">
          <a:xfrm>
            <a:off x="2925763" y="7513347"/>
            <a:ext cx="71945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65" tIns="66854" rIns="128565" bIns="66854" anchor="ctr"/>
          <a:lstStyle>
            <a:lvl1pPr>
              <a:spcBef>
                <a:spcPts val="1138"/>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600">
                <a:solidFill>
                  <a:srgbClr val="000000"/>
                </a:solidFill>
                <a:latin typeface="Times New Roman" panose="02020603050405020304" pitchFamily="18" charset="0"/>
                <a:ea typeface="MS PGothic" panose="020B0600070205080204" pitchFamily="34" charset="-128"/>
              </a:defRPr>
            </a:lvl1pPr>
            <a:lvl2pPr marL="1304925" indent="-652463">
              <a:spcBef>
                <a:spcPts val="10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000">
                <a:solidFill>
                  <a:srgbClr val="000000"/>
                </a:solidFill>
                <a:latin typeface="Times New Roman" panose="02020603050405020304" pitchFamily="18" charset="0"/>
                <a:ea typeface="MS PGothic" panose="020B0600070205080204" pitchFamily="34" charset="-128"/>
              </a:defRPr>
            </a:lvl2pPr>
            <a:lvl3pPr marL="1795463" indent="-488950">
              <a:spcBef>
                <a:spcPts val="863"/>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400">
                <a:solidFill>
                  <a:srgbClr val="000000"/>
                </a:solidFill>
                <a:latin typeface="Times New Roman" panose="02020603050405020304" pitchFamily="18" charset="0"/>
                <a:ea typeface="MS PGothic" panose="020B0600070205080204" pitchFamily="34" charset="-128"/>
              </a:defRPr>
            </a:lvl3pPr>
            <a:lvl4pPr marL="2447925" indent="-488950">
              <a:spcBef>
                <a:spcPts val="713"/>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900">
                <a:solidFill>
                  <a:srgbClr val="000000"/>
                </a:solidFill>
                <a:latin typeface="Times New Roman" panose="02020603050405020304" pitchFamily="18" charset="0"/>
                <a:ea typeface="MS PGothic" panose="020B0600070205080204" pitchFamily="34" charset="-128"/>
              </a:defRPr>
            </a:lvl4pPr>
            <a:lvl5pPr marL="3101975" indent="-488950">
              <a:spcBef>
                <a:spcPts val="713"/>
              </a:spcBef>
              <a:buClr>
                <a:srgbClr val="000000"/>
              </a:buClr>
              <a:buSzPct val="100000"/>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900">
                <a:solidFill>
                  <a:srgbClr val="000000"/>
                </a:solidFill>
                <a:latin typeface="Times New Roman" panose="02020603050405020304" pitchFamily="18" charset="0"/>
                <a:ea typeface="MS PGothic" panose="020B0600070205080204" pitchFamily="34" charset="-128"/>
              </a:defRPr>
            </a:lvl5pPr>
            <a:lvl6pPr marL="3559175" indent="-488950" defTabSz="652463" eaLnBrk="0" fontAlgn="base" hangingPunct="0">
              <a:spcBef>
                <a:spcPts val="713"/>
              </a:spcBef>
              <a:spcAft>
                <a:spcPct val="0"/>
              </a:spcAft>
              <a:buClr>
                <a:srgbClr val="000000"/>
              </a:buClr>
              <a:buSzPct val="100000"/>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900">
                <a:solidFill>
                  <a:srgbClr val="000000"/>
                </a:solidFill>
                <a:latin typeface="Times New Roman" panose="02020603050405020304" pitchFamily="18" charset="0"/>
                <a:ea typeface="MS PGothic" panose="020B0600070205080204" pitchFamily="34" charset="-128"/>
              </a:defRPr>
            </a:lvl6pPr>
            <a:lvl7pPr marL="4016375" indent="-488950" defTabSz="652463" eaLnBrk="0" fontAlgn="base" hangingPunct="0">
              <a:spcBef>
                <a:spcPts val="713"/>
              </a:spcBef>
              <a:spcAft>
                <a:spcPct val="0"/>
              </a:spcAft>
              <a:buClr>
                <a:srgbClr val="000000"/>
              </a:buClr>
              <a:buSzPct val="100000"/>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900">
                <a:solidFill>
                  <a:srgbClr val="000000"/>
                </a:solidFill>
                <a:latin typeface="Times New Roman" panose="02020603050405020304" pitchFamily="18" charset="0"/>
                <a:ea typeface="MS PGothic" panose="020B0600070205080204" pitchFamily="34" charset="-128"/>
              </a:defRPr>
            </a:lvl7pPr>
            <a:lvl8pPr marL="4473575" indent="-488950" defTabSz="652463" eaLnBrk="0" fontAlgn="base" hangingPunct="0">
              <a:spcBef>
                <a:spcPts val="713"/>
              </a:spcBef>
              <a:spcAft>
                <a:spcPct val="0"/>
              </a:spcAft>
              <a:buClr>
                <a:srgbClr val="000000"/>
              </a:buClr>
              <a:buSzPct val="100000"/>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900">
                <a:solidFill>
                  <a:srgbClr val="000000"/>
                </a:solidFill>
                <a:latin typeface="Times New Roman" panose="02020603050405020304" pitchFamily="18" charset="0"/>
                <a:ea typeface="MS PGothic" panose="020B0600070205080204" pitchFamily="34" charset="-128"/>
              </a:defRPr>
            </a:lvl8pPr>
            <a:lvl9pPr marL="4930775" indent="-488950" defTabSz="652463" eaLnBrk="0" fontAlgn="base" hangingPunct="0">
              <a:spcBef>
                <a:spcPts val="713"/>
              </a:spcBef>
              <a:spcAft>
                <a:spcPct val="0"/>
              </a:spcAft>
              <a:buClr>
                <a:srgbClr val="000000"/>
              </a:buClr>
              <a:buSzPct val="100000"/>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900">
                <a:solidFill>
                  <a:srgbClr val="000000"/>
                </a:solidFill>
                <a:latin typeface="Times New Roman" panose="02020603050405020304" pitchFamily="18" charset="0"/>
                <a:ea typeface="MS PGothic" panose="020B0600070205080204" pitchFamily="34" charset="-128"/>
              </a:defRPr>
            </a:lvl9pPr>
          </a:lstStyle>
          <a:p>
            <a:pPr algn="ctr" eaLnBrk="1" hangingPunct="1">
              <a:spcBef>
                <a:spcPct val="0"/>
              </a:spcBef>
              <a:buClrTx/>
              <a:buFontTx/>
              <a:buNone/>
            </a:pPr>
            <a:r>
              <a:rPr lang="en-US" altLang="zh-CN" sz="3200" b="1">
                <a:ea typeface="宋体" panose="02010600030101010101" pitchFamily="2" charset="-122"/>
              </a:rPr>
              <a:t>RNNs</a:t>
            </a:r>
          </a:p>
        </p:txBody>
      </p:sp>
      <p:sp>
        <p:nvSpPr>
          <p:cNvPr id="9" name="Text Box 2">
            <a:extLst>
              <a:ext uri="{FF2B5EF4-FFF2-40B4-BE49-F238E27FC236}">
                <a16:creationId xmlns:a16="http://schemas.microsoft.com/office/drawing/2014/main" id="{389062E6-F671-F140-82DD-D9F500812276}"/>
              </a:ext>
            </a:extLst>
          </p:cNvPr>
          <p:cNvSpPr txBox="1">
            <a:spLocks noChangeArrowheads="1"/>
          </p:cNvSpPr>
          <p:nvPr/>
        </p:nvSpPr>
        <p:spPr bwMode="auto">
          <a:xfrm>
            <a:off x="8470900" y="7478422"/>
            <a:ext cx="71929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65" tIns="66854" rIns="128565" bIns="66854" anchor="ctr"/>
          <a:lstStyle>
            <a:lvl1pPr>
              <a:spcBef>
                <a:spcPts val="1138"/>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600">
                <a:solidFill>
                  <a:srgbClr val="000000"/>
                </a:solidFill>
                <a:latin typeface="Times New Roman" panose="02020603050405020304" pitchFamily="18" charset="0"/>
                <a:ea typeface="MS PGothic" panose="020B0600070205080204" pitchFamily="34" charset="-128"/>
              </a:defRPr>
            </a:lvl1pPr>
            <a:lvl2pPr marL="1304925" indent="-652463">
              <a:spcBef>
                <a:spcPts val="10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000">
                <a:solidFill>
                  <a:srgbClr val="000000"/>
                </a:solidFill>
                <a:latin typeface="Times New Roman" panose="02020603050405020304" pitchFamily="18" charset="0"/>
                <a:ea typeface="MS PGothic" panose="020B0600070205080204" pitchFamily="34" charset="-128"/>
              </a:defRPr>
            </a:lvl2pPr>
            <a:lvl3pPr marL="1795463" indent="-488950">
              <a:spcBef>
                <a:spcPts val="863"/>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400">
                <a:solidFill>
                  <a:srgbClr val="000000"/>
                </a:solidFill>
                <a:latin typeface="Times New Roman" panose="02020603050405020304" pitchFamily="18" charset="0"/>
                <a:ea typeface="MS PGothic" panose="020B0600070205080204" pitchFamily="34" charset="-128"/>
              </a:defRPr>
            </a:lvl3pPr>
            <a:lvl4pPr marL="2447925" indent="-488950">
              <a:spcBef>
                <a:spcPts val="713"/>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900">
                <a:solidFill>
                  <a:srgbClr val="000000"/>
                </a:solidFill>
                <a:latin typeface="Times New Roman" panose="02020603050405020304" pitchFamily="18" charset="0"/>
                <a:ea typeface="MS PGothic" panose="020B0600070205080204" pitchFamily="34" charset="-128"/>
              </a:defRPr>
            </a:lvl4pPr>
            <a:lvl5pPr marL="3101975" indent="-488950">
              <a:spcBef>
                <a:spcPts val="713"/>
              </a:spcBef>
              <a:buClr>
                <a:srgbClr val="000000"/>
              </a:buClr>
              <a:buSzPct val="100000"/>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900">
                <a:solidFill>
                  <a:srgbClr val="000000"/>
                </a:solidFill>
                <a:latin typeface="Times New Roman" panose="02020603050405020304" pitchFamily="18" charset="0"/>
                <a:ea typeface="MS PGothic" panose="020B0600070205080204" pitchFamily="34" charset="-128"/>
              </a:defRPr>
            </a:lvl5pPr>
            <a:lvl6pPr marL="3559175" indent="-488950" defTabSz="652463" eaLnBrk="0" fontAlgn="base" hangingPunct="0">
              <a:spcBef>
                <a:spcPts val="713"/>
              </a:spcBef>
              <a:spcAft>
                <a:spcPct val="0"/>
              </a:spcAft>
              <a:buClr>
                <a:srgbClr val="000000"/>
              </a:buClr>
              <a:buSzPct val="100000"/>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900">
                <a:solidFill>
                  <a:srgbClr val="000000"/>
                </a:solidFill>
                <a:latin typeface="Times New Roman" panose="02020603050405020304" pitchFamily="18" charset="0"/>
                <a:ea typeface="MS PGothic" panose="020B0600070205080204" pitchFamily="34" charset="-128"/>
              </a:defRPr>
            </a:lvl6pPr>
            <a:lvl7pPr marL="4016375" indent="-488950" defTabSz="652463" eaLnBrk="0" fontAlgn="base" hangingPunct="0">
              <a:spcBef>
                <a:spcPts val="713"/>
              </a:spcBef>
              <a:spcAft>
                <a:spcPct val="0"/>
              </a:spcAft>
              <a:buClr>
                <a:srgbClr val="000000"/>
              </a:buClr>
              <a:buSzPct val="100000"/>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900">
                <a:solidFill>
                  <a:srgbClr val="000000"/>
                </a:solidFill>
                <a:latin typeface="Times New Roman" panose="02020603050405020304" pitchFamily="18" charset="0"/>
                <a:ea typeface="MS PGothic" panose="020B0600070205080204" pitchFamily="34" charset="-128"/>
              </a:defRPr>
            </a:lvl7pPr>
            <a:lvl8pPr marL="4473575" indent="-488950" defTabSz="652463" eaLnBrk="0" fontAlgn="base" hangingPunct="0">
              <a:spcBef>
                <a:spcPts val="713"/>
              </a:spcBef>
              <a:spcAft>
                <a:spcPct val="0"/>
              </a:spcAft>
              <a:buClr>
                <a:srgbClr val="000000"/>
              </a:buClr>
              <a:buSzPct val="100000"/>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900">
                <a:solidFill>
                  <a:srgbClr val="000000"/>
                </a:solidFill>
                <a:latin typeface="Times New Roman" panose="02020603050405020304" pitchFamily="18" charset="0"/>
                <a:ea typeface="MS PGothic" panose="020B0600070205080204" pitchFamily="34" charset="-128"/>
              </a:defRPr>
            </a:lvl8pPr>
            <a:lvl9pPr marL="4930775" indent="-488950" defTabSz="652463" eaLnBrk="0" fontAlgn="base" hangingPunct="0">
              <a:spcBef>
                <a:spcPts val="713"/>
              </a:spcBef>
              <a:spcAft>
                <a:spcPct val="0"/>
              </a:spcAft>
              <a:buClr>
                <a:srgbClr val="000000"/>
              </a:buClr>
              <a:buSzPct val="100000"/>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900">
                <a:solidFill>
                  <a:srgbClr val="000000"/>
                </a:solidFill>
                <a:latin typeface="Times New Roman" panose="02020603050405020304" pitchFamily="18" charset="0"/>
                <a:ea typeface="MS PGothic" panose="020B0600070205080204" pitchFamily="34" charset="-128"/>
              </a:defRPr>
            </a:lvl9pPr>
          </a:lstStyle>
          <a:p>
            <a:pPr algn="ctr" eaLnBrk="1" hangingPunct="1">
              <a:spcBef>
                <a:spcPct val="0"/>
              </a:spcBef>
              <a:buClrTx/>
              <a:buFontTx/>
              <a:buNone/>
            </a:pPr>
            <a:r>
              <a:rPr lang="en-US" altLang="zh-CN" sz="3200" b="1">
                <a:ea typeface="宋体" panose="02010600030101010101" pitchFamily="2" charset="-122"/>
              </a:rPr>
              <a:t>NNs</a:t>
            </a:r>
          </a:p>
        </p:txBody>
      </p:sp>
      <p:pic>
        <p:nvPicPr>
          <p:cNvPr id="10" name="Picture 2" descr="Image result for neural network">
            <a:extLst>
              <a:ext uri="{FF2B5EF4-FFF2-40B4-BE49-F238E27FC236}">
                <a16:creationId xmlns:a16="http://schemas.microsoft.com/office/drawing/2014/main" id="{32BAFC30-5076-004E-964D-D95CA598C2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0400" y="2830222"/>
            <a:ext cx="63912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接连接符 11">
            <a:extLst>
              <a:ext uri="{FF2B5EF4-FFF2-40B4-BE49-F238E27FC236}">
                <a16:creationId xmlns:a16="http://schemas.microsoft.com/office/drawing/2014/main" id="{DE194A0B-5852-CE46-A857-7067B352BFA2}"/>
              </a:ext>
            </a:extLst>
          </p:cNvPr>
          <p:cNvCxnSpPr>
            <a:cxnSpLocks noChangeShapeType="1"/>
          </p:cNvCxnSpPr>
          <p:nvPr/>
        </p:nvCxnSpPr>
        <p:spPr bwMode="auto">
          <a:xfrm>
            <a:off x="9155771" y="2515394"/>
            <a:ext cx="0" cy="5256212"/>
          </a:xfrm>
          <a:prstGeom prst="line">
            <a:avLst/>
          </a:prstGeom>
          <a:noFill/>
          <a:ln w="38100">
            <a:solidFill>
              <a:schemeClr val="bg1"/>
            </a:solidFill>
            <a:prstDash val="lgDash"/>
            <a:round/>
            <a:headEnd/>
            <a:tailEnd/>
          </a:ln>
          <a:extLst>
            <a:ext uri="{909E8E84-426E-40DD-AFC4-6F175D3DCCD1}">
              <a14:hiddenFill xmlns:a14="http://schemas.microsoft.com/office/drawing/2010/main">
                <a:noFill/>
              </a14:hiddenFill>
            </a:ext>
          </a:extLst>
        </p:spPr>
      </p:cxnSp>
      <p:pic>
        <p:nvPicPr>
          <p:cNvPr id="3" name="Audio 2">
            <a:hlinkClick r:id="" action="ppaction://media"/>
            <a:extLst>
              <a:ext uri="{FF2B5EF4-FFF2-40B4-BE49-F238E27FC236}">
                <a16:creationId xmlns:a16="http://schemas.microsoft.com/office/drawing/2014/main" id="{730742E0-6422-EB53-61B8-076DA767DC6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428736333"/>
      </p:ext>
    </p:extLst>
  </p:cSld>
  <p:clrMapOvr>
    <a:masterClrMapping/>
  </p:clrMapOvr>
  <mc:AlternateContent xmlns:mc="http://schemas.openxmlformats.org/markup-compatibility/2006">
    <mc:Choice xmlns:p14="http://schemas.microsoft.com/office/powerpoint/2010/main" Requires="p14">
      <p:transition spd="med" p14:dur="700" advTm="20042">
        <p:fade/>
      </p:transition>
    </mc:Choice>
    <mc:Fallback>
      <p:transition spd="med" advTm="200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Parameter Sharing</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73025" indent="-457200">
              <a:buClr>
                <a:schemeClr val="bg1"/>
              </a:buClr>
              <a:buFont typeface="Arial" panose="020B0604020202020204" pitchFamily="34" charset="0"/>
              <a:buChar char="•"/>
            </a:pPr>
            <a:r>
              <a:rPr lang="en-US" dirty="0">
                <a:solidFill>
                  <a:srgbClr val="000000"/>
                </a:solidFill>
                <a:latin typeface="Arial"/>
                <a:cs typeface="Arial"/>
              </a:rPr>
              <a:t>Each member of the output is a function of </a:t>
            </a:r>
            <a:br>
              <a:rPr lang="en-US" dirty="0">
                <a:solidFill>
                  <a:srgbClr val="000000"/>
                </a:solidFill>
                <a:latin typeface="Arial"/>
                <a:cs typeface="Arial"/>
              </a:rPr>
            </a:br>
            <a:r>
              <a:rPr lang="en-US" dirty="0">
                <a:solidFill>
                  <a:srgbClr val="000000"/>
                </a:solidFill>
                <a:latin typeface="Arial"/>
                <a:cs typeface="Arial"/>
              </a:rPr>
              <a:t>the previous members of the output.</a:t>
            </a:r>
            <a:endParaRPr lang="en-US" dirty="0">
              <a:latin typeface="Arial"/>
              <a:cs typeface="Arial"/>
            </a:endParaRPr>
          </a:p>
          <a:p>
            <a:pPr marL="73025" indent="-457200">
              <a:buClr>
                <a:schemeClr val="bg1"/>
              </a:buClr>
              <a:buFont typeface="Arial" panose="020B0604020202020204" pitchFamily="34" charset="0"/>
              <a:buChar char="•"/>
            </a:pPr>
            <a:r>
              <a:rPr lang="en-US" dirty="0">
                <a:solidFill>
                  <a:srgbClr val="000000"/>
                </a:solidFill>
                <a:latin typeface="Arial"/>
                <a:cs typeface="Arial"/>
              </a:rPr>
              <a:t>Each member of the output is produced </a:t>
            </a:r>
            <a:br>
              <a:rPr lang="en-US" dirty="0">
                <a:solidFill>
                  <a:srgbClr val="000000"/>
                </a:solidFill>
                <a:latin typeface="Arial"/>
                <a:cs typeface="Arial"/>
              </a:rPr>
            </a:br>
            <a:r>
              <a:rPr lang="en-US" dirty="0">
                <a:solidFill>
                  <a:srgbClr val="000000"/>
                </a:solidFill>
                <a:latin typeface="Arial"/>
                <a:cs typeface="Arial"/>
              </a:rPr>
              <a:t>using the same update rule applied to </a:t>
            </a:r>
            <a:br>
              <a:rPr lang="en-US" dirty="0">
                <a:solidFill>
                  <a:srgbClr val="000000"/>
                </a:solidFill>
                <a:latin typeface="Arial"/>
                <a:cs typeface="Arial"/>
              </a:rPr>
            </a:br>
            <a:r>
              <a:rPr lang="en-US" dirty="0">
                <a:solidFill>
                  <a:srgbClr val="000000"/>
                </a:solidFill>
                <a:latin typeface="Arial"/>
                <a:cs typeface="Arial"/>
              </a:rPr>
              <a:t>the previous outputs.</a:t>
            </a:r>
          </a:p>
          <a:p>
            <a:pPr marL="1022985" lvl="1" indent="-457200">
              <a:buClr>
                <a:schemeClr val="bg1"/>
              </a:buClr>
              <a:buFont typeface="Arial" panose="020B0604020202020204" pitchFamily="34" charset="0"/>
              <a:buChar char="•"/>
            </a:pPr>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endParaRPr lang="en-US" dirty="0"/>
          </a:p>
        </p:txBody>
      </p:sp>
      <p:sp>
        <p:nvSpPr>
          <p:cNvPr id="4" name="Text Placeholder 3">
            <a:extLst>
              <a:ext uri="{FF2B5EF4-FFF2-40B4-BE49-F238E27FC236}">
                <a16:creationId xmlns:a16="http://schemas.microsoft.com/office/drawing/2014/main" id="{A3F36787-BC0B-4735-BBAA-8CDF9BD7F722}"/>
              </a:ext>
            </a:extLst>
          </p:cNvPr>
          <p:cNvSpPr>
            <a:spLocks noGrp="1"/>
          </p:cNvSpPr>
          <p:nvPr>
            <p:ph type="body" sz="quarter" idx="10"/>
          </p:nvPr>
        </p:nvSpPr>
        <p:spPr/>
        <p:txBody>
          <a:bodyPr/>
          <a:lstStyle/>
          <a:p>
            <a:endParaRPr lang="en-US"/>
          </a:p>
        </p:txBody>
      </p:sp>
      <p:pic>
        <p:nvPicPr>
          <p:cNvPr id="5" name="Picture 2">
            <a:extLst>
              <a:ext uri="{FF2B5EF4-FFF2-40B4-BE49-F238E27FC236}">
                <a16:creationId xmlns:a16="http://schemas.microsoft.com/office/drawing/2014/main" id="{8278686F-1C53-664F-A952-5F674158A4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56170" y="2849068"/>
            <a:ext cx="8876370" cy="458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4DD7D340-9BF3-D43A-5DD2-8E70B48C3A8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602079734"/>
      </p:ext>
    </p:extLst>
  </p:cSld>
  <p:clrMapOvr>
    <a:masterClrMapping/>
  </p:clrMapOvr>
  <mc:AlternateContent xmlns:mc="http://schemas.openxmlformats.org/markup-compatibility/2006">
    <mc:Choice xmlns:p14="http://schemas.microsoft.com/office/powerpoint/2010/main" Requires="p14">
      <p:transition spd="med" p14:dur="700" advTm="17824">
        <p:fade/>
      </p:transition>
    </mc:Choice>
    <mc:Fallback>
      <p:transition spd="med" advTm="178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Forward Propagation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7187235" cy="6347260"/>
          </a:xfrm>
        </p:spPr>
        <p:txBody>
          <a:bodyPr/>
          <a:lstStyle/>
          <a:p>
            <a:pPr marL="73546" indent="-457200">
              <a:buClr>
                <a:schemeClr val="bg1"/>
              </a:buClr>
              <a:buFont typeface="Arial" panose="020B0604020202020204" pitchFamily="34" charset="0"/>
              <a:buChar char="•"/>
            </a:pPr>
            <a:r>
              <a:rPr lang="en-US" dirty="0">
                <a:solidFill>
                  <a:srgbClr val="000000"/>
                </a:solidFill>
              </a:rPr>
              <a:t>Begins with initial specification of h(0)</a:t>
            </a:r>
          </a:p>
          <a:p>
            <a:pPr marL="73546" indent="-457200">
              <a:buClr>
                <a:schemeClr val="bg1"/>
              </a:buClr>
              <a:buFont typeface="Arial" panose="020B0604020202020204" pitchFamily="34" charset="0"/>
              <a:buChar char="•"/>
            </a:pPr>
            <a:r>
              <a:rPr lang="en-US" dirty="0">
                <a:solidFill>
                  <a:srgbClr val="000000"/>
                </a:solidFill>
              </a:rPr>
              <a:t>Then for each time step from t = 1 to t = </a:t>
            </a:r>
            <a:r>
              <a:rPr lang="el-GR" dirty="0">
                <a:solidFill>
                  <a:srgbClr val="000000"/>
                </a:solidFill>
              </a:rPr>
              <a:t>τ </a:t>
            </a:r>
            <a:r>
              <a:rPr lang="en-US" dirty="0">
                <a:solidFill>
                  <a:srgbClr val="000000"/>
                </a:solidFill>
              </a:rPr>
              <a:t>we apply the following update equations</a:t>
            </a:r>
          </a:p>
          <a:p>
            <a:pPr marL="1023419" lvl="1" indent="-457200">
              <a:buClr>
                <a:schemeClr val="bg1"/>
              </a:buClr>
              <a:buFont typeface="Arial" panose="020B0604020202020204" pitchFamily="34" charset="0"/>
              <a:buChar char="•"/>
            </a:pPr>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endParaRPr lang="en-US" dirty="0"/>
          </a:p>
        </p:txBody>
      </p:sp>
      <p:pic>
        <p:nvPicPr>
          <p:cNvPr id="5" name="Picture 2">
            <a:extLst>
              <a:ext uri="{FF2B5EF4-FFF2-40B4-BE49-F238E27FC236}">
                <a16:creationId xmlns:a16="http://schemas.microsoft.com/office/drawing/2014/main" id="{95C15A69-AE94-B747-8082-A241E0185F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1364" y="4163219"/>
            <a:ext cx="7310437"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1">
            <a:extLst>
              <a:ext uri="{FF2B5EF4-FFF2-40B4-BE49-F238E27FC236}">
                <a16:creationId xmlns:a16="http://schemas.microsoft.com/office/drawing/2014/main" id="{EEE40BCD-C8EB-614F-B3AB-4686097C8D4D}"/>
              </a:ext>
            </a:extLst>
          </p:cNvPr>
          <p:cNvSpPr>
            <a:spLocks noChangeArrowheads="1"/>
          </p:cNvSpPr>
          <p:nvPr/>
        </p:nvSpPr>
        <p:spPr bwMode="auto">
          <a:xfrm>
            <a:off x="14372451" y="8081169"/>
            <a:ext cx="1079500" cy="431800"/>
          </a:xfrm>
          <a:prstGeom prst="rect">
            <a:avLst/>
          </a:prstGeom>
          <a:solidFill>
            <a:srgbClr val="00B8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57200">
              <a:spcBef>
                <a:spcPts val="1138"/>
              </a:spcBef>
              <a:buClr>
                <a:srgbClr val="000000"/>
              </a:buClr>
              <a:buSzPct val="100000"/>
              <a:buFont typeface="Arial" panose="020B0604020202020204" pitchFamily="34" charset="0"/>
              <a:buChar char="•"/>
              <a:defRPr sz="4600">
                <a:solidFill>
                  <a:srgbClr val="000000"/>
                </a:solidFill>
                <a:latin typeface="Times New Roman" panose="02020603050405020304" pitchFamily="18" charset="0"/>
                <a:ea typeface="MS PGothic" panose="020B0600070205080204" pitchFamily="34" charset="-128"/>
              </a:defRPr>
            </a:lvl1pPr>
            <a:lvl2pPr marL="742950" indent="-285750" defTabSz="457200">
              <a:spcBef>
                <a:spcPts val="1000"/>
              </a:spcBef>
              <a:buClr>
                <a:srgbClr val="000000"/>
              </a:buClr>
              <a:buSzPct val="100000"/>
              <a:buFont typeface="Arial" panose="020B0604020202020204" pitchFamily="34" charset="0"/>
              <a:buChar char="•"/>
              <a:defRPr sz="4000">
                <a:solidFill>
                  <a:srgbClr val="000000"/>
                </a:solidFill>
                <a:latin typeface="Times New Roman" panose="02020603050405020304" pitchFamily="18" charset="0"/>
                <a:ea typeface="MS PGothic" panose="020B0600070205080204" pitchFamily="34" charset="-128"/>
              </a:defRPr>
            </a:lvl2pPr>
            <a:lvl3pPr marL="1143000" indent="-228600" defTabSz="457200">
              <a:spcBef>
                <a:spcPts val="863"/>
              </a:spcBef>
              <a:buClr>
                <a:srgbClr val="000000"/>
              </a:buClr>
              <a:buSzPct val="100000"/>
              <a:buFont typeface="Arial" panose="020B0604020202020204" pitchFamily="34" charset="0"/>
              <a:buChar char="•"/>
              <a:defRPr sz="3400">
                <a:solidFill>
                  <a:srgbClr val="000000"/>
                </a:solidFill>
                <a:latin typeface="Times New Roman" panose="02020603050405020304" pitchFamily="18" charset="0"/>
                <a:ea typeface="MS PGothic" panose="020B0600070205080204" pitchFamily="34" charset="-128"/>
              </a:defRPr>
            </a:lvl3pPr>
            <a:lvl4pPr marL="1600200" indent="-228600" defTabSz="457200">
              <a:spcBef>
                <a:spcPts val="713"/>
              </a:spcBef>
              <a:buClr>
                <a:srgbClr val="000000"/>
              </a:buClr>
              <a:buSzPct val="100000"/>
              <a:buFont typeface="Arial" panose="020B0604020202020204" pitchFamily="34" charset="0"/>
              <a:buChar char="•"/>
              <a:defRPr sz="2900">
                <a:solidFill>
                  <a:srgbClr val="000000"/>
                </a:solidFill>
                <a:latin typeface="Times New Roman" panose="02020603050405020304" pitchFamily="18" charset="0"/>
                <a:ea typeface="MS PGothic" panose="020B0600070205080204" pitchFamily="34" charset="-128"/>
              </a:defRPr>
            </a:lvl4pPr>
            <a:lvl5pPr marL="2057400" indent="-228600" defTabSz="457200">
              <a:spcBef>
                <a:spcPts val="713"/>
              </a:spcBef>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Font typeface="Times New Roman" panose="02020603050405020304" pitchFamily="18" charset="0"/>
              <a:buNone/>
            </a:pPr>
            <a:r>
              <a:rPr lang="en-US" altLang="en-US" sz="2000" b="1" i="1">
                <a:solidFill>
                  <a:schemeClr val="tx1"/>
                </a:solidFill>
              </a:rPr>
              <a:t>a</a:t>
            </a:r>
            <a:r>
              <a:rPr lang="en-US" altLang="en-US" sz="2000" b="1" i="1" baseline="30000">
                <a:solidFill>
                  <a:schemeClr val="tx1"/>
                </a:solidFill>
              </a:rPr>
              <a:t>(t-1)</a:t>
            </a:r>
          </a:p>
        </p:txBody>
      </p:sp>
      <p:sp>
        <p:nvSpPr>
          <p:cNvPr id="7" name="矩形 6">
            <a:extLst>
              <a:ext uri="{FF2B5EF4-FFF2-40B4-BE49-F238E27FC236}">
                <a16:creationId xmlns:a16="http://schemas.microsoft.com/office/drawing/2014/main" id="{77167020-31BA-0749-B199-759003965F3C}"/>
              </a:ext>
            </a:extLst>
          </p:cNvPr>
          <p:cNvSpPr>
            <a:spLocks noChangeArrowheads="1"/>
          </p:cNvSpPr>
          <p:nvPr/>
        </p:nvSpPr>
        <p:spPr bwMode="auto">
          <a:xfrm>
            <a:off x="15524976" y="8081169"/>
            <a:ext cx="1079500" cy="431800"/>
          </a:xfrm>
          <a:prstGeom prst="rect">
            <a:avLst/>
          </a:prstGeom>
          <a:solidFill>
            <a:srgbClr val="00B8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57200">
              <a:spcBef>
                <a:spcPts val="1138"/>
              </a:spcBef>
              <a:buClr>
                <a:srgbClr val="000000"/>
              </a:buClr>
              <a:buSzPct val="100000"/>
              <a:buFont typeface="Arial" panose="020B0604020202020204" pitchFamily="34" charset="0"/>
              <a:buChar char="•"/>
              <a:defRPr sz="4600">
                <a:solidFill>
                  <a:srgbClr val="000000"/>
                </a:solidFill>
                <a:latin typeface="Times New Roman" panose="02020603050405020304" pitchFamily="18" charset="0"/>
                <a:ea typeface="MS PGothic" panose="020B0600070205080204" pitchFamily="34" charset="-128"/>
              </a:defRPr>
            </a:lvl1pPr>
            <a:lvl2pPr marL="742950" indent="-285750" defTabSz="457200">
              <a:spcBef>
                <a:spcPts val="1000"/>
              </a:spcBef>
              <a:buClr>
                <a:srgbClr val="000000"/>
              </a:buClr>
              <a:buSzPct val="100000"/>
              <a:buFont typeface="Arial" panose="020B0604020202020204" pitchFamily="34" charset="0"/>
              <a:buChar char="•"/>
              <a:defRPr sz="4000">
                <a:solidFill>
                  <a:srgbClr val="000000"/>
                </a:solidFill>
                <a:latin typeface="Times New Roman" panose="02020603050405020304" pitchFamily="18" charset="0"/>
                <a:ea typeface="MS PGothic" panose="020B0600070205080204" pitchFamily="34" charset="-128"/>
              </a:defRPr>
            </a:lvl2pPr>
            <a:lvl3pPr marL="1143000" indent="-228600" defTabSz="457200">
              <a:spcBef>
                <a:spcPts val="863"/>
              </a:spcBef>
              <a:buClr>
                <a:srgbClr val="000000"/>
              </a:buClr>
              <a:buSzPct val="100000"/>
              <a:buFont typeface="Arial" panose="020B0604020202020204" pitchFamily="34" charset="0"/>
              <a:buChar char="•"/>
              <a:defRPr sz="3400">
                <a:solidFill>
                  <a:srgbClr val="000000"/>
                </a:solidFill>
                <a:latin typeface="Times New Roman" panose="02020603050405020304" pitchFamily="18" charset="0"/>
                <a:ea typeface="MS PGothic" panose="020B0600070205080204" pitchFamily="34" charset="-128"/>
              </a:defRPr>
            </a:lvl3pPr>
            <a:lvl4pPr marL="1600200" indent="-228600" defTabSz="457200">
              <a:spcBef>
                <a:spcPts val="713"/>
              </a:spcBef>
              <a:buClr>
                <a:srgbClr val="000000"/>
              </a:buClr>
              <a:buSzPct val="100000"/>
              <a:buFont typeface="Arial" panose="020B0604020202020204" pitchFamily="34" charset="0"/>
              <a:buChar char="•"/>
              <a:defRPr sz="2900">
                <a:solidFill>
                  <a:srgbClr val="000000"/>
                </a:solidFill>
                <a:latin typeface="Times New Roman" panose="02020603050405020304" pitchFamily="18" charset="0"/>
                <a:ea typeface="MS PGothic" panose="020B0600070205080204" pitchFamily="34" charset="-128"/>
              </a:defRPr>
            </a:lvl4pPr>
            <a:lvl5pPr marL="2057400" indent="-228600" defTabSz="457200">
              <a:spcBef>
                <a:spcPts val="713"/>
              </a:spcBef>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Font typeface="Times New Roman" panose="02020603050405020304" pitchFamily="18" charset="0"/>
              <a:buNone/>
            </a:pPr>
            <a:r>
              <a:rPr lang="en-US" altLang="en-US" sz="2000" b="1" i="1">
                <a:solidFill>
                  <a:schemeClr val="tx1"/>
                </a:solidFill>
              </a:rPr>
              <a:t>a</a:t>
            </a:r>
            <a:r>
              <a:rPr lang="en-US" altLang="en-US" sz="2000" b="1" i="1" baseline="30000">
                <a:solidFill>
                  <a:schemeClr val="tx1"/>
                </a:solidFill>
              </a:rPr>
              <a:t>(t)</a:t>
            </a:r>
          </a:p>
        </p:txBody>
      </p:sp>
      <p:sp>
        <p:nvSpPr>
          <p:cNvPr id="8" name="矩形 7">
            <a:extLst>
              <a:ext uri="{FF2B5EF4-FFF2-40B4-BE49-F238E27FC236}">
                <a16:creationId xmlns:a16="http://schemas.microsoft.com/office/drawing/2014/main" id="{C0455720-8A5F-3B42-9119-46526B42ECCE}"/>
              </a:ext>
            </a:extLst>
          </p:cNvPr>
          <p:cNvSpPr>
            <a:spLocks noChangeArrowheads="1"/>
          </p:cNvSpPr>
          <p:nvPr/>
        </p:nvSpPr>
        <p:spPr bwMode="auto">
          <a:xfrm>
            <a:off x="16675914" y="8081169"/>
            <a:ext cx="1081087" cy="431800"/>
          </a:xfrm>
          <a:prstGeom prst="rect">
            <a:avLst/>
          </a:prstGeom>
          <a:solidFill>
            <a:srgbClr val="00B8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57200">
              <a:spcBef>
                <a:spcPts val="1138"/>
              </a:spcBef>
              <a:buClr>
                <a:srgbClr val="000000"/>
              </a:buClr>
              <a:buSzPct val="100000"/>
              <a:buFont typeface="Arial" panose="020B0604020202020204" pitchFamily="34" charset="0"/>
              <a:buChar char="•"/>
              <a:defRPr sz="4600">
                <a:solidFill>
                  <a:srgbClr val="000000"/>
                </a:solidFill>
                <a:latin typeface="Times New Roman" panose="02020603050405020304" pitchFamily="18" charset="0"/>
                <a:ea typeface="MS PGothic" panose="020B0600070205080204" pitchFamily="34" charset="-128"/>
              </a:defRPr>
            </a:lvl1pPr>
            <a:lvl2pPr marL="742950" indent="-285750" defTabSz="457200">
              <a:spcBef>
                <a:spcPts val="1000"/>
              </a:spcBef>
              <a:buClr>
                <a:srgbClr val="000000"/>
              </a:buClr>
              <a:buSzPct val="100000"/>
              <a:buFont typeface="Arial" panose="020B0604020202020204" pitchFamily="34" charset="0"/>
              <a:buChar char="•"/>
              <a:defRPr sz="4000">
                <a:solidFill>
                  <a:srgbClr val="000000"/>
                </a:solidFill>
                <a:latin typeface="Times New Roman" panose="02020603050405020304" pitchFamily="18" charset="0"/>
                <a:ea typeface="MS PGothic" panose="020B0600070205080204" pitchFamily="34" charset="-128"/>
              </a:defRPr>
            </a:lvl2pPr>
            <a:lvl3pPr marL="1143000" indent="-228600" defTabSz="457200">
              <a:spcBef>
                <a:spcPts val="863"/>
              </a:spcBef>
              <a:buClr>
                <a:srgbClr val="000000"/>
              </a:buClr>
              <a:buSzPct val="100000"/>
              <a:buFont typeface="Arial" panose="020B0604020202020204" pitchFamily="34" charset="0"/>
              <a:buChar char="•"/>
              <a:defRPr sz="3400">
                <a:solidFill>
                  <a:srgbClr val="000000"/>
                </a:solidFill>
                <a:latin typeface="Times New Roman" panose="02020603050405020304" pitchFamily="18" charset="0"/>
                <a:ea typeface="MS PGothic" panose="020B0600070205080204" pitchFamily="34" charset="-128"/>
              </a:defRPr>
            </a:lvl3pPr>
            <a:lvl4pPr marL="1600200" indent="-228600" defTabSz="457200">
              <a:spcBef>
                <a:spcPts val="713"/>
              </a:spcBef>
              <a:buClr>
                <a:srgbClr val="000000"/>
              </a:buClr>
              <a:buSzPct val="100000"/>
              <a:buFont typeface="Arial" panose="020B0604020202020204" pitchFamily="34" charset="0"/>
              <a:buChar char="•"/>
              <a:defRPr sz="2900">
                <a:solidFill>
                  <a:srgbClr val="000000"/>
                </a:solidFill>
                <a:latin typeface="Times New Roman" panose="02020603050405020304" pitchFamily="18" charset="0"/>
                <a:ea typeface="MS PGothic" panose="020B0600070205080204" pitchFamily="34" charset="-128"/>
              </a:defRPr>
            </a:lvl4pPr>
            <a:lvl5pPr marL="2057400" indent="-228600" defTabSz="457200">
              <a:spcBef>
                <a:spcPts val="713"/>
              </a:spcBef>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Font typeface="Times New Roman" panose="02020603050405020304" pitchFamily="18" charset="0"/>
              <a:buNone/>
            </a:pPr>
            <a:r>
              <a:rPr lang="en-US" altLang="en-US" sz="2000" b="1" i="1">
                <a:solidFill>
                  <a:schemeClr val="tx1"/>
                </a:solidFill>
              </a:rPr>
              <a:t>a</a:t>
            </a:r>
            <a:r>
              <a:rPr lang="en-US" altLang="en-US" sz="2000" b="1" i="1" baseline="30000">
                <a:solidFill>
                  <a:schemeClr val="tx1"/>
                </a:solidFill>
              </a:rPr>
              <a:t>(t+1)</a:t>
            </a:r>
          </a:p>
        </p:txBody>
      </p:sp>
      <p:sp>
        <p:nvSpPr>
          <p:cNvPr id="9" name="矩形 8">
            <a:extLst>
              <a:ext uri="{FF2B5EF4-FFF2-40B4-BE49-F238E27FC236}">
                <a16:creationId xmlns:a16="http://schemas.microsoft.com/office/drawing/2014/main" id="{16770658-2489-8846-8A3B-2D167C313141}"/>
              </a:ext>
            </a:extLst>
          </p:cNvPr>
          <p:cNvSpPr>
            <a:spLocks noChangeArrowheads="1"/>
          </p:cNvSpPr>
          <p:nvPr/>
        </p:nvSpPr>
        <p:spPr bwMode="auto">
          <a:xfrm>
            <a:off x="14875689" y="3401219"/>
            <a:ext cx="1081087" cy="431800"/>
          </a:xfrm>
          <a:prstGeom prst="rect">
            <a:avLst/>
          </a:prstGeom>
          <a:solidFill>
            <a:srgbClr val="00B8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57200">
              <a:spcBef>
                <a:spcPts val="1138"/>
              </a:spcBef>
              <a:buClr>
                <a:srgbClr val="000000"/>
              </a:buClr>
              <a:buSzPct val="100000"/>
              <a:buFont typeface="Arial" panose="020B0604020202020204" pitchFamily="34" charset="0"/>
              <a:buChar char="•"/>
              <a:defRPr sz="4600">
                <a:solidFill>
                  <a:srgbClr val="000000"/>
                </a:solidFill>
                <a:latin typeface="Times New Roman" panose="02020603050405020304" pitchFamily="18" charset="0"/>
                <a:ea typeface="MS PGothic" panose="020B0600070205080204" pitchFamily="34" charset="-128"/>
              </a:defRPr>
            </a:lvl1pPr>
            <a:lvl2pPr marL="742950" indent="-285750" defTabSz="457200">
              <a:spcBef>
                <a:spcPts val="1000"/>
              </a:spcBef>
              <a:buClr>
                <a:srgbClr val="000000"/>
              </a:buClr>
              <a:buSzPct val="100000"/>
              <a:buFont typeface="Arial" panose="020B0604020202020204" pitchFamily="34" charset="0"/>
              <a:buChar char="•"/>
              <a:defRPr sz="4000">
                <a:solidFill>
                  <a:srgbClr val="000000"/>
                </a:solidFill>
                <a:latin typeface="Times New Roman" panose="02020603050405020304" pitchFamily="18" charset="0"/>
                <a:ea typeface="MS PGothic" panose="020B0600070205080204" pitchFamily="34" charset="-128"/>
              </a:defRPr>
            </a:lvl2pPr>
            <a:lvl3pPr marL="1143000" indent="-228600" defTabSz="457200">
              <a:spcBef>
                <a:spcPts val="863"/>
              </a:spcBef>
              <a:buClr>
                <a:srgbClr val="000000"/>
              </a:buClr>
              <a:buSzPct val="100000"/>
              <a:buFont typeface="Arial" panose="020B0604020202020204" pitchFamily="34" charset="0"/>
              <a:buChar char="•"/>
              <a:defRPr sz="3400">
                <a:solidFill>
                  <a:srgbClr val="000000"/>
                </a:solidFill>
                <a:latin typeface="Times New Roman" panose="02020603050405020304" pitchFamily="18" charset="0"/>
                <a:ea typeface="MS PGothic" panose="020B0600070205080204" pitchFamily="34" charset="-128"/>
              </a:defRPr>
            </a:lvl3pPr>
            <a:lvl4pPr marL="1600200" indent="-228600" defTabSz="457200">
              <a:spcBef>
                <a:spcPts val="713"/>
              </a:spcBef>
              <a:buClr>
                <a:srgbClr val="000000"/>
              </a:buClr>
              <a:buSzPct val="100000"/>
              <a:buFont typeface="Arial" panose="020B0604020202020204" pitchFamily="34" charset="0"/>
              <a:buChar char="•"/>
              <a:defRPr sz="2900">
                <a:solidFill>
                  <a:srgbClr val="000000"/>
                </a:solidFill>
                <a:latin typeface="Times New Roman" panose="02020603050405020304" pitchFamily="18" charset="0"/>
                <a:ea typeface="MS PGothic" panose="020B0600070205080204" pitchFamily="34" charset="-128"/>
              </a:defRPr>
            </a:lvl4pPr>
            <a:lvl5pPr marL="2057400" indent="-228600" defTabSz="457200">
              <a:spcBef>
                <a:spcPts val="713"/>
              </a:spcBef>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Font typeface="Times New Roman" panose="02020603050405020304" pitchFamily="18" charset="0"/>
              <a:buNone/>
            </a:pPr>
            <a:r>
              <a:rPr lang="en-US" altLang="en-US" sz="2000" b="1" dirty="0">
                <a:solidFill>
                  <a:schemeClr val="tx1"/>
                </a:solidFill>
              </a:rPr>
              <a:t>Target</a:t>
            </a:r>
            <a:endParaRPr lang="en-US" altLang="en-US" sz="2000" b="1" baseline="30000" dirty="0">
              <a:solidFill>
                <a:schemeClr val="tx1"/>
              </a:solidFill>
            </a:endParaRPr>
          </a:p>
        </p:txBody>
      </p:sp>
      <p:cxnSp>
        <p:nvCxnSpPr>
          <p:cNvPr id="11" name="直接箭头连接符 3">
            <a:extLst>
              <a:ext uri="{FF2B5EF4-FFF2-40B4-BE49-F238E27FC236}">
                <a16:creationId xmlns:a16="http://schemas.microsoft.com/office/drawing/2014/main" id="{32CC6965-50E0-B040-A87C-47985F67A7D3}"/>
              </a:ext>
            </a:extLst>
          </p:cNvPr>
          <p:cNvCxnSpPr>
            <a:cxnSpLocks noChangeShapeType="1"/>
          </p:cNvCxnSpPr>
          <p:nvPr/>
        </p:nvCxnSpPr>
        <p:spPr bwMode="auto">
          <a:xfrm flipH="1">
            <a:off x="14372451" y="3731419"/>
            <a:ext cx="719138" cy="60483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直接箭头连接符 5">
            <a:extLst>
              <a:ext uri="{FF2B5EF4-FFF2-40B4-BE49-F238E27FC236}">
                <a16:creationId xmlns:a16="http://schemas.microsoft.com/office/drawing/2014/main" id="{B4BCF112-8108-9843-9705-576DDE5365E1}"/>
              </a:ext>
            </a:extLst>
          </p:cNvPr>
          <p:cNvCxnSpPr>
            <a:cxnSpLocks noChangeShapeType="1"/>
          </p:cNvCxnSpPr>
          <p:nvPr/>
        </p:nvCxnSpPr>
        <p:spPr bwMode="auto">
          <a:xfrm>
            <a:off x="15236051" y="3731419"/>
            <a:ext cx="71438" cy="60483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 name="直接箭头连接符 10">
            <a:extLst>
              <a:ext uri="{FF2B5EF4-FFF2-40B4-BE49-F238E27FC236}">
                <a16:creationId xmlns:a16="http://schemas.microsoft.com/office/drawing/2014/main" id="{11FEB0E6-0240-3B40-AE7E-1992BA092172}"/>
              </a:ext>
            </a:extLst>
          </p:cNvPr>
          <p:cNvCxnSpPr>
            <a:cxnSpLocks noChangeShapeType="1"/>
          </p:cNvCxnSpPr>
          <p:nvPr/>
        </p:nvCxnSpPr>
        <p:spPr bwMode="auto">
          <a:xfrm>
            <a:off x="15485289" y="3731419"/>
            <a:ext cx="827087" cy="60483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4" name="矩形 15">
            <a:extLst>
              <a:ext uri="{FF2B5EF4-FFF2-40B4-BE49-F238E27FC236}">
                <a16:creationId xmlns:a16="http://schemas.microsoft.com/office/drawing/2014/main" id="{5FDFDC57-82EC-1644-9447-DD1C291A2FF0}"/>
              </a:ext>
            </a:extLst>
          </p:cNvPr>
          <p:cNvSpPr>
            <a:spLocks noChangeArrowheads="1"/>
          </p:cNvSpPr>
          <p:nvPr/>
        </p:nvSpPr>
        <p:spPr bwMode="auto">
          <a:xfrm>
            <a:off x="16864826" y="6642894"/>
            <a:ext cx="1079500" cy="431800"/>
          </a:xfrm>
          <a:prstGeom prst="rect">
            <a:avLst/>
          </a:prstGeom>
          <a:solidFill>
            <a:srgbClr val="00B8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57200">
              <a:spcBef>
                <a:spcPts val="1138"/>
              </a:spcBef>
              <a:buClr>
                <a:srgbClr val="000000"/>
              </a:buClr>
              <a:buSzPct val="100000"/>
              <a:buFont typeface="Arial" panose="020B0604020202020204" pitchFamily="34" charset="0"/>
              <a:buChar char="•"/>
              <a:defRPr sz="4600">
                <a:solidFill>
                  <a:srgbClr val="000000"/>
                </a:solidFill>
                <a:latin typeface="Times New Roman" panose="02020603050405020304" pitchFamily="18" charset="0"/>
                <a:ea typeface="MS PGothic" panose="020B0600070205080204" pitchFamily="34" charset="-128"/>
              </a:defRPr>
            </a:lvl1pPr>
            <a:lvl2pPr marL="742950" indent="-285750" defTabSz="457200">
              <a:spcBef>
                <a:spcPts val="1000"/>
              </a:spcBef>
              <a:buClr>
                <a:srgbClr val="000000"/>
              </a:buClr>
              <a:buSzPct val="100000"/>
              <a:buFont typeface="Arial" panose="020B0604020202020204" pitchFamily="34" charset="0"/>
              <a:buChar char="•"/>
              <a:defRPr sz="4000">
                <a:solidFill>
                  <a:srgbClr val="000000"/>
                </a:solidFill>
                <a:latin typeface="Times New Roman" panose="02020603050405020304" pitchFamily="18" charset="0"/>
                <a:ea typeface="MS PGothic" panose="020B0600070205080204" pitchFamily="34" charset="-128"/>
              </a:defRPr>
            </a:lvl2pPr>
            <a:lvl3pPr marL="1143000" indent="-228600" defTabSz="457200">
              <a:spcBef>
                <a:spcPts val="863"/>
              </a:spcBef>
              <a:buClr>
                <a:srgbClr val="000000"/>
              </a:buClr>
              <a:buSzPct val="100000"/>
              <a:buFont typeface="Arial" panose="020B0604020202020204" pitchFamily="34" charset="0"/>
              <a:buChar char="•"/>
              <a:defRPr sz="3400">
                <a:solidFill>
                  <a:srgbClr val="000000"/>
                </a:solidFill>
                <a:latin typeface="Times New Roman" panose="02020603050405020304" pitchFamily="18" charset="0"/>
                <a:ea typeface="MS PGothic" panose="020B0600070205080204" pitchFamily="34" charset="-128"/>
              </a:defRPr>
            </a:lvl3pPr>
            <a:lvl4pPr marL="1600200" indent="-228600" defTabSz="457200">
              <a:spcBef>
                <a:spcPts val="713"/>
              </a:spcBef>
              <a:buClr>
                <a:srgbClr val="000000"/>
              </a:buClr>
              <a:buSzPct val="100000"/>
              <a:buFont typeface="Arial" panose="020B0604020202020204" pitchFamily="34" charset="0"/>
              <a:buChar char="•"/>
              <a:defRPr sz="2900">
                <a:solidFill>
                  <a:srgbClr val="000000"/>
                </a:solidFill>
                <a:latin typeface="Times New Roman" panose="02020603050405020304" pitchFamily="18" charset="0"/>
                <a:ea typeface="MS PGothic" panose="020B0600070205080204" pitchFamily="34" charset="-128"/>
              </a:defRPr>
            </a:lvl4pPr>
            <a:lvl5pPr marL="2057400" indent="-228600" defTabSz="457200">
              <a:spcBef>
                <a:spcPts val="713"/>
              </a:spcBef>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Font typeface="Times New Roman" panose="02020603050405020304" pitchFamily="18" charset="0"/>
              <a:buNone/>
            </a:pPr>
            <a:r>
              <a:rPr lang="en-US" altLang="en-US" sz="2000" b="1">
                <a:solidFill>
                  <a:schemeClr val="tx1"/>
                </a:solidFill>
              </a:rPr>
              <a:t>Output</a:t>
            </a:r>
            <a:endParaRPr lang="en-US" altLang="en-US" sz="2000" b="1" baseline="30000">
              <a:solidFill>
                <a:schemeClr val="tx1"/>
              </a:solidFill>
            </a:endParaRPr>
          </a:p>
        </p:txBody>
      </p:sp>
      <p:sp>
        <p:nvSpPr>
          <p:cNvPr id="15" name="圆角矩形 11">
            <a:extLst>
              <a:ext uri="{FF2B5EF4-FFF2-40B4-BE49-F238E27FC236}">
                <a16:creationId xmlns:a16="http://schemas.microsoft.com/office/drawing/2014/main" id="{D6772CE6-DD7E-634A-9317-4106E0B354B2}"/>
              </a:ext>
            </a:extLst>
          </p:cNvPr>
          <p:cNvSpPr>
            <a:spLocks noChangeArrowheads="1"/>
          </p:cNvSpPr>
          <p:nvPr/>
        </p:nvSpPr>
        <p:spPr bwMode="auto">
          <a:xfrm>
            <a:off x="13867626" y="7362031"/>
            <a:ext cx="2808288" cy="177800"/>
          </a:xfrm>
          <a:prstGeom prst="roundRect">
            <a:avLst>
              <a:gd name="adj" fmla="val 16667"/>
            </a:avLst>
          </a:prstGeom>
          <a:solidFill>
            <a:srgbClr val="00B8FF">
              <a:alpha val="0"/>
            </a:srgbClr>
          </a:solidFill>
          <a:ln w="9525">
            <a:solidFill>
              <a:schemeClr val="tx1"/>
            </a:solidFill>
            <a:prstDash val="lgDash"/>
            <a:round/>
            <a:headEnd/>
            <a:tailEnd/>
          </a:ln>
        </p:spPr>
        <p:txBody>
          <a:bodyPr/>
          <a:lstStyle>
            <a:lvl1pPr defTabSz="457200">
              <a:spcBef>
                <a:spcPts val="1138"/>
              </a:spcBef>
              <a:buClr>
                <a:srgbClr val="000000"/>
              </a:buClr>
              <a:buSzPct val="100000"/>
              <a:buFont typeface="Arial" panose="020B0604020202020204" pitchFamily="34" charset="0"/>
              <a:buChar char="•"/>
              <a:defRPr sz="4600">
                <a:solidFill>
                  <a:srgbClr val="000000"/>
                </a:solidFill>
                <a:latin typeface="Times New Roman" panose="02020603050405020304" pitchFamily="18" charset="0"/>
                <a:ea typeface="MS PGothic" panose="020B0600070205080204" pitchFamily="34" charset="-128"/>
              </a:defRPr>
            </a:lvl1pPr>
            <a:lvl2pPr marL="742950" indent="-285750" defTabSz="457200">
              <a:spcBef>
                <a:spcPts val="1000"/>
              </a:spcBef>
              <a:buClr>
                <a:srgbClr val="000000"/>
              </a:buClr>
              <a:buSzPct val="100000"/>
              <a:buFont typeface="Arial" panose="020B0604020202020204" pitchFamily="34" charset="0"/>
              <a:buChar char="•"/>
              <a:defRPr sz="4000">
                <a:solidFill>
                  <a:srgbClr val="000000"/>
                </a:solidFill>
                <a:latin typeface="Times New Roman" panose="02020603050405020304" pitchFamily="18" charset="0"/>
                <a:ea typeface="MS PGothic" panose="020B0600070205080204" pitchFamily="34" charset="-128"/>
              </a:defRPr>
            </a:lvl2pPr>
            <a:lvl3pPr marL="1143000" indent="-228600" defTabSz="457200">
              <a:spcBef>
                <a:spcPts val="863"/>
              </a:spcBef>
              <a:buClr>
                <a:srgbClr val="000000"/>
              </a:buClr>
              <a:buSzPct val="100000"/>
              <a:buFont typeface="Arial" panose="020B0604020202020204" pitchFamily="34" charset="0"/>
              <a:buChar char="•"/>
              <a:defRPr sz="3400">
                <a:solidFill>
                  <a:srgbClr val="000000"/>
                </a:solidFill>
                <a:latin typeface="Times New Roman" panose="02020603050405020304" pitchFamily="18" charset="0"/>
                <a:ea typeface="MS PGothic" panose="020B0600070205080204" pitchFamily="34" charset="-128"/>
              </a:defRPr>
            </a:lvl3pPr>
            <a:lvl4pPr marL="1600200" indent="-228600" defTabSz="457200">
              <a:spcBef>
                <a:spcPts val="713"/>
              </a:spcBef>
              <a:buClr>
                <a:srgbClr val="000000"/>
              </a:buClr>
              <a:buSzPct val="100000"/>
              <a:buFont typeface="Arial" panose="020B0604020202020204" pitchFamily="34" charset="0"/>
              <a:buChar char="•"/>
              <a:defRPr sz="2900">
                <a:solidFill>
                  <a:srgbClr val="000000"/>
                </a:solidFill>
                <a:latin typeface="Times New Roman" panose="02020603050405020304" pitchFamily="18" charset="0"/>
                <a:ea typeface="MS PGothic" panose="020B0600070205080204" pitchFamily="34" charset="-128"/>
              </a:defRPr>
            </a:lvl4pPr>
            <a:lvl5pPr marL="2057400" indent="-228600" defTabSz="457200">
              <a:spcBef>
                <a:spcPts val="713"/>
              </a:spcBef>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Font typeface="Times New Roman" panose="02020603050405020304" pitchFamily="18" charset="0"/>
              <a:buNone/>
            </a:pPr>
            <a:endParaRPr lang="en-US" altLang="en-US" sz="2400">
              <a:solidFill>
                <a:schemeClr val="bg1"/>
              </a:solidFill>
            </a:endParaRPr>
          </a:p>
        </p:txBody>
      </p:sp>
      <p:sp>
        <p:nvSpPr>
          <p:cNvPr id="16" name="矩形 17">
            <a:extLst>
              <a:ext uri="{FF2B5EF4-FFF2-40B4-BE49-F238E27FC236}">
                <a16:creationId xmlns:a16="http://schemas.microsoft.com/office/drawing/2014/main" id="{2394D63C-9779-294C-AD1D-936A2499C93F}"/>
              </a:ext>
            </a:extLst>
          </p:cNvPr>
          <p:cNvSpPr>
            <a:spLocks noChangeArrowheads="1"/>
          </p:cNvSpPr>
          <p:nvPr/>
        </p:nvSpPr>
        <p:spPr bwMode="auto">
          <a:xfrm>
            <a:off x="11832451" y="6352381"/>
            <a:ext cx="2016125" cy="433388"/>
          </a:xfrm>
          <a:prstGeom prst="rect">
            <a:avLst/>
          </a:prstGeom>
          <a:solidFill>
            <a:srgbClr val="00B8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57200">
              <a:spcBef>
                <a:spcPts val="1138"/>
              </a:spcBef>
              <a:buClr>
                <a:srgbClr val="000000"/>
              </a:buClr>
              <a:buSzPct val="100000"/>
              <a:buFont typeface="Arial" panose="020B0604020202020204" pitchFamily="34" charset="0"/>
              <a:buChar char="•"/>
              <a:defRPr sz="4600">
                <a:solidFill>
                  <a:srgbClr val="000000"/>
                </a:solidFill>
                <a:latin typeface="Times New Roman" panose="02020603050405020304" pitchFamily="18" charset="0"/>
                <a:ea typeface="MS PGothic" panose="020B0600070205080204" pitchFamily="34" charset="-128"/>
              </a:defRPr>
            </a:lvl1pPr>
            <a:lvl2pPr marL="742950" indent="-285750" defTabSz="457200">
              <a:spcBef>
                <a:spcPts val="1000"/>
              </a:spcBef>
              <a:buClr>
                <a:srgbClr val="000000"/>
              </a:buClr>
              <a:buSzPct val="100000"/>
              <a:buFont typeface="Arial" panose="020B0604020202020204" pitchFamily="34" charset="0"/>
              <a:buChar char="•"/>
              <a:defRPr sz="4000">
                <a:solidFill>
                  <a:srgbClr val="000000"/>
                </a:solidFill>
                <a:latin typeface="Times New Roman" panose="02020603050405020304" pitchFamily="18" charset="0"/>
                <a:ea typeface="MS PGothic" panose="020B0600070205080204" pitchFamily="34" charset="-128"/>
              </a:defRPr>
            </a:lvl2pPr>
            <a:lvl3pPr marL="1143000" indent="-228600" defTabSz="457200">
              <a:spcBef>
                <a:spcPts val="863"/>
              </a:spcBef>
              <a:buClr>
                <a:srgbClr val="000000"/>
              </a:buClr>
              <a:buSzPct val="100000"/>
              <a:buFont typeface="Arial" panose="020B0604020202020204" pitchFamily="34" charset="0"/>
              <a:buChar char="•"/>
              <a:defRPr sz="3400">
                <a:solidFill>
                  <a:srgbClr val="000000"/>
                </a:solidFill>
                <a:latin typeface="Times New Roman" panose="02020603050405020304" pitchFamily="18" charset="0"/>
                <a:ea typeface="MS PGothic" panose="020B0600070205080204" pitchFamily="34" charset="-128"/>
              </a:defRPr>
            </a:lvl3pPr>
            <a:lvl4pPr marL="1600200" indent="-228600" defTabSz="457200">
              <a:spcBef>
                <a:spcPts val="713"/>
              </a:spcBef>
              <a:buClr>
                <a:srgbClr val="000000"/>
              </a:buClr>
              <a:buSzPct val="100000"/>
              <a:buFont typeface="Arial" panose="020B0604020202020204" pitchFamily="34" charset="0"/>
              <a:buChar char="•"/>
              <a:defRPr sz="2900">
                <a:solidFill>
                  <a:srgbClr val="000000"/>
                </a:solidFill>
                <a:latin typeface="Times New Roman" panose="02020603050405020304" pitchFamily="18" charset="0"/>
                <a:ea typeface="MS PGothic" panose="020B0600070205080204" pitchFamily="34" charset="-128"/>
              </a:defRPr>
            </a:lvl4pPr>
            <a:lvl5pPr marL="2057400" indent="-228600" defTabSz="457200">
              <a:spcBef>
                <a:spcPts val="713"/>
              </a:spcBef>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Font typeface="Times New Roman" panose="02020603050405020304" pitchFamily="18" charset="0"/>
              <a:buNone/>
            </a:pPr>
            <a:r>
              <a:rPr lang="en-US" altLang="en-US" sz="2000" b="1">
                <a:solidFill>
                  <a:schemeClr val="tx1"/>
                </a:solidFill>
              </a:rPr>
              <a:t>Fully Connected</a:t>
            </a:r>
            <a:endParaRPr lang="en-US" altLang="en-US" sz="2000" b="1" baseline="30000">
              <a:solidFill>
                <a:schemeClr val="tx1"/>
              </a:solidFill>
            </a:endParaRPr>
          </a:p>
        </p:txBody>
      </p:sp>
      <p:cxnSp>
        <p:nvCxnSpPr>
          <p:cNvPr id="17" name="直接箭头连接符 16">
            <a:extLst>
              <a:ext uri="{FF2B5EF4-FFF2-40B4-BE49-F238E27FC236}">
                <a16:creationId xmlns:a16="http://schemas.microsoft.com/office/drawing/2014/main" id="{B25D768B-E614-224A-9B57-12E6D26E6A20}"/>
              </a:ext>
            </a:extLst>
          </p:cNvPr>
          <p:cNvCxnSpPr>
            <a:cxnSpLocks noChangeShapeType="1"/>
          </p:cNvCxnSpPr>
          <p:nvPr/>
        </p:nvCxnSpPr>
        <p:spPr bwMode="auto">
          <a:xfrm>
            <a:off x="13004026" y="6646069"/>
            <a:ext cx="844550" cy="71596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8" name="Picture 1">
            <a:extLst>
              <a:ext uri="{FF2B5EF4-FFF2-40B4-BE49-F238E27FC236}">
                <a16:creationId xmlns:a16="http://schemas.microsoft.com/office/drawing/2014/main" id="{967A21E4-A005-B541-91A8-71A4C8A9EF1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43961" y="5825389"/>
            <a:ext cx="4226390" cy="285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8">
            <a:extLst>
              <a:ext uri="{FF2B5EF4-FFF2-40B4-BE49-F238E27FC236}">
                <a16:creationId xmlns:a16="http://schemas.microsoft.com/office/drawing/2014/main" id="{5CC99965-285D-C745-9CD1-F21E179682D7}"/>
              </a:ext>
            </a:extLst>
          </p:cNvPr>
          <p:cNvSpPr>
            <a:spLocks noChangeArrowheads="1"/>
          </p:cNvSpPr>
          <p:nvPr/>
        </p:nvSpPr>
        <p:spPr bwMode="auto">
          <a:xfrm>
            <a:off x="14875689" y="3343051"/>
            <a:ext cx="1081087" cy="431800"/>
          </a:xfrm>
          <a:prstGeom prst="rect">
            <a:avLst/>
          </a:prstGeom>
          <a:solidFill>
            <a:srgbClr val="00B8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57200">
              <a:spcBef>
                <a:spcPts val="1138"/>
              </a:spcBef>
              <a:buClr>
                <a:srgbClr val="000000"/>
              </a:buClr>
              <a:buSzPct val="100000"/>
              <a:buFont typeface="Arial" panose="020B0604020202020204" pitchFamily="34" charset="0"/>
              <a:buChar char="•"/>
              <a:defRPr sz="4600">
                <a:solidFill>
                  <a:srgbClr val="000000"/>
                </a:solidFill>
                <a:latin typeface="Times New Roman" panose="02020603050405020304" pitchFamily="18" charset="0"/>
                <a:ea typeface="MS PGothic" panose="020B0600070205080204" pitchFamily="34" charset="-128"/>
              </a:defRPr>
            </a:lvl1pPr>
            <a:lvl2pPr marL="742950" indent="-285750" defTabSz="457200">
              <a:spcBef>
                <a:spcPts val="1000"/>
              </a:spcBef>
              <a:buClr>
                <a:srgbClr val="000000"/>
              </a:buClr>
              <a:buSzPct val="100000"/>
              <a:buFont typeface="Arial" panose="020B0604020202020204" pitchFamily="34" charset="0"/>
              <a:buChar char="•"/>
              <a:defRPr sz="4000">
                <a:solidFill>
                  <a:srgbClr val="000000"/>
                </a:solidFill>
                <a:latin typeface="Times New Roman" panose="02020603050405020304" pitchFamily="18" charset="0"/>
                <a:ea typeface="MS PGothic" panose="020B0600070205080204" pitchFamily="34" charset="-128"/>
              </a:defRPr>
            </a:lvl2pPr>
            <a:lvl3pPr marL="1143000" indent="-228600" defTabSz="457200">
              <a:spcBef>
                <a:spcPts val="863"/>
              </a:spcBef>
              <a:buClr>
                <a:srgbClr val="000000"/>
              </a:buClr>
              <a:buSzPct val="100000"/>
              <a:buFont typeface="Arial" panose="020B0604020202020204" pitchFamily="34" charset="0"/>
              <a:buChar char="•"/>
              <a:defRPr sz="3400">
                <a:solidFill>
                  <a:srgbClr val="000000"/>
                </a:solidFill>
                <a:latin typeface="Times New Roman" panose="02020603050405020304" pitchFamily="18" charset="0"/>
                <a:ea typeface="MS PGothic" panose="020B0600070205080204" pitchFamily="34" charset="-128"/>
              </a:defRPr>
            </a:lvl3pPr>
            <a:lvl4pPr marL="1600200" indent="-228600" defTabSz="457200">
              <a:spcBef>
                <a:spcPts val="713"/>
              </a:spcBef>
              <a:buClr>
                <a:srgbClr val="000000"/>
              </a:buClr>
              <a:buSzPct val="100000"/>
              <a:buFont typeface="Arial" panose="020B0604020202020204" pitchFamily="34" charset="0"/>
              <a:buChar char="•"/>
              <a:defRPr sz="2900">
                <a:solidFill>
                  <a:srgbClr val="000000"/>
                </a:solidFill>
                <a:latin typeface="Times New Roman" panose="02020603050405020304" pitchFamily="18" charset="0"/>
                <a:ea typeface="MS PGothic" panose="020B0600070205080204" pitchFamily="34" charset="-128"/>
              </a:defRPr>
            </a:lvl4pPr>
            <a:lvl5pPr marL="2057400" indent="-228600" defTabSz="457200">
              <a:spcBef>
                <a:spcPts val="713"/>
              </a:spcBef>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ts val="713"/>
              </a:spcBef>
              <a:spcAft>
                <a:spcPct val="0"/>
              </a:spcAft>
              <a:buClr>
                <a:srgbClr val="000000"/>
              </a:buClr>
              <a:buSzPct val="100000"/>
              <a:buFont typeface="Wingdings" pitchFamily="2" charset="2"/>
              <a:buChar char="ü"/>
              <a:defRPr sz="2900">
                <a:solidFill>
                  <a:srgbClr val="000000"/>
                </a:solidFill>
                <a:latin typeface="Times New Roman" panose="02020603050405020304" pitchFamily="18" charset="0"/>
                <a:ea typeface="MS PGothic" panose="020B0600070205080204" pitchFamily="34" charset="-128"/>
              </a:defRPr>
            </a:lvl9pPr>
          </a:lstStyle>
          <a:p>
            <a:pPr marL="0" marR="0" lvl="0" indent="0" defTabSz="45720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defRPr/>
            </a:pPr>
            <a:r>
              <a:rPr kumimoji="0" lang="en-US" altLang="en-US" sz="20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Target</a:t>
            </a:r>
            <a:endParaRPr kumimoji="0" lang="en-US" altLang="en-US" sz="2000" b="1" i="0" u="none" strike="noStrike" kern="0" cap="none" spc="0" normalizeH="0" baseline="3000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cxnSp>
        <p:nvCxnSpPr>
          <p:cNvPr id="24" name="直接箭头连接符 3">
            <a:extLst>
              <a:ext uri="{FF2B5EF4-FFF2-40B4-BE49-F238E27FC236}">
                <a16:creationId xmlns:a16="http://schemas.microsoft.com/office/drawing/2014/main" id="{42DE1235-C749-9442-A5B7-B7A4A876BE31}"/>
              </a:ext>
            </a:extLst>
          </p:cNvPr>
          <p:cNvCxnSpPr>
            <a:cxnSpLocks noChangeShapeType="1"/>
          </p:cNvCxnSpPr>
          <p:nvPr/>
        </p:nvCxnSpPr>
        <p:spPr bwMode="auto">
          <a:xfrm flipH="1">
            <a:off x="14372451" y="3673251"/>
            <a:ext cx="719138" cy="604837"/>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5" name="直接箭头连接符 5">
            <a:extLst>
              <a:ext uri="{FF2B5EF4-FFF2-40B4-BE49-F238E27FC236}">
                <a16:creationId xmlns:a16="http://schemas.microsoft.com/office/drawing/2014/main" id="{D311B5A9-2B30-E145-B383-F564946C0740}"/>
              </a:ext>
            </a:extLst>
          </p:cNvPr>
          <p:cNvCxnSpPr>
            <a:cxnSpLocks noChangeShapeType="1"/>
          </p:cNvCxnSpPr>
          <p:nvPr/>
        </p:nvCxnSpPr>
        <p:spPr bwMode="auto">
          <a:xfrm>
            <a:off x="15236051" y="3673251"/>
            <a:ext cx="71438" cy="604837"/>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6" name="直接箭头连接符 10">
            <a:extLst>
              <a:ext uri="{FF2B5EF4-FFF2-40B4-BE49-F238E27FC236}">
                <a16:creationId xmlns:a16="http://schemas.microsoft.com/office/drawing/2014/main" id="{E2E006A3-2BF6-BF42-9794-A207CA3EFA53}"/>
              </a:ext>
            </a:extLst>
          </p:cNvPr>
          <p:cNvCxnSpPr>
            <a:cxnSpLocks noChangeShapeType="1"/>
          </p:cNvCxnSpPr>
          <p:nvPr/>
        </p:nvCxnSpPr>
        <p:spPr bwMode="auto">
          <a:xfrm>
            <a:off x="15485289" y="3673251"/>
            <a:ext cx="827087" cy="604837"/>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pic>
        <p:nvPicPr>
          <p:cNvPr id="21" name="Audio 20">
            <a:hlinkClick r:id="" action="ppaction://media"/>
            <a:extLst>
              <a:ext uri="{FF2B5EF4-FFF2-40B4-BE49-F238E27FC236}">
                <a16:creationId xmlns:a16="http://schemas.microsoft.com/office/drawing/2014/main" id="{79AC172B-9795-1167-339A-AB0687BC135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050253219"/>
      </p:ext>
    </p:extLst>
  </p:cSld>
  <p:clrMapOvr>
    <a:masterClrMapping/>
  </p:clrMapOvr>
  <mc:AlternateContent xmlns:mc="http://schemas.openxmlformats.org/markup-compatibility/2006">
    <mc:Choice xmlns:p14="http://schemas.microsoft.com/office/powerpoint/2010/main" Requires="p14">
      <p:transition spd="med" p14:dur="700" advTm="19430">
        <p:fade/>
      </p:transition>
    </mc:Choice>
    <mc:Fallback>
      <p:transition spd="med" advTm="194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Loss function for a given sequence</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14212503" cy="6347260"/>
          </a:xfrm>
        </p:spPr>
        <p:txBody>
          <a:bodyPr/>
          <a:lstStyle/>
          <a:p>
            <a:pPr marL="73546" indent="-457200">
              <a:buClr>
                <a:schemeClr val="bg1"/>
              </a:buClr>
              <a:buFont typeface="Arial" panose="020B0604020202020204" pitchFamily="34" charset="0"/>
              <a:buChar char="•"/>
            </a:pPr>
            <a:r>
              <a:rPr lang="en-US" dirty="0">
                <a:solidFill>
                  <a:srgbClr val="000000"/>
                </a:solidFill>
              </a:rPr>
              <a:t>Total loss for a given sequence of x values with a sequence of y values is the sum of the losses over the time steps</a:t>
            </a:r>
          </a:p>
          <a:p>
            <a:pPr marL="1023419" lvl="1" indent="-457200">
              <a:buClr>
                <a:schemeClr val="bg1"/>
              </a:buClr>
              <a:buFont typeface="Arial" panose="020B0604020202020204" pitchFamily="34" charset="0"/>
              <a:buChar char="•"/>
            </a:pPr>
            <a:r>
              <a:rPr lang="en-US" dirty="0">
                <a:solidFill>
                  <a:srgbClr val="000000"/>
                </a:solidFill>
              </a:rPr>
              <a:t>If L(t) is the negative log-likelihood of y(t) given x(1),..x(t) then</a:t>
            </a:r>
          </a:p>
          <a:p>
            <a:pPr marL="73546" indent="-457200">
              <a:buClr>
                <a:schemeClr val="bg1"/>
              </a:buClr>
              <a:buFont typeface="Arial" panose="020B0604020202020204" pitchFamily="34" charset="0"/>
              <a:buChar char="•"/>
            </a:pPr>
            <a:endParaRPr lang="en-US" dirty="0">
              <a:solidFill>
                <a:srgbClr val="000000"/>
              </a:solidFill>
            </a:endParaRPr>
          </a:p>
          <a:p>
            <a:pPr marL="73546" indent="-457200">
              <a:buClr>
                <a:schemeClr val="bg1"/>
              </a:buClr>
              <a:buFont typeface="Arial" panose="020B0604020202020204" pitchFamily="34" charset="0"/>
              <a:buChar char="•"/>
            </a:pPr>
            <a:endParaRPr lang="en-US" dirty="0">
              <a:solidFill>
                <a:srgbClr val="000000"/>
              </a:solidFill>
            </a:endParaRPr>
          </a:p>
          <a:p>
            <a:pPr marL="73546" indent="-457200">
              <a:buClr>
                <a:schemeClr val="bg1"/>
              </a:buClr>
              <a:buFont typeface="Arial" panose="020B0604020202020204" pitchFamily="34" charset="0"/>
              <a:buChar char="•"/>
            </a:pPr>
            <a:endParaRPr lang="en-US" dirty="0">
              <a:solidFill>
                <a:srgbClr val="000000"/>
              </a:solidFill>
            </a:endParaRPr>
          </a:p>
          <a:p>
            <a:pPr marL="1023419" lvl="1" indent="-457200">
              <a:buClr>
                <a:schemeClr val="bg1"/>
              </a:buClr>
              <a:buFont typeface="Arial" panose="020B0604020202020204" pitchFamily="34" charset="0"/>
              <a:buChar char="•"/>
            </a:pPr>
            <a:endParaRPr lang="en-US" dirty="0">
              <a:solidFill>
                <a:srgbClr val="000000"/>
              </a:solidFill>
            </a:endParaRPr>
          </a:p>
          <a:p>
            <a:pPr marL="1023419" lvl="1" indent="-457200">
              <a:buClr>
                <a:schemeClr val="bg1"/>
              </a:buClr>
              <a:buFont typeface="Arial" panose="020B0604020202020204" pitchFamily="34" charset="0"/>
              <a:buChar char="•"/>
            </a:pPr>
            <a:endParaRPr lang="en-US" dirty="0">
              <a:solidFill>
                <a:srgbClr val="000000"/>
              </a:solidFill>
            </a:endParaRPr>
          </a:p>
          <a:p>
            <a:pPr marL="1023419" lvl="1" indent="-457200">
              <a:buClr>
                <a:schemeClr val="bg1"/>
              </a:buClr>
              <a:buFont typeface="Arial" panose="020B0604020202020204" pitchFamily="34" charset="0"/>
              <a:buChar char="•"/>
            </a:pPr>
            <a:endParaRPr lang="en-US" dirty="0">
              <a:solidFill>
                <a:srgbClr val="000000"/>
              </a:solidFill>
            </a:endParaRPr>
          </a:p>
          <a:p>
            <a:pPr marL="1788081" lvl="2" indent="-457200">
              <a:buClr>
                <a:schemeClr val="bg1"/>
              </a:buClr>
              <a:buFont typeface="Arial" panose="020B0604020202020204" pitchFamily="34" charset="0"/>
              <a:buChar char="•"/>
            </a:pPr>
            <a:r>
              <a:rPr lang="en-US" dirty="0">
                <a:solidFill>
                  <a:srgbClr val="000000"/>
                </a:solidFill>
              </a:rPr>
              <a:t>where </a:t>
            </a:r>
            <a:r>
              <a:rPr lang="en-US" dirty="0" err="1">
                <a:solidFill>
                  <a:srgbClr val="000000"/>
                </a:solidFill>
              </a:rPr>
              <a:t>p</a:t>
            </a:r>
            <a:r>
              <a:rPr lang="en-US" baseline="-25000" dirty="0" err="1">
                <a:solidFill>
                  <a:srgbClr val="000000"/>
                </a:solidFill>
              </a:rPr>
              <a:t>model</a:t>
            </a:r>
            <a:r>
              <a:rPr lang="en-US" dirty="0">
                <a:solidFill>
                  <a:srgbClr val="000000"/>
                </a:solidFill>
              </a:rPr>
              <a:t> is given by reading the entry for y(t)</a:t>
            </a:r>
          </a:p>
          <a:p>
            <a:pPr marL="1023419" lvl="1" indent="-457200">
              <a:buClr>
                <a:schemeClr val="bg1"/>
              </a:buClr>
              <a:buFont typeface="Arial" panose="020B0604020202020204" pitchFamily="34" charset="0"/>
              <a:buChar char="•"/>
            </a:pPr>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endParaRPr lang="en-US" dirty="0"/>
          </a:p>
        </p:txBody>
      </p:sp>
      <p:pic>
        <p:nvPicPr>
          <p:cNvPr id="5" name="Picture 2">
            <a:extLst>
              <a:ext uri="{FF2B5EF4-FFF2-40B4-BE49-F238E27FC236}">
                <a16:creationId xmlns:a16="http://schemas.microsoft.com/office/drawing/2014/main" id="{AA1A97CE-DD2E-3944-9BBC-682E4D5EB7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951" y="5143500"/>
            <a:ext cx="95250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udio 7">
            <a:hlinkClick r:id="" action="ppaction://media"/>
            <a:extLst>
              <a:ext uri="{FF2B5EF4-FFF2-40B4-BE49-F238E27FC236}">
                <a16:creationId xmlns:a16="http://schemas.microsoft.com/office/drawing/2014/main" id="{3B5FF3CD-3D88-CA27-A9BE-AE8EE0F772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15592362"/>
      </p:ext>
    </p:extLst>
  </p:cSld>
  <p:clrMapOvr>
    <a:masterClrMapping/>
  </p:clrMapOvr>
  <mc:AlternateContent xmlns:mc="http://schemas.openxmlformats.org/markup-compatibility/2006">
    <mc:Choice xmlns:p14="http://schemas.microsoft.com/office/powerpoint/2010/main" Requires="p14">
      <p:transition spd="med" p14:dur="700" advTm="7552">
        <p:fade/>
      </p:transition>
    </mc:Choice>
    <mc:Fallback>
      <p:transition spd="med" advTm="75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Long Short-Term Memory (LSTM) RNNs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14212503" cy="6347260"/>
          </a:xfrm>
        </p:spPr>
        <p:txBody>
          <a:bodyPr/>
          <a:lstStyle/>
          <a:p>
            <a:pPr marL="0"/>
            <a:endParaRPr lang="en-US" dirty="0">
              <a:solidFill>
                <a:srgbClr val="000000"/>
              </a:solidFill>
            </a:endParaRPr>
          </a:p>
          <a:p>
            <a:pPr marL="0"/>
            <a:endParaRPr lang="en-US" dirty="0">
              <a:solidFill>
                <a:srgbClr val="000000"/>
              </a:solidFill>
            </a:endParaRPr>
          </a:p>
          <a:p>
            <a:endParaRPr lang="en-US" dirty="0"/>
          </a:p>
        </p:txBody>
      </p:sp>
      <p:pic>
        <p:nvPicPr>
          <p:cNvPr id="6" name="Picture 4" descr="A LSTM neural network.">
            <a:extLst>
              <a:ext uri="{FF2B5EF4-FFF2-40B4-BE49-F238E27FC236}">
                <a16:creationId xmlns:a16="http://schemas.microsoft.com/office/drawing/2014/main" id="{C853B576-0814-1C4A-8BD8-C9575D50EC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3720" y="2747267"/>
            <a:ext cx="9784693" cy="367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colah.github.io/posts/2015-08-Understanding-LSTMs/img/LSTM2-notation.png">
            <a:extLst>
              <a:ext uri="{FF2B5EF4-FFF2-40B4-BE49-F238E27FC236}">
                <a16:creationId xmlns:a16="http://schemas.microsoft.com/office/drawing/2014/main" id="{0E370B2E-848B-EC46-9964-0CC02B6498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9736" y="7114430"/>
            <a:ext cx="9978677" cy="185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3E021A67-34B6-E244-88E5-60D89BF8BF98}"/>
              </a:ext>
            </a:extLst>
          </p:cNvPr>
          <p:cNvSpPr txBox="1">
            <a:spLocks/>
          </p:cNvSpPr>
          <p:nvPr/>
        </p:nvSpPr>
        <p:spPr bwMode="auto">
          <a:xfrm>
            <a:off x="819341" y="3191235"/>
            <a:ext cx="7187235" cy="63472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73546" indent="-457200" defTabSz="914400">
              <a:buClr>
                <a:schemeClr val="bg1"/>
              </a:buClr>
              <a:buFont typeface="Arial" panose="020B0604020202020204" pitchFamily="34" charset="0"/>
              <a:buChar char="•"/>
            </a:pPr>
            <a:r>
              <a:rPr lang="en-US" kern="0" dirty="0">
                <a:solidFill>
                  <a:srgbClr val="000000"/>
                </a:solidFill>
              </a:rPr>
              <a:t>Each line carries an entire vector, from the output of one node to the inputs of others</a:t>
            </a:r>
          </a:p>
          <a:p>
            <a:pPr marL="73546" indent="-457200" defTabSz="914400">
              <a:buClr>
                <a:schemeClr val="bg1"/>
              </a:buClr>
              <a:buFont typeface="Arial" panose="020B0604020202020204" pitchFamily="34" charset="0"/>
              <a:buChar char="•"/>
            </a:pPr>
            <a:endParaRPr lang="en-US" kern="0" dirty="0">
              <a:solidFill>
                <a:srgbClr val="000000"/>
              </a:solidFill>
            </a:endParaRPr>
          </a:p>
          <a:p>
            <a:pPr marL="73546" indent="-457200" defTabSz="914400">
              <a:buClr>
                <a:schemeClr val="bg1"/>
              </a:buClr>
              <a:buFont typeface="Arial" panose="020B0604020202020204" pitchFamily="34" charset="0"/>
              <a:buChar char="•"/>
            </a:pPr>
            <a:r>
              <a:rPr lang="en-US" kern="0" dirty="0">
                <a:solidFill>
                  <a:srgbClr val="000000"/>
                </a:solidFill>
              </a:rPr>
              <a:t>The pink circles represent pointwise operations, like vector addition, while the yellow boxes are learned neural network layers.</a:t>
            </a:r>
          </a:p>
          <a:p>
            <a:pPr marL="73546" indent="-457200" defTabSz="914400">
              <a:buClr>
                <a:schemeClr val="bg1"/>
              </a:buClr>
              <a:buFont typeface="Arial" panose="020B0604020202020204" pitchFamily="34" charset="0"/>
              <a:buChar char="•"/>
            </a:pPr>
            <a:endParaRPr lang="en-US" kern="0" dirty="0">
              <a:solidFill>
                <a:srgbClr val="000000"/>
              </a:solidFill>
            </a:endParaRPr>
          </a:p>
          <a:p>
            <a:pPr marL="73546" indent="-457200" defTabSz="914400">
              <a:buClr>
                <a:schemeClr val="bg1"/>
              </a:buClr>
              <a:buFont typeface="Arial" panose="020B0604020202020204" pitchFamily="34" charset="0"/>
              <a:buChar char="•"/>
            </a:pPr>
            <a:r>
              <a:rPr lang="en-US" kern="0" dirty="0">
                <a:solidFill>
                  <a:srgbClr val="000000"/>
                </a:solidFill>
              </a:rPr>
              <a:t>Lines merging denote concatenation, while a line forking denote its content being copied and the copies going to different locations. </a:t>
            </a:r>
          </a:p>
          <a:p>
            <a:pPr marL="1023419" lvl="1" indent="-457200" defTabSz="914400">
              <a:buClr>
                <a:schemeClr val="bg1"/>
              </a:buClr>
              <a:buFont typeface="Arial" panose="020B0604020202020204" pitchFamily="34" charset="0"/>
              <a:buChar char="•"/>
            </a:pPr>
            <a:endParaRPr lang="en-US" kern="0" dirty="0">
              <a:solidFill>
                <a:srgbClr val="000000"/>
              </a:solidFill>
            </a:endParaRPr>
          </a:p>
          <a:p>
            <a:pPr marL="0" defTabSz="914400"/>
            <a:endParaRPr lang="en-US" kern="0" dirty="0">
              <a:solidFill>
                <a:srgbClr val="000000"/>
              </a:solidFill>
            </a:endParaRPr>
          </a:p>
          <a:p>
            <a:pPr marL="0" defTabSz="914400"/>
            <a:endParaRPr lang="en-US" kern="0" dirty="0">
              <a:solidFill>
                <a:srgbClr val="000000"/>
              </a:solidFill>
            </a:endParaRPr>
          </a:p>
          <a:p>
            <a:pPr defTabSz="914400"/>
            <a:endParaRPr lang="en-US" kern="0" dirty="0"/>
          </a:p>
        </p:txBody>
      </p:sp>
      <p:sp>
        <p:nvSpPr>
          <p:cNvPr id="9" name="Content Placeholder 2">
            <a:extLst>
              <a:ext uri="{FF2B5EF4-FFF2-40B4-BE49-F238E27FC236}">
                <a16:creationId xmlns:a16="http://schemas.microsoft.com/office/drawing/2014/main" id="{453A8828-9B97-B04A-963A-271C5A7AFD57}"/>
              </a:ext>
            </a:extLst>
          </p:cNvPr>
          <p:cNvSpPr txBox="1">
            <a:spLocks/>
          </p:cNvSpPr>
          <p:nvPr/>
        </p:nvSpPr>
        <p:spPr bwMode="auto">
          <a:xfrm>
            <a:off x="10577262" y="9645843"/>
            <a:ext cx="7710738" cy="349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a:defRPr/>
            </a:pPr>
            <a:r>
              <a:rPr lang="en-US" sz="2000" b="1" dirty="0"/>
              <a:t>Source: </a:t>
            </a:r>
            <a:r>
              <a:rPr lang="en-US" sz="2000" b="1" dirty="0">
                <a:cs typeface="MS PGothic" charset="0"/>
              </a:rPr>
              <a:t>https://</a:t>
            </a:r>
            <a:r>
              <a:rPr lang="en-US" sz="2000" b="1" dirty="0" err="1">
                <a:cs typeface="MS PGothic" charset="0"/>
              </a:rPr>
              <a:t>colah.github.io</a:t>
            </a:r>
            <a:r>
              <a:rPr lang="en-US" sz="2000" b="1" dirty="0">
                <a:cs typeface="MS PGothic" charset="0"/>
              </a:rPr>
              <a:t>/posts/2015-08-Understanding-LSTMs/</a:t>
            </a:r>
            <a:endParaRPr lang="en-US" altLang="ja-JP" sz="2000" b="1" kern="0" dirty="0">
              <a:solidFill>
                <a:srgbClr val="FF0000"/>
              </a:solidFill>
              <a:ea typeface="ＭＳ Ｐゴシック" charset="-128"/>
              <a:cs typeface="MS PGothic" charset="-128"/>
            </a:endParaRPr>
          </a:p>
        </p:txBody>
      </p:sp>
      <p:pic>
        <p:nvPicPr>
          <p:cNvPr id="11" name="Audio 10">
            <a:hlinkClick r:id="" action="ppaction://media"/>
            <a:extLst>
              <a:ext uri="{FF2B5EF4-FFF2-40B4-BE49-F238E27FC236}">
                <a16:creationId xmlns:a16="http://schemas.microsoft.com/office/drawing/2014/main" id="{91AD7D4E-C7C1-ED46-7F61-AEC10393148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030866009"/>
      </p:ext>
    </p:extLst>
  </p:cSld>
  <p:clrMapOvr>
    <a:masterClrMapping/>
  </p:clrMapOvr>
  <mc:AlternateContent xmlns:mc="http://schemas.openxmlformats.org/markup-compatibility/2006">
    <mc:Choice xmlns:p14="http://schemas.microsoft.com/office/powerpoint/2010/main" Requires="p14">
      <p:transition spd="med" p14:dur="700" advTm="50069">
        <p:fade/>
      </p:transition>
    </mc:Choice>
    <mc:Fallback>
      <p:transition spd="med" advTm="500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Autoencoder</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7187235" cy="6347260"/>
          </a:xfrm>
        </p:spPr>
        <p:txBody>
          <a:bodyPr/>
          <a:lstStyle/>
          <a:p>
            <a:pPr marL="73546" indent="-457200">
              <a:buClr>
                <a:schemeClr val="bg1"/>
              </a:buClr>
              <a:buFont typeface="Arial" panose="020B0604020202020204" pitchFamily="34" charset="0"/>
              <a:buChar char="•"/>
            </a:pPr>
            <a:r>
              <a:rPr lang="en-US" dirty="0">
                <a:solidFill>
                  <a:srgbClr val="000000"/>
                </a:solidFill>
              </a:rPr>
              <a:t>An autoencoder is a feed-forward neural net whose job it is to take an input and predict the reconstruction. </a:t>
            </a:r>
          </a:p>
          <a:p>
            <a:pPr marL="73546" indent="-457200">
              <a:buClr>
                <a:schemeClr val="bg1"/>
              </a:buClr>
              <a:buFont typeface="Arial" panose="020B0604020202020204" pitchFamily="34" charset="0"/>
              <a:buChar char="•"/>
            </a:pPr>
            <a:r>
              <a:rPr lang="en-US" dirty="0">
                <a:solidFill>
                  <a:srgbClr val="000000"/>
                </a:solidFill>
              </a:rPr>
              <a:t>To make this non-trivial, we need to add a bottleneck layer whose dimension is much smaller than the input. </a:t>
            </a:r>
          </a:p>
          <a:p>
            <a:pPr marL="1023419" lvl="1" indent="-457200">
              <a:buClr>
                <a:schemeClr val="bg1"/>
              </a:buClr>
              <a:buFont typeface="Arial" panose="020B0604020202020204" pitchFamily="34" charset="0"/>
              <a:buChar char="•"/>
            </a:pPr>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endParaRPr lang="en-US" dirty="0"/>
          </a:p>
        </p:txBody>
      </p:sp>
      <p:pic>
        <p:nvPicPr>
          <p:cNvPr id="11266" name="Picture 2" descr="wskdj">
            <a:extLst>
              <a:ext uri="{FF2B5EF4-FFF2-40B4-BE49-F238E27FC236}">
                <a16:creationId xmlns:a16="http://schemas.microsoft.com/office/drawing/2014/main" id="{97B2CF5C-0EE6-9C47-89B1-46FD3AB84A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0492" y="3000637"/>
            <a:ext cx="10177508" cy="474155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6F823F41-508C-224E-9082-971899327B55}"/>
              </a:ext>
            </a:extLst>
          </p:cNvPr>
          <p:cNvSpPr txBox="1">
            <a:spLocks/>
          </p:cNvSpPr>
          <p:nvPr/>
        </p:nvSpPr>
        <p:spPr bwMode="auto">
          <a:xfrm>
            <a:off x="11067915" y="9009437"/>
            <a:ext cx="7710738" cy="349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a:defRPr/>
            </a:pPr>
            <a:r>
              <a:rPr lang="en-US" sz="2000" b="1" dirty="0"/>
              <a:t>Source 1: </a:t>
            </a:r>
            <a:r>
              <a:rPr lang="en-US" sz="2000" b="1" dirty="0">
                <a:solidFill>
                  <a:srgbClr val="76B900"/>
                </a:solidFill>
                <a:cs typeface="MS PGothic" charset="0"/>
                <a:hlinkClick r:id="rId6">
                  <a:extLst>
                    <a:ext uri="{A12FA001-AC4F-418D-AE19-62706E023703}">
                      <ahyp:hlinkClr xmlns:ahyp="http://schemas.microsoft.com/office/drawing/2018/hyperlinkcolor" val="tx"/>
                    </a:ext>
                  </a:extLst>
                </a:hlinkClick>
              </a:rPr>
              <a:t>https://spraphul.github.io/blog/</a:t>
            </a:r>
            <a:r>
              <a:rPr lang="en-US" sz="2000" b="1" dirty="0">
                <a:cs typeface="MS PGothic" charset="0"/>
                <a:hlinkClick r:id="rId6">
                  <a:extLst>
                    <a:ext uri="{A12FA001-AC4F-418D-AE19-62706E023703}">
                      <ahyp:hlinkClr xmlns:ahyp="http://schemas.microsoft.com/office/drawing/2018/hyperlinkcolor" val="tx"/>
                    </a:ext>
                  </a:extLst>
                </a:hlinkClick>
              </a:rPr>
              <a:t>VAE</a:t>
            </a:r>
            <a:endParaRPr lang="en-US" sz="2000" b="1" dirty="0">
              <a:cs typeface="MS PGothic" charset="0"/>
            </a:endParaRPr>
          </a:p>
          <a:p>
            <a:pPr marL="0" indent="0">
              <a:defRPr/>
            </a:pPr>
            <a:r>
              <a:rPr lang="en-US" altLang="ja-JP" sz="2000" b="1" kern="0" dirty="0">
                <a:ea typeface="ＭＳ Ｐゴシック" charset="-128"/>
                <a:cs typeface="MS PGothic" charset="-128"/>
              </a:rPr>
              <a:t>Source 2: https://</a:t>
            </a:r>
            <a:r>
              <a:rPr lang="en-US" altLang="ja-JP" sz="2000" b="1" kern="0" dirty="0" err="1">
                <a:ea typeface="ＭＳ Ｐゴシック" charset="-128"/>
                <a:cs typeface="MS PGothic" charset="-128"/>
              </a:rPr>
              <a:t>www.researchgate.net</a:t>
            </a:r>
            <a:r>
              <a:rPr lang="en-US" altLang="ja-JP" sz="2000" b="1" kern="0" dirty="0">
                <a:ea typeface="ＭＳ Ｐゴシック" charset="-128"/>
                <a:cs typeface="MS PGothic" charset="-128"/>
              </a:rPr>
              <a:t>/figure/In-a-a-Variational-AutoEncoder-VAE-scheme-with-the-mean-and-standard-deviation_fig1_339447623</a:t>
            </a:r>
          </a:p>
        </p:txBody>
      </p:sp>
      <p:pic>
        <p:nvPicPr>
          <p:cNvPr id="6" name="Picture 5" descr="Diagram&#10;&#10;Description automatically generated">
            <a:extLst>
              <a:ext uri="{FF2B5EF4-FFF2-40B4-BE49-F238E27FC236}">
                <a16:creationId xmlns:a16="http://schemas.microsoft.com/office/drawing/2014/main" id="{909B2F91-A9A7-0246-8140-D39C7C68DE2F}"/>
              </a:ext>
            </a:extLst>
          </p:cNvPr>
          <p:cNvPicPr>
            <a:picLocks noChangeAspect="1"/>
          </p:cNvPicPr>
          <p:nvPr/>
        </p:nvPicPr>
        <p:blipFill>
          <a:blip r:embed="rId7"/>
          <a:stretch>
            <a:fillRect/>
          </a:stretch>
        </p:blipFill>
        <p:spPr>
          <a:xfrm>
            <a:off x="1418560" y="6256909"/>
            <a:ext cx="6588016" cy="2514361"/>
          </a:xfrm>
          <a:prstGeom prst="rect">
            <a:avLst/>
          </a:prstGeom>
        </p:spPr>
      </p:pic>
      <p:pic>
        <p:nvPicPr>
          <p:cNvPr id="8" name="Audio 7">
            <a:hlinkClick r:id="" action="ppaction://media"/>
            <a:extLst>
              <a:ext uri="{FF2B5EF4-FFF2-40B4-BE49-F238E27FC236}">
                <a16:creationId xmlns:a16="http://schemas.microsoft.com/office/drawing/2014/main" id="{3FADF39A-01A6-9794-D9CC-0123511C9A7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714762986"/>
      </p:ext>
    </p:extLst>
  </p:cSld>
  <p:clrMapOvr>
    <a:masterClrMapping/>
  </p:clrMapOvr>
  <mc:AlternateContent xmlns:mc="http://schemas.openxmlformats.org/markup-compatibility/2006">
    <mc:Choice xmlns:p14="http://schemas.microsoft.com/office/powerpoint/2010/main" Requires="p14">
      <p:transition spd="med" p14:dur="700" advTm="25056">
        <p:fade/>
      </p:transition>
    </mc:Choice>
    <mc:Fallback>
      <p:transition spd="med" advTm="250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9E623-7E8F-487F-86AA-742B27905FB5}"/>
              </a:ext>
            </a:extLst>
          </p:cNvPr>
          <p:cNvPicPr>
            <a:picLocks noChangeAspect="1"/>
          </p:cNvPicPr>
          <p:nvPr/>
        </p:nvPicPr>
        <p:blipFill>
          <a:blip r:embed="rId4"/>
          <a:stretch>
            <a:fillRect/>
          </a:stretch>
        </p:blipFill>
        <p:spPr>
          <a:xfrm>
            <a:off x="7548880" y="3505059"/>
            <a:ext cx="3190241" cy="1104314"/>
          </a:xfrm>
          <a:prstGeom prst="rect">
            <a:avLst/>
          </a:prstGeom>
        </p:spPr>
      </p:pic>
      <p:sp>
        <p:nvSpPr>
          <p:cNvPr id="10" name="Subtitle 11">
            <a:extLst>
              <a:ext uri="{FF2B5EF4-FFF2-40B4-BE49-F238E27FC236}">
                <a16:creationId xmlns:a16="http://schemas.microsoft.com/office/drawing/2014/main" id="{7A19A67C-0C19-4076-8945-3A7EB019B8F8}"/>
              </a:ext>
            </a:extLst>
          </p:cNvPr>
          <p:cNvSpPr txBox="1">
            <a:spLocks noGrp="1"/>
          </p:cNvSpPr>
          <p:nvPr>
            <p:ph idx="1"/>
          </p:nvPr>
        </p:nvSpPr>
        <p:spPr bwMode="auto">
          <a:xfrm>
            <a:off x="853440" y="4980568"/>
            <a:ext cx="16581120" cy="561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defTabSz="346459" rtl="0" fontAlgn="base">
              <a:lnSpc>
                <a:spcPct val="90000"/>
              </a:lnSpc>
              <a:spcBef>
                <a:spcPts val="0"/>
              </a:spcBef>
              <a:spcAft>
                <a:spcPts val="0"/>
              </a:spcAft>
              <a:buClr>
                <a:srgbClr val="6F6F6F"/>
              </a:buClr>
              <a:buSzPct val="100000"/>
              <a:buFontTx/>
              <a:buNone/>
              <a:defRPr sz="1400" b="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2pPr>
            <a:lvl3pPr marL="804863" indent="-2032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3pPr>
            <a:lvl4pPr marL="1331066" indent="-171443" algn="l" rtl="0" fontAlgn="base">
              <a:spcBef>
                <a:spcPct val="20000"/>
              </a:spcBef>
              <a:spcAft>
                <a:spcPct val="0"/>
              </a:spcAft>
              <a:buChar char="–"/>
              <a:defRPr sz="1500">
                <a:solidFill>
                  <a:schemeClr val="bg1"/>
                </a:solidFill>
                <a:latin typeface="+mn-lt"/>
              </a:defRPr>
            </a:lvl4pPr>
            <a:lvl5pPr marL="1588230" indent="-171443" algn="l" rtl="0" fontAlgn="base">
              <a:spcBef>
                <a:spcPct val="20000"/>
              </a:spcBef>
              <a:spcAft>
                <a:spcPct val="0"/>
              </a:spcAft>
              <a:buChar char="»"/>
              <a:defRPr sz="1500">
                <a:solidFill>
                  <a:schemeClr val="bg1"/>
                </a:solidFill>
                <a:latin typeface="+mn-lt"/>
              </a:defRPr>
            </a:lvl5pPr>
            <a:lvl6pPr marL="1931117" indent="-171443" algn="l" rtl="0" eaLnBrk="1" fontAlgn="base" hangingPunct="1">
              <a:spcBef>
                <a:spcPct val="20000"/>
              </a:spcBef>
              <a:spcAft>
                <a:spcPct val="0"/>
              </a:spcAft>
              <a:buChar char="»"/>
              <a:defRPr sz="1500">
                <a:solidFill>
                  <a:schemeClr val="bg1"/>
                </a:solidFill>
                <a:latin typeface="+mn-lt"/>
              </a:defRPr>
            </a:lvl6pPr>
            <a:lvl7pPr marL="2274003" indent="-171443" algn="l" rtl="0" eaLnBrk="1" fontAlgn="base" hangingPunct="1">
              <a:spcBef>
                <a:spcPct val="20000"/>
              </a:spcBef>
              <a:spcAft>
                <a:spcPct val="0"/>
              </a:spcAft>
              <a:buChar char="»"/>
              <a:defRPr sz="1500">
                <a:solidFill>
                  <a:schemeClr val="bg1"/>
                </a:solidFill>
                <a:latin typeface="+mn-lt"/>
              </a:defRPr>
            </a:lvl7pPr>
            <a:lvl8pPr marL="2616890" indent="-171443" algn="l" rtl="0" eaLnBrk="1" fontAlgn="base" hangingPunct="1">
              <a:spcBef>
                <a:spcPct val="20000"/>
              </a:spcBef>
              <a:spcAft>
                <a:spcPct val="0"/>
              </a:spcAft>
              <a:buChar char="»"/>
              <a:defRPr sz="1500">
                <a:solidFill>
                  <a:schemeClr val="bg1"/>
                </a:solidFill>
                <a:latin typeface="+mn-lt"/>
              </a:defRPr>
            </a:lvl8pPr>
            <a:lvl9pPr marL="2959775" indent="-171443" algn="l" rtl="0" eaLnBrk="1" fontAlgn="base" hangingPunct="1">
              <a:spcBef>
                <a:spcPct val="20000"/>
              </a:spcBef>
              <a:spcAft>
                <a:spcPct val="0"/>
              </a:spcAft>
              <a:buChar char="»"/>
              <a:defRPr sz="1500">
                <a:solidFill>
                  <a:schemeClr val="bg1"/>
                </a:solidFill>
                <a:latin typeface="+mn-lt"/>
              </a:defRPr>
            </a:lvl9pPr>
          </a:lstStyle>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kumimoji="0" lang="en-US" sz="1600" b="0" i="0" u="none" strike="noStrike" kern="0" cap="none" spc="0" normalizeH="0" baseline="0" noProof="0" dirty="0">
                <a:ln>
                  <a:noFill/>
                </a:ln>
                <a:solidFill>
                  <a:schemeClr val="bg1"/>
                </a:solidFill>
                <a:effectLst/>
                <a:uLnTx/>
                <a:uFillTx/>
              </a:rPr>
              <a:t>The Accelerated Data Science Teaching Kit is licensed by NVIDIA, Georgia Institute of Technology, and Prairie View </a:t>
            </a:r>
            <a:r>
              <a:rPr kumimoji="0" lang="en-US" sz="1600" b="0" i="0" u="none" strike="noStrike" kern="0" cap="none" spc="0" normalizeH="0" baseline="0" noProof="0" dirty="0" err="1">
                <a:ln>
                  <a:noFill/>
                </a:ln>
                <a:solidFill>
                  <a:schemeClr val="bg1"/>
                </a:solidFill>
                <a:effectLst/>
                <a:uLnTx/>
                <a:uFillTx/>
              </a:rPr>
              <a:t>A&amp;M</a:t>
            </a:r>
            <a:r>
              <a:rPr kumimoji="0" lang="en-US" sz="1600" b="0" i="0" u="none" strike="noStrike" kern="0" cap="none" spc="0" normalizeH="0" baseline="0" noProof="0" dirty="0">
                <a:ln>
                  <a:noFill/>
                </a:ln>
                <a:solidFill>
                  <a:schemeClr val="bg1"/>
                </a:solidFill>
                <a:effectLst/>
                <a:uLnTx/>
                <a:uFillTx/>
              </a:rPr>
              <a:t> University under the</a:t>
            </a:r>
          </a:p>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Creative Commons Attribution-</a:t>
            </a:r>
            <a:r>
              <a:rPr lang="en-US" sz="1600" u="sng" dirty="0" err="1">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NonCommercial</a:t>
            </a: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 4.0 International License.</a:t>
            </a:r>
            <a:endParaRPr lang="en-US" sz="1600" dirty="0">
              <a:solidFill>
                <a:srgbClr val="6F6F6F"/>
              </a:solidFill>
              <a:ea typeface="Times New Roman" panose="02020603050405020304" pitchFamily="18" charset="0"/>
              <a:hlinkClick r:id="rId5">
                <a:extLst>
                  <a:ext uri="{A12FA001-AC4F-418D-AE19-62706E023703}">
                    <ahyp:hlinkClr xmlns:ahyp="http://schemas.microsoft.com/office/drawing/2018/hyperlinkcolor" val="tx"/>
                  </a:ext>
                </a:extLst>
              </a:hlinkClick>
            </a:endParaRPr>
          </a:p>
        </p:txBody>
      </p:sp>
      <p:pic>
        <p:nvPicPr>
          <p:cNvPr id="2" name="Audio 1">
            <a:hlinkClick r:id="" action="ppaction://media"/>
            <a:extLst>
              <a:ext uri="{FF2B5EF4-FFF2-40B4-BE49-F238E27FC236}">
                <a16:creationId xmlns:a16="http://schemas.microsoft.com/office/drawing/2014/main" id="{35DB9DF4-02A8-45E4-A21B-65CC9A2365B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765269515"/>
      </p:ext>
    </p:extLst>
  </p:cSld>
  <p:clrMapOvr>
    <a:masterClrMapping/>
  </p:clrMapOvr>
  <mc:AlternateContent xmlns:mc="http://schemas.openxmlformats.org/markup-compatibility/2006">
    <mc:Choice xmlns:p14="http://schemas.microsoft.com/office/powerpoint/2010/main" Requires="p14">
      <p:transition spd="med" p14:dur="700" advTm="2849">
        <p:fade/>
      </p:transition>
    </mc:Choice>
    <mc:Fallback>
      <p:transition spd="med" advTm="284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Autoencoder</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16626840" cy="6347260"/>
          </a:xfrm>
        </p:spPr>
        <p:txBody>
          <a:bodyPr/>
          <a:lstStyle/>
          <a:p>
            <a:pPr marL="73546" indent="-457200">
              <a:buClr>
                <a:schemeClr val="bg1"/>
              </a:buClr>
              <a:buFont typeface="Arial" panose="020B0604020202020204" pitchFamily="34" charset="0"/>
              <a:buChar char="•"/>
            </a:pPr>
            <a:r>
              <a:rPr lang="en-US" dirty="0">
                <a:solidFill>
                  <a:srgbClr val="000000"/>
                </a:solidFill>
              </a:rPr>
              <a:t>Motivation</a:t>
            </a:r>
          </a:p>
          <a:p>
            <a:pPr marL="1023419" lvl="1" indent="-457200">
              <a:buClr>
                <a:schemeClr val="bg1"/>
              </a:buClr>
              <a:buFont typeface="Arial" panose="020B0604020202020204" pitchFamily="34" charset="0"/>
              <a:buChar char="•"/>
            </a:pPr>
            <a:r>
              <a:rPr lang="en-US" dirty="0">
                <a:solidFill>
                  <a:srgbClr val="000000"/>
                </a:solidFill>
              </a:rPr>
              <a:t>Mapping high-dimensional data to two dimensions for visualization like PCA</a:t>
            </a:r>
          </a:p>
          <a:p>
            <a:pPr marL="1023419" lvl="1" indent="-457200">
              <a:buClr>
                <a:schemeClr val="bg1"/>
              </a:buClr>
              <a:buFont typeface="Arial" panose="020B0604020202020204" pitchFamily="34" charset="0"/>
              <a:buChar char="•"/>
            </a:pPr>
            <a:r>
              <a:rPr lang="en-US" dirty="0">
                <a:solidFill>
                  <a:srgbClr val="000000"/>
                </a:solidFill>
              </a:rPr>
              <a:t>Data Compression (i.e., reducing the file size) </a:t>
            </a:r>
          </a:p>
          <a:p>
            <a:pPr marL="1023419" lvl="1" indent="-457200">
              <a:buClr>
                <a:schemeClr val="bg1"/>
              </a:buClr>
              <a:buFont typeface="Arial" panose="020B0604020202020204" pitchFamily="34" charset="0"/>
              <a:buChar char="•"/>
            </a:pPr>
            <a:r>
              <a:rPr lang="en-US" dirty="0">
                <a:solidFill>
                  <a:srgbClr val="000000"/>
                </a:solidFill>
              </a:rPr>
              <a:t>Learning abstract features in an unsupervised way so you can apply them to a supervised task. </a:t>
            </a:r>
          </a:p>
          <a:p>
            <a:pPr marL="1023419" lvl="1" indent="-457200">
              <a:buClr>
                <a:schemeClr val="bg1"/>
              </a:buClr>
              <a:buFont typeface="Arial" panose="020B0604020202020204" pitchFamily="34" charset="0"/>
              <a:buChar char="•"/>
            </a:pPr>
            <a:r>
              <a:rPr lang="en-US" dirty="0">
                <a:solidFill>
                  <a:srgbClr val="000000"/>
                </a:solidFill>
              </a:rPr>
              <a:t>Unlabeled data can be much more plentiful than labeled data for certain tasks.</a:t>
            </a:r>
          </a:p>
          <a:p>
            <a:pPr marL="73546" indent="-457200">
              <a:buClr>
                <a:schemeClr val="bg1"/>
              </a:buClr>
              <a:buFont typeface="Arial" panose="020B0604020202020204" pitchFamily="34" charset="0"/>
              <a:buChar char="•"/>
            </a:pPr>
            <a:r>
              <a:rPr lang="en-US" dirty="0">
                <a:solidFill>
                  <a:srgbClr val="000000"/>
                </a:solidFill>
              </a:rPr>
              <a:t>Bottleneck hidden layer forces network to learn a compressed latent representation.</a:t>
            </a:r>
          </a:p>
          <a:p>
            <a:pPr marL="73546" indent="-457200">
              <a:buClr>
                <a:schemeClr val="bg1"/>
              </a:buClr>
              <a:buFont typeface="Arial" panose="020B0604020202020204" pitchFamily="34" charset="0"/>
              <a:buChar char="•"/>
            </a:pPr>
            <a:r>
              <a:rPr lang="en-US" dirty="0">
                <a:solidFill>
                  <a:srgbClr val="000000"/>
                </a:solidFill>
              </a:rPr>
              <a:t>Reconstruction loss forces the latent representation to capture as much information about the data as possible.</a:t>
            </a:r>
          </a:p>
          <a:p>
            <a:pPr marL="73546" indent="-457200">
              <a:buClr>
                <a:schemeClr val="bg1"/>
              </a:buClr>
              <a:buFont typeface="Arial" panose="020B0604020202020204" pitchFamily="34" charset="0"/>
              <a:buChar char="•"/>
            </a:pPr>
            <a:r>
              <a:rPr lang="en-US" dirty="0">
                <a:solidFill>
                  <a:srgbClr val="000000"/>
                </a:solidFill>
              </a:rPr>
              <a:t>Autoencoding = Automatically encoding data</a:t>
            </a:r>
          </a:p>
          <a:p>
            <a:pPr marL="73546" indent="-457200">
              <a:buClr>
                <a:schemeClr val="bg1"/>
              </a:buClr>
              <a:buFont typeface="Arial" panose="020B0604020202020204" pitchFamily="34" charset="0"/>
              <a:buChar char="•"/>
            </a:pPr>
            <a:r>
              <a:rPr lang="en-US" dirty="0">
                <a:solidFill>
                  <a:srgbClr val="000000"/>
                </a:solidFill>
              </a:rPr>
              <a:t>Main limitation</a:t>
            </a:r>
          </a:p>
          <a:p>
            <a:pPr marL="1023419" lvl="1" indent="-457200">
              <a:buClr>
                <a:schemeClr val="bg1"/>
              </a:buClr>
              <a:buFont typeface="Arial" panose="020B0604020202020204" pitchFamily="34" charset="0"/>
              <a:buChar char="•"/>
            </a:pPr>
            <a:r>
              <a:rPr lang="en-US" dirty="0">
                <a:solidFill>
                  <a:srgbClr val="000000"/>
                </a:solidFill>
              </a:rPr>
              <a:t>Autoencoder cannot generate data without input images since it required latent vectors z to conduct data.</a:t>
            </a:r>
          </a:p>
          <a:p>
            <a:pPr marL="73546" indent="-457200">
              <a:buClr>
                <a:schemeClr val="bg1"/>
              </a:buClr>
              <a:buFont typeface="Arial" panose="020B0604020202020204" pitchFamily="34" charset="0"/>
              <a:buChar char="•"/>
            </a:pPr>
            <a:endParaRPr lang="en-US" dirty="0">
              <a:solidFill>
                <a:srgbClr val="000000"/>
              </a:solidFill>
            </a:endParaRPr>
          </a:p>
          <a:p>
            <a:pPr marL="73546" indent="-457200">
              <a:buClr>
                <a:schemeClr val="bg1"/>
              </a:buClr>
              <a:buFont typeface="Arial" panose="020B0604020202020204" pitchFamily="34" charset="0"/>
              <a:buChar char="•"/>
            </a:pPr>
            <a:endParaRPr lang="en-US" dirty="0">
              <a:solidFill>
                <a:srgbClr val="000000"/>
              </a:solidFill>
            </a:endParaRPr>
          </a:p>
          <a:p>
            <a:pPr marL="1023419" lvl="1" indent="-457200">
              <a:buClr>
                <a:schemeClr val="bg1"/>
              </a:buClr>
              <a:buFont typeface="Arial" panose="020B0604020202020204" pitchFamily="34" charset="0"/>
              <a:buChar char="•"/>
            </a:pPr>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endParaRPr lang="en-US" dirty="0"/>
          </a:p>
        </p:txBody>
      </p:sp>
      <p:pic>
        <p:nvPicPr>
          <p:cNvPr id="6" name="Audio 5">
            <a:hlinkClick r:id="" action="ppaction://media"/>
            <a:extLst>
              <a:ext uri="{FF2B5EF4-FFF2-40B4-BE49-F238E27FC236}">
                <a16:creationId xmlns:a16="http://schemas.microsoft.com/office/drawing/2014/main" id="{88B5450C-8E6C-C522-7D42-F636DCE4FB8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9398045"/>
      </p:ext>
    </p:extLst>
  </p:cSld>
  <p:clrMapOvr>
    <a:masterClrMapping/>
  </p:clrMapOvr>
  <mc:AlternateContent xmlns:mc="http://schemas.openxmlformats.org/markup-compatibility/2006">
    <mc:Choice xmlns:p14="http://schemas.microsoft.com/office/powerpoint/2010/main" Requires="p14">
      <p:transition spd="med" p14:dur="700" advTm="32834">
        <p:fade/>
      </p:transition>
    </mc:Choice>
    <mc:Fallback>
      <p:transition spd="med" advTm="328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Variational Autoencoder</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7187235" cy="6347260"/>
          </a:xfrm>
        </p:spPr>
        <p:txBody>
          <a:bodyPr/>
          <a:lstStyle/>
          <a:p>
            <a:pPr marL="73546" indent="-457200">
              <a:buClr>
                <a:schemeClr val="bg1"/>
              </a:buClr>
              <a:buFont typeface="Arial" panose="020B0604020202020204" pitchFamily="34" charset="0"/>
              <a:buChar char="•"/>
            </a:pPr>
            <a:r>
              <a:rPr lang="en-US" dirty="0">
                <a:solidFill>
                  <a:srgbClr val="000000"/>
                </a:solidFill>
              </a:rPr>
              <a:t>Variational autoencoder is a probabilistic twist on autoencoder.</a:t>
            </a:r>
          </a:p>
          <a:p>
            <a:pPr marL="73546" indent="-457200">
              <a:buClr>
                <a:schemeClr val="bg1"/>
              </a:buClr>
              <a:buFont typeface="Arial" panose="020B0604020202020204" pitchFamily="34" charset="0"/>
              <a:buChar char="•"/>
            </a:pPr>
            <a:r>
              <a:rPr lang="en-US" dirty="0">
                <a:solidFill>
                  <a:srgbClr val="000000"/>
                </a:solidFill>
              </a:rPr>
              <a:t>Sample from the mean and standard dev. to compute latent samples (vectors)</a:t>
            </a:r>
          </a:p>
          <a:p>
            <a:pPr marL="0"/>
            <a:endParaRPr lang="en-US" dirty="0">
              <a:solidFill>
                <a:srgbClr val="000000"/>
              </a:solidFill>
            </a:endParaRPr>
          </a:p>
          <a:p>
            <a:pPr marL="1023419" lvl="1" indent="-457200">
              <a:buClr>
                <a:schemeClr val="bg1"/>
              </a:buClr>
              <a:buFont typeface="Arial" panose="020B0604020202020204" pitchFamily="34" charset="0"/>
              <a:buChar char="•"/>
            </a:pPr>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endParaRPr lang="en-US" dirty="0"/>
          </a:p>
        </p:txBody>
      </p:sp>
      <p:pic>
        <p:nvPicPr>
          <p:cNvPr id="7" name="Picture 6" descr="Diagram&#10;&#10;Description automatically generated">
            <a:extLst>
              <a:ext uri="{FF2B5EF4-FFF2-40B4-BE49-F238E27FC236}">
                <a16:creationId xmlns:a16="http://schemas.microsoft.com/office/drawing/2014/main" id="{EBA8FC01-2AC7-274A-9E2A-363E89FCA811}"/>
              </a:ext>
            </a:extLst>
          </p:cNvPr>
          <p:cNvPicPr>
            <a:picLocks noChangeAspect="1"/>
          </p:cNvPicPr>
          <p:nvPr/>
        </p:nvPicPr>
        <p:blipFill>
          <a:blip r:embed="rId5"/>
          <a:stretch>
            <a:fillRect/>
          </a:stretch>
        </p:blipFill>
        <p:spPr>
          <a:xfrm>
            <a:off x="819340" y="6177775"/>
            <a:ext cx="7416159" cy="2832410"/>
          </a:xfrm>
          <a:prstGeom prst="rect">
            <a:avLst/>
          </a:prstGeom>
        </p:spPr>
      </p:pic>
      <p:pic>
        <p:nvPicPr>
          <p:cNvPr id="12290" name="Picture 2" descr="From Autoencoder to Beta-VAE">
            <a:extLst>
              <a:ext uri="{FF2B5EF4-FFF2-40B4-BE49-F238E27FC236}">
                <a16:creationId xmlns:a16="http://schemas.microsoft.com/office/drawing/2014/main" id="{E54B2173-465F-EF44-9E79-61EB8B3F59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7316" y="3060997"/>
            <a:ext cx="10020684" cy="464152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82C08877-93E5-654F-9F1F-34035D008E01}"/>
              </a:ext>
            </a:extLst>
          </p:cNvPr>
          <p:cNvSpPr txBox="1">
            <a:spLocks/>
          </p:cNvSpPr>
          <p:nvPr/>
        </p:nvSpPr>
        <p:spPr bwMode="auto">
          <a:xfrm>
            <a:off x="11067915" y="9009437"/>
            <a:ext cx="7710738" cy="349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a:defRPr/>
            </a:pPr>
            <a:r>
              <a:rPr lang="en-US" sz="2000" b="1" dirty="0"/>
              <a:t>Source 1: </a:t>
            </a:r>
            <a:r>
              <a:rPr lang="en-US" sz="2000" b="1" dirty="0">
                <a:solidFill>
                  <a:srgbClr val="76B900"/>
                </a:solidFill>
                <a:cs typeface="MS PGothic" charset="0"/>
                <a:hlinkClick r:id="rId7">
                  <a:extLst>
                    <a:ext uri="{A12FA001-AC4F-418D-AE19-62706E023703}">
                      <ahyp:hlinkClr xmlns:ahyp="http://schemas.microsoft.com/office/drawing/2018/hyperlinkcolor" val="tx"/>
                    </a:ext>
                  </a:extLst>
                </a:hlinkClick>
              </a:rPr>
              <a:t>https://spraphul.github.io/blog/</a:t>
            </a:r>
            <a:r>
              <a:rPr lang="en-US" sz="2000" b="1" dirty="0">
                <a:cs typeface="MS PGothic" charset="0"/>
                <a:hlinkClick r:id="rId7">
                  <a:extLst>
                    <a:ext uri="{A12FA001-AC4F-418D-AE19-62706E023703}">
                      <ahyp:hlinkClr xmlns:ahyp="http://schemas.microsoft.com/office/drawing/2018/hyperlinkcolor" val="tx"/>
                    </a:ext>
                  </a:extLst>
                </a:hlinkClick>
              </a:rPr>
              <a:t>VAE</a:t>
            </a:r>
            <a:endParaRPr lang="en-US" sz="2000" b="1" dirty="0">
              <a:cs typeface="MS PGothic" charset="0"/>
            </a:endParaRPr>
          </a:p>
          <a:p>
            <a:pPr marL="0" indent="0">
              <a:defRPr/>
            </a:pPr>
            <a:r>
              <a:rPr lang="en-US" altLang="ja-JP" sz="2000" b="1" kern="0" dirty="0">
                <a:ea typeface="ＭＳ Ｐゴシック" charset="-128"/>
                <a:cs typeface="MS PGothic" charset="-128"/>
              </a:rPr>
              <a:t>Source 2: https://</a:t>
            </a:r>
            <a:r>
              <a:rPr lang="en-US" altLang="ja-JP" sz="2000" b="1" kern="0" dirty="0" err="1">
                <a:ea typeface="ＭＳ Ｐゴシック" charset="-128"/>
                <a:cs typeface="MS PGothic" charset="-128"/>
              </a:rPr>
              <a:t>www.researchgate.net</a:t>
            </a:r>
            <a:r>
              <a:rPr lang="en-US" altLang="ja-JP" sz="2000" b="1" kern="0" dirty="0">
                <a:ea typeface="ＭＳ Ｐゴシック" charset="-128"/>
                <a:cs typeface="MS PGothic" charset="-128"/>
              </a:rPr>
              <a:t>/figure/In-a-a-Variational-AutoEncoder-VAE-scheme-with-the-mean-and-standard-deviation_fig1_339447623</a:t>
            </a:r>
          </a:p>
        </p:txBody>
      </p:sp>
      <p:pic>
        <p:nvPicPr>
          <p:cNvPr id="4" name="Audio 3">
            <a:hlinkClick r:id="" action="ppaction://media"/>
            <a:extLst>
              <a:ext uri="{FF2B5EF4-FFF2-40B4-BE49-F238E27FC236}">
                <a16:creationId xmlns:a16="http://schemas.microsoft.com/office/drawing/2014/main" id="{54AD54F8-0D63-B9BB-6D86-AB428AC9B28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189752479"/>
      </p:ext>
    </p:extLst>
  </p:cSld>
  <p:clrMapOvr>
    <a:masterClrMapping/>
  </p:clrMapOvr>
  <mc:AlternateContent xmlns:mc="http://schemas.openxmlformats.org/markup-compatibility/2006">
    <mc:Choice xmlns:p14="http://schemas.microsoft.com/office/powerpoint/2010/main" Requires="p14">
      <p:transition spd="med" p14:dur="700" advTm="27648">
        <p:fade/>
      </p:transition>
    </mc:Choice>
    <mc:Fallback>
      <p:transition spd="med" advTm="276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D3E35-7FB6-4F84-88E8-ED2635EB18BA}"/>
              </a:ext>
            </a:extLst>
          </p:cNvPr>
          <p:cNvSpPr>
            <a:spLocks noGrp="1"/>
          </p:cNvSpPr>
          <p:nvPr>
            <p:ph type="body" sz="quarter" idx="10"/>
          </p:nvPr>
        </p:nvSpPr>
        <p:spPr>
          <a:xfrm>
            <a:off x="1140077" y="6610379"/>
            <a:ext cx="9235191" cy="1705219"/>
          </a:xfrm>
        </p:spPr>
        <p:txBody>
          <a:bodyPr/>
          <a:lstStyle/>
          <a:p>
            <a:r>
              <a:rPr lang="en-US" dirty="0"/>
              <a:t>Thank You</a:t>
            </a:r>
          </a:p>
        </p:txBody>
      </p:sp>
      <p:sp>
        <p:nvSpPr>
          <p:cNvPr id="5" name="Text Placeholder 4">
            <a:extLst>
              <a:ext uri="{FF2B5EF4-FFF2-40B4-BE49-F238E27FC236}">
                <a16:creationId xmlns:a16="http://schemas.microsoft.com/office/drawing/2014/main" id="{04276C08-D6AC-41B8-9C4F-83CCA4CE3F1E}"/>
              </a:ext>
            </a:extLst>
          </p:cNvPr>
          <p:cNvSpPr>
            <a:spLocks noGrp="1"/>
          </p:cNvSpPr>
          <p:nvPr>
            <p:ph type="body" sz="quarter" idx="11"/>
          </p:nvPr>
        </p:nvSpPr>
        <p:spPr>
          <a:xfrm>
            <a:off x="1140078" y="6185215"/>
            <a:ext cx="7454900" cy="449262"/>
          </a:xfrm>
        </p:spPr>
        <p:txBody>
          <a:bodyPr/>
          <a:lstStyle/>
          <a:p>
            <a:r>
              <a:rPr lang="en-US" dirty="0"/>
              <a:t>DLI Accelerated Data Science Teaching Kit</a:t>
            </a:r>
          </a:p>
          <a:p>
            <a:endParaRPr lang="en-US" dirty="0"/>
          </a:p>
        </p:txBody>
      </p:sp>
      <p:pic>
        <p:nvPicPr>
          <p:cNvPr id="3" name="Audio 2">
            <a:hlinkClick r:id="" action="ppaction://media"/>
            <a:extLst>
              <a:ext uri="{FF2B5EF4-FFF2-40B4-BE49-F238E27FC236}">
                <a16:creationId xmlns:a16="http://schemas.microsoft.com/office/drawing/2014/main" id="{80A17779-D0B1-8176-D638-8C2A5071073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017057522"/>
      </p:ext>
    </p:extLst>
  </p:cSld>
  <p:clrMapOvr>
    <a:masterClrMapping/>
  </p:clrMapOvr>
  <mc:AlternateContent xmlns:mc="http://schemas.openxmlformats.org/markup-compatibility/2006">
    <mc:Choice xmlns:p14="http://schemas.microsoft.com/office/powerpoint/2010/main" Requires="p14">
      <p:transition spd="med" p14:dur="700" advTm="2453">
        <p:fade/>
      </p:transition>
    </mc:Choice>
    <mc:Fallback>
      <p:transition spd="med" advTm="24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ea typeface="宋体" panose="02010600030101010101" pitchFamily="2" charset="-122"/>
              </a:rPr>
              <a:t>Breakthrough of Machine Learning/Artificial Intelligence </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a:r>
              <a:rPr lang="en-US" dirty="0">
                <a:solidFill>
                  <a:srgbClr val="000000"/>
                </a:solidFill>
              </a:rPr>
              <a:t>Deep Learning</a:t>
            </a:r>
          </a:p>
          <a:p>
            <a:pPr marL="73025" indent="-457200" hangingPunct="0">
              <a:buClr>
                <a:schemeClr val="bg1"/>
              </a:buClr>
              <a:buFont typeface="Arial" panose="020B0604020202020204" pitchFamily="34" charset="0"/>
              <a:buChar char="•"/>
            </a:pPr>
            <a:r>
              <a:rPr lang="en-US" dirty="0">
                <a:solidFill>
                  <a:srgbClr val="000000"/>
                </a:solidFill>
              </a:rPr>
              <a:t>Advanced Neural Networks</a:t>
            </a:r>
          </a:p>
          <a:p>
            <a:pPr marL="73025" indent="-457200" hangingPunct="0">
              <a:buClr>
                <a:schemeClr val="bg1"/>
              </a:buClr>
              <a:buFont typeface="Arial" panose="020B0604020202020204" pitchFamily="34" charset="0"/>
              <a:buChar char="•"/>
            </a:pPr>
            <a:r>
              <a:rPr lang="en-US" dirty="0">
                <a:solidFill>
                  <a:srgbClr val="000000"/>
                </a:solidFill>
              </a:rPr>
              <a:t>Machine learning algorithms based on learning</a:t>
            </a:r>
          </a:p>
          <a:p>
            <a:pPr marL="0" indent="0" hangingPunct="0">
              <a:buClr>
                <a:schemeClr val="bg1"/>
              </a:buClr>
            </a:pPr>
            <a:r>
              <a:rPr lang="en-US" dirty="0">
                <a:solidFill>
                  <a:srgbClr val="000000"/>
                </a:solidFill>
              </a:rPr>
              <a:t>     multiple levels of representation/abstraction</a:t>
            </a:r>
          </a:p>
          <a:p>
            <a:pPr marL="457200" indent="-457200" hangingPunct="0">
              <a:buClr>
                <a:schemeClr val="bg1"/>
              </a:buClr>
              <a:buFont typeface="Arial" panose="020B0604020202020204" pitchFamily="34" charset="0"/>
              <a:buChar char="•"/>
            </a:pPr>
            <a:r>
              <a:rPr lang="en-US" dirty="0">
                <a:solidFill>
                  <a:srgbClr val="000000"/>
                </a:solidFill>
                <a:latin typeface="Arial"/>
                <a:cs typeface="Arial"/>
              </a:rPr>
              <a:t>Deep architectures consists of multiple levels of </a:t>
            </a:r>
            <a:br>
              <a:rPr lang="en-US" dirty="0">
                <a:solidFill>
                  <a:srgbClr val="000000"/>
                </a:solidFill>
                <a:latin typeface="Arial"/>
                <a:cs typeface="Arial"/>
              </a:rPr>
            </a:br>
            <a:r>
              <a:rPr lang="en-US" dirty="0">
                <a:solidFill>
                  <a:srgbClr val="000000"/>
                </a:solidFill>
                <a:latin typeface="Arial"/>
                <a:cs typeface="Arial"/>
              </a:rPr>
              <a:t>non-linear operations.</a:t>
            </a:r>
          </a:p>
          <a:p>
            <a:pPr marL="73025" indent="-457200" hangingPunct="0">
              <a:buClr>
                <a:schemeClr val="bg1"/>
              </a:buClr>
              <a:buFont typeface="Arial" panose="020B0604020202020204" pitchFamily="34" charset="0"/>
              <a:buChar char="•"/>
            </a:pPr>
            <a:endParaRPr lang="en-US" dirty="0">
              <a:solidFill>
                <a:srgbClr val="000000"/>
              </a:solidFill>
            </a:endParaRPr>
          </a:p>
          <a:p>
            <a:pPr marL="73025" indent="-457200">
              <a:buClr>
                <a:schemeClr val="bg1"/>
              </a:buClr>
              <a:buFont typeface="Arial" panose="020B0604020202020204" pitchFamily="34" charset="0"/>
              <a:buChar char="•"/>
            </a:pPr>
            <a:r>
              <a:rPr lang="en-US" dirty="0">
                <a:solidFill>
                  <a:srgbClr val="000000"/>
                </a:solidFill>
              </a:rPr>
              <a:t>Amazing improvements in error rate </a:t>
            </a:r>
          </a:p>
          <a:p>
            <a:pPr marL="1022985" lvl="1" indent="-457200">
              <a:buClr>
                <a:schemeClr val="bg1"/>
              </a:buClr>
              <a:buFont typeface="Arial" panose="020B0604020202020204" pitchFamily="34" charset="0"/>
              <a:buChar char="•"/>
            </a:pPr>
            <a:r>
              <a:rPr lang="en-US" dirty="0">
                <a:solidFill>
                  <a:srgbClr val="000000"/>
                </a:solidFill>
              </a:rPr>
              <a:t>Object detection</a:t>
            </a:r>
          </a:p>
          <a:p>
            <a:pPr marL="1022985" lvl="1" indent="-457200">
              <a:buClr>
                <a:schemeClr val="bg1"/>
              </a:buClr>
              <a:buFont typeface="Arial" panose="020B0604020202020204" pitchFamily="34" charset="0"/>
              <a:buChar char="•"/>
            </a:pPr>
            <a:r>
              <a:rPr lang="en-US" dirty="0">
                <a:solidFill>
                  <a:srgbClr val="000000"/>
                </a:solidFill>
              </a:rPr>
              <a:t>Object recognition</a:t>
            </a:r>
          </a:p>
          <a:p>
            <a:pPr marL="1022985" lvl="1" indent="-457200">
              <a:buClr>
                <a:schemeClr val="bg1"/>
              </a:buClr>
              <a:buFont typeface="Arial" panose="020B0604020202020204" pitchFamily="34" charset="0"/>
              <a:buChar char="•"/>
            </a:pPr>
            <a:r>
              <a:rPr lang="en-US" dirty="0">
                <a:solidFill>
                  <a:srgbClr val="000000"/>
                </a:solidFill>
              </a:rPr>
              <a:t>Speech recognition</a:t>
            </a:r>
          </a:p>
          <a:p>
            <a:pPr marL="1022985" lvl="1" indent="-457200">
              <a:buClr>
                <a:schemeClr val="bg1"/>
              </a:buClr>
              <a:buFont typeface="Arial" panose="020B0604020202020204" pitchFamily="34" charset="0"/>
              <a:buChar char="•"/>
            </a:pPr>
            <a:r>
              <a:rPr lang="en-US" dirty="0">
                <a:solidFill>
                  <a:srgbClr val="000000"/>
                </a:solidFill>
              </a:rPr>
              <a:t>Machine translation</a:t>
            </a:r>
          </a:p>
          <a:p>
            <a:pPr marL="1022985" lvl="1" indent="-457200">
              <a:buClr>
                <a:schemeClr val="bg1"/>
              </a:buClr>
              <a:buFont typeface="Arial" panose="020B0604020202020204" pitchFamily="34" charset="0"/>
              <a:buChar char="•"/>
            </a:pPr>
            <a:r>
              <a:rPr lang="en-US" dirty="0">
                <a:solidFill>
                  <a:srgbClr val="000000"/>
                </a:solidFill>
              </a:rPr>
              <a:t>Natural language understanding</a:t>
            </a:r>
          </a:p>
          <a:p>
            <a:pPr marL="0"/>
            <a:endParaRPr lang="en-US" dirty="0">
              <a:solidFill>
                <a:srgbClr val="000000"/>
              </a:solidFill>
            </a:endParaRPr>
          </a:p>
          <a:p>
            <a:endParaRPr lang="en-US" sz="2800" dirty="0">
              <a:solidFill>
                <a:srgbClr val="000000"/>
              </a:solidFill>
            </a:endParaRPr>
          </a:p>
          <a:p>
            <a:endParaRPr lang="en-US" dirty="0"/>
          </a:p>
        </p:txBody>
      </p:sp>
      <p:sp>
        <p:nvSpPr>
          <p:cNvPr id="7" name="Text Placeholder 6">
            <a:extLst>
              <a:ext uri="{FF2B5EF4-FFF2-40B4-BE49-F238E27FC236}">
                <a16:creationId xmlns:a16="http://schemas.microsoft.com/office/drawing/2014/main" id="{9CFB6BDE-BC74-4A94-A9D0-0F81C8A27E45}"/>
              </a:ext>
            </a:extLst>
          </p:cNvPr>
          <p:cNvSpPr>
            <a:spLocks noGrp="1"/>
          </p:cNvSpPr>
          <p:nvPr>
            <p:ph type="body" sz="quarter" idx="10"/>
          </p:nvPr>
        </p:nvSpPr>
        <p:spPr/>
        <p:txBody>
          <a:bodyPr/>
          <a:lstStyle/>
          <a:p>
            <a:endParaRPr lang="en-US"/>
          </a:p>
        </p:txBody>
      </p:sp>
      <p:pic>
        <p:nvPicPr>
          <p:cNvPr id="6" name="Picture 5" descr="Diagram&#10;&#10;Description automatically generated">
            <a:extLst>
              <a:ext uri="{FF2B5EF4-FFF2-40B4-BE49-F238E27FC236}">
                <a16:creationId xmlns:a16="http://schemas.microsoft.com/office/drawing/2014/main" id="{430965E0-A65F-DD4A-9BAB-2FF8777D7B57}"/>
              </a:ext>
            </a:extLst>
          </p:cNvPr>
          <p:cNvPicPr>
            <a:picLocks noChangeAspect="1"/>
          </p:cNvPicPr>
          <p:nvPr/>
        </p:nvPicPr>
        <p:blipFill>
          <a:blip r:embed="rId5"/>
          <a:stretch>
            <a:fillRect/>
          </a:stretch>
        </p:blipFill>
        <p:spPr>
          <a:xfrm>
            <a:off x="9255512" y="3430704"/>
            <a:ext cx="8918210" cy="3148516"/>
          </a:xfrm>
          <a:prstGeom prst="rect">
            <a:avLst/>
          </a:prstGeom>
        </p:spPr>
      </p:pic>
      <p:pic>
        <p:nvPicPr>
          <p:cNvPr id="4" name="Audio 3">
            <a:hlinkClick r:id="" action="ppaction://media"/>
            <a:extLst>
              <a:ext uri="{FF2B5EF4-FFF2-40B4-BE49-F238E27FC236}">
                <a16:creationId xmlns:a16="http://schemas.microsoft.com/office/drawing/2014/main" id="{61BBEB35-3D93-B8CA-D8D6-9AE2CCFF0B5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37134094"/>
      </p:ext>
    </p:extLst>
  </p:cSld>
  <p:clrMapOvr>
    <a:masterClrMapping/>
  </p:clrMapOvr>
  <mc:AlternateContent xmlns:mc="http://schemas.openxmlformats.org/markup-compatibility/2006">
    <mc:Choice xmlns:p14="http://schemas.microsoft.com/office/powerpoint/2010/main" Requires="p14">
      <p:transition spd="med" p14:dur="700" advTm="20193">
        <p:fade/>
      </p:transition>
    </mc:Choice>
    <mc:Fallback>
      <p:transition spd="med" advTm="201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Comparison Between Traditional ML and Deep Learning</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7187235" cy="6347260"/>
          </a:xfrm>
        </p:spPr>
        <p:txBody>
          <a:bodyPr/>
          <a:lstStyle/>
          <a:p>
            <a:pPr marL="73546" indent="-457200">
              <a:buClr>
                <a:schemeClr val="bg1"/>
              </a:buClr>
              <a:buFont typeface="Arial" panose="020B0604020202020204" pitchFamily="34" charset="0"/>
              <a:buChar char="•"/>
            </a:pPr>
            <a:r>
              <a:rPr lang="en-US" dirty="0">
                <a:solidFill>
                  <a:srgbClr val="000000"/>
                </a:solidFill>
              </a:rPr>
              <a:t>Traditional ML algorithms depend heavily on representation of given data</a:t>
            </a:r>
          </a:p>
          <a:p>
            <a:pPr marL="1023419" lvl="1" indent="-457200">
              <a:buClr>
                <a:schemeClr val="bg1"/>
              </a:buClr>
              <a:buFont typeface="Arial" panose="020B0604020202020204" pitchFamily="34" charset="0"/>
              <a:buChar char="•"/>
            </a:pPr>
            <a:r>
              <a:rPr lang="en-US" dirty="0">
                <a:solidFill>
                  <a:srgbClr val="000000"/>
                </a:solidFill>
              </a:rPr>
              <a:t>Feature Extraction and Selection</a:t>
            </a:r>
          </a:p>
          <a:p>
            <a:pPr marL="1023419" lvl="1" indent="-457200">
              <a:buClr>
                <a:schemeClr val="bg1"/>
              </a:buClr>
              <a:buFont typeface="Arial" panose="020B0604020202020204" pitchFamily="34" charset="0"/>
              <a:buChar char="•"/>
            </a:pPr>
            <a:r>
              <a:rPr lang="en-US" dirty="0">
                <a:solidFill>
                  <a:srgbClr val="000000"/>
                </a:solidFill>
              </a:rPr>
              <a:t>Feature Relations: Linear vs Non-linear</a:t>
            </a:r>
          </a:p>
          <a:p>
            <a:pPr marL="0"/>
            <a:endParaRPr lang="en-US" dirty="0">
              <a:solidFill>
                <a:srgbClr val="000000"/>
              </a:solidFill>
            </a:endParaRPr>
          </a:p>
          <a:p>
            <a:pPr marL="73546" indent="-457200">
              <a:buClr>
                <a:schemeClr val="bg1"/>
              </a:buClr>
              <a:buFont typeface="Arial" panose="020B0604020202020204" pitchFamily="34" charset="0"/>
              <a:buChar char="•"/>
            </a:pPr>
            <a:r>
              <a:rPr lang="en-US" dirty="0">
                <a:solidFill>
                  <a:srgbClr val="000000"/>
                </a:solidFill>
              </a:rPr>
              <a:t>Learn not only the mapping from representation to output but the representation itself</a:t>
            </a:r>
          </a:p>
          <a:p>
            <a:pPr marL="1023419" lvl="1" indent="-457200">
              <a:buClr>
                <a:schemeClr val="bg1"/>
              </a:buClr>
              <a:buFont typeface="Arial" panose="020B0604020202020204" pitchFamily="34" charset="0"/>
              <a:buChar char="•"/>
            </a:pPr>
            <a:r>
              <a:rPr lang="en-US" dirty="0">
                <a:solidFill>
                  <a:srgbClr val="000000"/>
                </a:solidFill>
              </a:rPr>
              <a:t>Learned representations often provide much better results than hand-coded representations</a:t>
            </a:r>
          </a:p>
          <a:p>
            <a:pPr marL="1023419" lvl="1" indent="-457200">
              <a:buClr>
                <a:schemeClr val="bg1"/>
              </a:buClr>
              <a:buFont typeface="Arial" panose="020B0604020202020204" pitchFamily="34" charset="0"/>
              <a:buChar char="•"/>
            </a:pPr>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endParaRPr lang="en-US" dirty="0"/>
          </a:p>
        </p:txBody>
      </p:sp>
      <p:pic>
        <p:nvPicPr>
          <p:cNvPr id="10" name="Picture 3">
            <a:extLst>
              <a:ext uri="{FF2B5EF4-FFF2-40B4-BE49-F238E27FC236}">
                <a16:creationId xmlns:a16="http://schemas.microsoft.com/office/drawing/2014/main" id="{E3D05ECF-F498-6945-A0F0-2FFD1505DD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3022" y="2058716"/>
            <a:ext cx="5560433" cy="776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54A0FF66-DFD6-025C-A1F5-D6E0B25401E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503968268"/>
      </p:ext>
    </p:extLst>
  </p:cSld>
  <p:clrMapOvr>
    <a:masterClrMapping/>
  </p:clrMapOvr>
  <mc:AlternateContent xmlns:mc="http://schemas.openxmlformats.org/markup-compatibility/2006">
    <mc:Choice xmlns:p14="http://schemas.microsoft.com/office/powerpoint/2010/main" Requires="p14">
      <p:transition spd="med" p14:dur="700" advTm="43306">
        <p:fade/>
      </p:transition>
    </mc:Choice>
    <mc:Fallback>
      <p:transition spd="med" advTm="433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ea typeface="宋体" panose="02010600030101010101" pitchFamily="2" charset="-122"/>
              </a:rPr>
              <a:t>Deep Learning </a:t>
            </a:r>
            <a:r>
              <a:rPr lang="en-US" dirty="0">
                <a:solidFill>
                  <a:srgbClr val="000000"/>
                </a:solidFill>
                <a:ea typeface="宋体" panose="02010600030101010101" pitchFamily="2" charset="-122"/>
              </a:rPr>
              <a:t>Models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05700" y="2431919"/>
            <a:ext cx="7187235" cy="6347260"/>
          </a:xfrm>
        </p:spPr>
        <p:txBody>
          <a:bodyPr/>
          <a:lstStyle/>
          <a:p>
            <a:pPr marL="73546" indent="-457200">
              <a:buClr>
                <a:schemeClr val="bg1"/>
              </a:buClr>
              <a:buFont typeface="Arial" panose="020B0604020202020204" pitchFamily="34" charset="0"/>
              <a:buChar char="•"/>
            </a:pPr>
            <a:endParaRPr lang="en-US" dirty="0">
              <a:solidFill>
                <a:srgbClr val="000000"/>
              </a:solidFill>
            </a:endParaRPr>
          </a:p>
          <a:p>
            <a:pPr marL="73546" indent="-457200">
              <a:buClr>
                <a:schemeClr val="bg1"/>
              </a:buClr>
              <a:buFont typeface="Arial" panose="020B0604020202020204" pitchFamily="34" charset="0"/>
              <a:buChar char="•"/>
            </a:pPr>
            <a:r>
              <a:rPr lang="en-US" dirty="0">
                <a:solidFill>
                  <a:srgbClr val="000000"/>
                </a:solidFill>
              </a:rPr>
              <a:t>Convolutional Neural Networks</a:t>
            </a:r>
          </a:p>
          <a:p>
            <a:pPr marL="73546" indent="-457200">
              <a:buClr>
                <a:schemeClr val="bg1"/>
              </a:buClr>
              <a:buFont typeface="Arial" panose="020B0604020202020204" pitchFamily="34" charset="0"/>
              <a:buChar char="•"/>
            </a:pPr>
            <a:endParaRPr lang="en-US" dirty="0">
              <a:solidFill>
                <a:srgbClr val="000000"/>
              </a:solidFill>
            </a:endParaRPr>
          </a:p>
          <a:p>
            <a:pPr marL="73546" indent="-457200">
              <a:buClr>
                <a:schemeClr val="bg1"/>
              </a:buClr>
              <a:buFont typeface="Arial" panose="020B0604020202020204" pitchFamily="34" charset="0"/>
              <a:buChar char="•"/>
            </a:pPr>
            <a:endParaRPr lang="en-US" dirty="0">
              <a:solidFill>
                <a:srgbClr val="000000"/>
              </a:solidFill>
            </a:endParaRPr>
          </a:p>
          <a:p>
            <a:pPr marL="73546" indent="-457200">
              <a:buClr>
                <a:schemeClr val="bg1"/>
              </a:buClr>
              <a:buFont typeface="Arial" panose="020B0604020202020204" pitchFamily="34" charset="0"/>
              <a:buChar char="•"/>
            </a:pPr>
            <a:endParaRPr lang="en-US" dirty="0">
              <a:solidFill>
                <a:srgbClr val="000000"/>
              </a:solidFill>
            </a:endParaRPr>
          </a:p>
          <a:p>
            <a:pPr marL="73546" indent="-457200">
              <a:buClr>
                <a:schemeClr val="bg1"/>
              </a:buClr>
              <a:buFont typeface="Arial" panose="020B0604020202020204" pitchFamily="34" charset="0"/>
              <a:buChar char="•"/>
            </a:pPr>
            <a:endParaRPr lang="en-US" dirty="0">
              <a:solidFill>
                <a:srgbClr val="000000"/>
              </a:solidFill>
            </a:endParaRPr>
          </a:p>
          <a:p>
            <a:pPr marL="73546" indent="-457200">
              <a:buClr>
                <a:schemeClr val="bg1"/>
              </a:buClr>
              <a:buFont typeface="Arial" panose="020B0604020202020204" pitchFamily="34" charset="0"/>
              <a:buChar char="•"/>
            </a:pPr>
            <a:r>
              <a:rPr lang="en-US" dirty="0">
                <a:solidFill>
                  <a:srgbClr val="000000"/>
                </a:solidFill>
              </a:rPr>
              <a:t>Recurrent Neural Networks</a:t>
            </a:r>
          </a:p>
          <a:p>
            <a:pPr marL="73546" indent="-457200">
              <a:buClr>
                <a:schemeClr val="bg1"/>
              </a:buClr>
              <a:buFont typeface="Arial" panose="020B0604020202020204" pitchFamily="34" charset="0"/>
              <a:buChar char="•"/>
            </a:pPr>
            <a:endParaRPr lang="en-US" dirty="0">
              <a:solidFill>
                <a:srgbClr val="000000"/>
              </a:solidFill>
            </a:endParaRPr>
          </a:p>
          <a:p>
            <a:pPr marL="73546" indent="-457200">
              <a:buClr>
                <a:schemeClr val="bg1"/>
              </a:buClr>
              <a:buFont typeface="Arial" panose="020B0604020202020204" pitchFamily="34" charset="0"/>
              <a:buChar char="•"/>
            </a:pPr>
            <a:endParaRPr lang="en-US" dirty="0">
              <a:solidFill>
                <a:srgbClr val="000000"/>
              </a:solidFill>
            </a:endParaRPr>
          </a:p>
          <a:p>
            <a:pPr marL="73546" indent="-457200">
              <a:buClr>
                <a:schemeClr val="bg1"/>
              </a:buClr>
              <a:buFont typeface="Arial" panose="020B0604020202020204" pitchFamily="34" charset="0"/>
              <a:buChar char="•"/>
            </a:pPr>
            <a:endParaRPr lang="en-US" dirty="0">
              <a:solidFill>
                <a:srgbClr val="000000"/>
              </a:solidFill>
            </a:endParaRPr>
          </a:p>
          <a:p>
            <a:pPr marL="73546" indent="-457200">
              <a:buClr>
                <a:schemeClr val="bg1"/>
              </a:buClr>
              <a:buFont typeface="Arial" panose="020B0604020202020204" pitchFamily="34" charset="0"/>
              <a:buChar char="•"/>
            </a:pPr>
            <a:endParaRPr lang="en-US" dirty="0">
              <a:solidFill>
                <a:srgbClr val="000000"/>
              </a:solidFill>
            </a:endParaRPr>
          </a:p>
          <a:p>
            <a:pPr marL="73546" indent="-457200">
              <a:buClr>
                <a:schemeClr val="bg1"/>
              </a:buClr>
              <a:buFont typeface="Arial" panose="020B0604020202020204" pitchFamily="34" charset="0"/>
              <a:buChar char="•"/>
            </a:pPr>
            <a:endParaRPr lang="en-US" dirty="0">
              <a:solidFill>
                <a:srgbClr val="000000"/>
              </a:solidFill>
            </a:endParaRPr>
          </a:p>
          <a:p>
            <a:pPr marL="73546" indent="-457200">
              <a:buClr>
                <a:schemeClr val="bg1"/>
              </a:buClr>
              <a:buFont typeface="Arial" panose="020B0604020202020204" pitchFamily="34" charset="0"/>
              <a:buChar char="•"/>
            </a:pPr>
            <a:r>
              <a:rPr lang="en-US" dirty="0">
                <a:solidFill>
                  <a:srgbClr val="000000"/>
                </a:solidFill>
              </a:rPr>
              <a:t>Autoencoder</a:t>
            </a:r>
          </a:p>
          <a:p>
            <a:pPr marL="0"/>
            <a:endParaRPr lang="en-US" dirty="0">
              <a:solidFill>
                <a:srgbClr val="000000"/>
              </a:solidFill>
            </a:endParaRPr>
          </a:p>
          <a:p>
            <a:pPr marL="1023419" lvl="1" indent="-457200">
              <a:buClr>
                <a:schemeClr val="bg1"/>
              </a:buClr>
              <a:buFont typeface="Arial" panose="020B0604020202020204" pitchFamily="34" charset="0"/>
              <a:buChar char="•"/>
            </a:pPr>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endParaRPr lang="en-US" dirty="0"/>
          </a:p>
        </p:txBody>
      </p:sp>
      <p:pic>
        <p:nvPicPr>
          <p:cNvPr id="5" name="Picture 4" descr="Diagram&#10;&#10;Description automatically generated">
            <a:extLst>
              <a:ext uri="{FF2B5EF4-FFF2-40B4-BE49-F238E27FC236}">
                <a16:creationId xmlns:a16="http://schemas.microsoft.com/office/drawing/2014/main" id="{52CC122A-AA51-9841-BB27-5997A4649D47}"/>
              </a:ext>
            </a:extLst>
          </p:cNvPr>
          <p:cNvPicPr>
            <a:picLocks noChangeAspect="1"/>
          </p:cNvPicPr>
          <p:nvPr/>
        </p:nvPicPr>
        <p:blipFill>
          <a:blip r:embed="rId5"/>
          <a:stretch>
            <a:fillRect/>
          </a:stretch>
        </p:blipFill>
        <p:spPr>
          <a:xfrm>
            <a:off x="8388195" y="1883677"/>
            <a:ext cx="6086087" cy="2615116"/>
          </a:xfrm>
          <a:prstGeom prst="rect">
            <a:avLst/>
          </a:prstGeom>
        </p:spPr>
      </p:pic>
      <p:pic>
        <p:nvPicPr>
          <p:cNvPr id="7" name="Picture 6" descr="A picture containing text, clock&#10;&#10;Description automatically generated">
            <a:extLst>
              <a:ext uri="{FF2B5EF4-FFF2-40B4-BE49-F238E27FC236}">
                <a16:creationId xmlns:a16="http://schemas.microsoft.com/office/drawing/2014/main" id="{EBC2BECD-463C-0742-92D6-034737F10342}"/>
              </a:ext>
            </a:extLst>
          </p:cNvPr>
          <p:cNvPicPr>
            <a:picLocks noChangeAspect="1"/>
          </p:cNvPicPr>
          <p:nvPr/>
        </p:nvPicPr>
        <p:blipFill>
          <a:blip r:embed="rId6"/>
          <a:stretch>
            <a:fillRect/>
          </a:stretch>
        </p:blipFill>
        <p:spPr>
          <a:xfrm>
            <a:off x="9119120" y="4498793"/>
            <a:ext cx="5045927" cy="2915424"/>
          </a:xfrm>
          <a:prstGeom prst="rect">
            <a:avLst/>
          </a:prstGeom>
        </p:spPr>
      </p:pic>
      <p:pic>
        <p:nvPicPr>
          <p:cNvPr id="9" name="Picture 8" descr="Icon&#10;&#10;Description automatically generated">
            <a:extLst>
              <a:ext uri="{FF2B5EF4-FFF2-40B4-BE49-F238E27FC236}">
                <a16:creationId xmlns:a16="http://schemas.microsoft.com/office/drawing/2014/main" id="{3CE6D175-FCEE-1D40-8155-98C55D389339}"/>
              </a:ext>
            </a:extLst>
          </p:cNvPr>
          <p:cNvPicPr>
            <a:picLocks noChangeAspect="1"/>
          </p:cNvPicPr>
          <p:nvPr/>
        </p:nvPicPr>
        <p:blipFill>
          <a:blip r:embed="rId7"/>
          <a:stretch>
            <a:fillRect/>
          </a:stretch>
        </p:blipFill>
        <p:spPr>
          <a:xfrm>
            <a:off x="10618438" y="7435844"/>
            <a:ext cx="2807630" cy="2593489"/>
          </a:xfrm>
          <a:prstGeom prst="rect">
            <a:avLst/>
          </a:prstGeom>
        </p:spPr>
      </p:pic>
      <p:pic>
        <p:nvPicPr>
          <p:cNvPr id="4" name="Audio 3">
            <a:hlinkClick r:id="" action="ppaction://media"/>
            <a:extLst>
              <a:ext uri="{FF2B5EF4-FFF2-40B4-BE49-F238E27FC236}">
                <a16:creationId xmlns:a16="http://schemas.microsoft.com/office/drawing/2014/main" id="{3278EA4F-66D4-3BBB-EE46-4AB7B1B8CE8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560705640"/>
      </p:ext>
    </p:extLst>
  </p:cSld>
  <p:clrMapOvr>
    <a:masterClrMapping/>
  </p:clrMapOvr>
  <mc:AlternateContent xmlns:mc="http://schemas.openxmlformats.org/markup-compatibility/2006">
    <mc:Choice xmlns:p14="http://schemas.microsoft.com/office/powerpoint/2010/main" Requires="p14">
      <p:transition spd="med" p14:dur="700" advTm="15584">
        <p:fade/>
      </p:transition>
    </mc:Choice>
    <mc:Fallback>
      <p:transition spd="med" advTm="155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Convolutional Neural Networks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2" y="3191235"/>
            <a:ext cx="6875000" cy="6347260"/>
          </a:xfrm>
        </p:spPr>
        <p:txBody>
          <a:bodyPr/>
          <a:lstStyle/>
          <a:p>
            <a:pPr marL="73546" indent="-457200">
              <a:buClr>
                <a:schemeClr val="bg1"/>
              </a:buClr>
              <a:buFont typeface="Arial" panose="020B0604020202020204" pitchFamily="34" charset="0"/>
              <a:buChar char="•"/>
            </a:pPr>
            <a:r>
              <a:rPr lang="en-US" dirty="0">
                <a:solidFill>
                  <a:srgbClr val="000000"/>
                </a:solidFill>
              </a:rPr>
              <a:t>Motivation</a:t>
            </a:r>
          </a:p>
          <a:p>
            <a:pPr marL="1023419" lvl="1" indent="-457200">
              <a:buClr>
                <a:schemeClr val="bg1"/>
              </a:buClr>
              <a:buFont typeface="Arial" panose="020B0604020202020204" pitchFamily="34" charset="0"/>
              <a:buChar char="•"/>
            </a:pPr>
            <a:r>
              <a:rPr lang="en-US" dirty="0">
                <a:solidFill>
                  <a:srgbClr val="000000"/>
                </a:solidFill>
              </a:rPr>
              <a:t>Reducing model complexity by removing redundancy connections between neurons</a:t>
            </a:r>
          </a:p>
          <a:p>
            <a:pPr marL="1023419" lvl="1" indent="-457200">
              <a:buClr>
                <a:schemeClr val="bg1"/>
              </a:buClr>
              <a:buFont typeface="Arial" panose="020B0604020202020204" pitchFamily="34" charset="0"/>
              <a:buChar char="•"/>
            </a:pPr>
            <a:r>
              <a:rPr lang="en-US" dirty="0">
                <a:solidFill>
                  <a:srgbClr val="000000"/>
                </a:solidFill>
              </a:rPr>
              <a:t>Improving effectiveness and efficiencies of feature extraction by sharing parameters</a:t>
            </a:r>
          </a:p>
          <a:p>
            <a:pPr marL="73546" indent="-457200">
              <a:buClr>
                <a:schemeClr val="bg1"/>
              </a:buClr>
              <a:buFont typeface="Arial" panose="020B0604020202020204" pitchFamily="34" charset="0"/>
              <a:buChar char="•"/>
            </a:pPr>
            <a:r>
              <a:rPr lang="en-US" dirty="0">
                <a:solidFill>
                  <a:srgbClr val="000000"/>
                </a:solidFill>
              </a:rPr>
              <a:t>General Architecture</a:t>
            </a:r>
          </a:p>
          <a:p>
            <a:pPr marL="1023419" lvl="1" indent="-457200">
              <a:buClr>
                <a:schemeClr val="bg1"/>
              </a:buClr>
              <a:buFont typeface="Arial" panose="020B0604020202020204" pitchFamily="34" charset="0"/>
              <a:buChar char="•"/>
            </a:pPr>
            <a:r>
              <a:rPr lang="en-US" dirty="0">
                <a:solidFill>
                  <a:srgbClr val="000000"/>
                </a:solidFill>
              </a:rPr>
              <a:t>Digital Recognition</a:t>
            </a:r>
          </a:p>
          <a:p>
            <a:pPr marL="73546" indent="-457200">
              <a:buClr>
                <a:schemeClr val="bg1"/>
              </a:buClr>
              <a:buFont typeface="Arial" panose="020B0604020202020204" pitchFamily="34" charset="0"/>
              <a:buChar char="•"/>
            </a:pPr>
            <a:r>
              <a:rPr lang="en-US" dirty="0">
                <a:solidFill>
                  <a:srgbClr val="000000"/>
                </a:solidFill>
              </a:rPr>
              <a:t>Application</a:t>
            </a:r>
          </a:p>
          <a:p>
            <a:pPr marL="1023419" lvl="1" indent="-457200">
              <a:buClr>
                <a:schemeClr val="bg1"/>
              </a:buClr>
              <a:buFont typeface="Arial" panose="020B0604020202020204" pitchFamily="34" charset="0"/>
              <a:buChar char="•"/>
            </a:pPr>
            <a:r>
              <a:rPr lang="en-US" dirty="0">
                <a:solidFill>
                  <a:srgbClr val="000000"/>
                </a:solidFill>
              </a:rPr>
              <a:t>Time series data: 1-D grid taking samples at discrete intervals</a:t>
            </a:r>
          </a:p>
          <a:p>
            <a:pPr marL="1023419" lvl="1" indent="-457200">
              <a:buClr>
                <a:schemeClr val="bg1"/>
              </a:buClr>
              <a:buFont typeface="Arial" panose="020B0604020202020204" pitchFamily="34" charset="0"/>
              <a:buChar char="•"/>
            </a:pPr>
            <a:r>
              <a:rPr lang="en-US" dirty="0">
                <a:solidFill>
                  <a:srgbClr val="000000"/>
                </a:solidFill>
              </a:rPr>
              <a:t>Image Data: 2-D grid of pixels</a:t>
            </a:r>
          </a:p>
          <a:p>
            <a:pPr marL="1023419" lvl="1" indent="-457200">
              <a:buClr>
                <a:schemeClr val="bg1"/>
              </a:buClr>
              <a:buFont typeface="Arial" panose="020B0604020202020204" pitchFamily="34" charset="0"/>
              <a:buChar char="•"/>
            </a:pPr>
            <a:endParaRPr lang="en-US" dirty="0">
              <a:solidFill>
                <a:srgbClr val="000000"/>
              </a:solidFill>
            </a:endParaRPr>
          </a:p>
          <a:p>
            <a:pPr marL="1023419" lvl="1" indent="-457200">
              <a:buClr>
                <a:schemeClr val="bg1"/>
              </a:buClr>
              <a:buFont typeface="Arial" panose="020B0604020202020204" pitchFamily="34" charset="0"/>
              <a:buChar char="•"/>
            </a:pPr>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endParaRPr lang="en-US" dirty="0"/>
          </a:p>
        </p:txBody>
      </p:sp>
      <p:sp>
        <p:nvSpPr>
          <p:cNvPr id="6" name="Content Placeholder 2">
            <a:extLst>
              <a:ext uri="{FF2B5EF4-FFF2-40B4-BE49-F238E27FC236}">
                <a16:creationId xmlns:a16="http://schemas.microsoft.com/office/drawing/2014/main" id="{643B61A6-0CA5-3F41-83AC-B1631C942DC5}"/>
              </a:ext>
            </a:extLst>
          </p:cNvPr>
          <p:cNvSpPr txBox="1">
            <a:spLocks/>
          </p:cNvSpPr>
          <p:nvPr/>
        </p:nvSpPr>
        <p:spPr bwMode="auto">
          <a:xfrm>
            <a:off x="10593660" y="9363631"/>
            <a:ext cx="7710738" cy="349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a:defRPr/>
            </a:pPr>
            <a:r>
              <a:rPr lang="en-US" sz="2000" b="1" dirty="0"/>
              <a:t>Source: </a:t>
            </a:r>
            <a:r>
              <a:rPr lang="en-US" sz="2000" b="1" dirty="0">
                <a:cs typeface="MS PGothic" charset="0"/>
              </a:rPr>
              <a:t>https://</a:t>
            </a:r>
            <a:r>
              <a:rPr lang="en-US" sz="2000" b="1" dirty="0" err="1">
                <a:cs typeface="MS PGothic" charset="0"/>
              </a:rPr>
              <a:t>towardsdatascience.com</a:t>
            </a:r>
            <a:r>
              <a:rPr lang="en-US" sz="2000" b="1" dirty="0">
                <a:cs typeface="MS PGothic" charset="0"/>
              </a:rPr>
              <a:t>/a-comprehensive-guide-to-convolutional-neural-networks-the-eli5-way-3bd2b1164a53</a:t>
            </a:r>
            <a:endParaRPr lang="en-US" altLang="ja-JP" sz="2000" b="1" kern="0" dirty="0">
              <a:solidFill>
                <a:srgbClr val="FF0000"/>
              </a:solidFill>
              <a:ea typeface="ＭＳ Ｐゴシック" charset="-128"/>
              <a:cs typeface="MS PGothic" charset="-128"/>
            </a:endParaRPr>
          </a:p>
        </p:txBody>
      </p:sp>
      <p:pic>
        <p:nvPicPr>
          <p:cNvPr id="3074" name="Picture 2">
            <a:extLst>
              <a:ext uri="{FF2B5EF4-FFF2-40B4-BE49-F238E27FC236}">
                <a16:creationId xmlns:a16="http://schemas.microsoft.com/office/drawing/2014/main" id="{A962A3BE-8081-8446-AFE8-943DB0CDFB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4342" y="3002090"/>
            <a:ext cx="10586751" cy="5666485"/>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6">
            <a:hlinkClick r:id="" action="ppaction://media"/>
            <a:extLst>
              <a:ext uri="{FF2B5EF4-FFF2-40B4-BE49-F238E27FC236}">
                <a16:creationId xmlns:a16="http://schemas.microsoft.com/office/drawing/2014/main" id="{133BA3F9-B6C6-F77C-4669-D856272C62C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065984958"/>
      </p:ext>
    </p:extLst>
  </p:cSld>
  <p:clrMapOvr>
    <a:masterClrMapping/>
  </p:clrMapOvr>
  <mc:AlternateContent xmlns:mc="http://schemas.openxmlformats.org/markup-compatibility/2006">
    <mc:Choice xmlns:p14="http://schemas.microsoft.com/office/powerpoint/2010/main" Requires="p14">
      <p:transition spd="med" p14:dur="700" advTm="47045">
        <p:fade/>
      </p:transition>
    </mc:Choice>
    <mc:Fallback>
      <p:transition spd="med" advTm="470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Components of a typical CNN layer</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7187235" cy="6347260"/>
          </a:xfrm>
        </p:spPr>
        <p:txBody>
          <a:bodyPr/>
          <a:lstStyle/>
          <a:p>
            <a:pPr marL="73546" indent="-457200">
              <a:buClr>
                <a:schemeClr val="bg1"/>
              </a:buClr>
              <a:buFont typeface="Arial" panose="020B0604020202020204" pitchFamily="34" charset="0"/>
              <a:buChar char="•"/>
            </a:pPr>
            <a:r>
              <a:rPr lang="en-US" dirty="0">
                <a:solidFill>
                  <a:srgbClr val="000000"/>
                </a:solidFill>
              </a:rPr>
              <a:t>Two terminologies for describing layers</a:t>
            </a:r>
          </a:p>
          <a:p>
            <a:pPr marL="1023419" lvl="1" indent="-457200">
              <a:buClr>
                <a:schemeClr val="bg1"/>
              </a:buClr>
              <a:buFont typeface="Arial" panose="020B0604020202020204" pitchFamily="34" charset="0"/>
              <a:buChar char="•"/>
            </a:pPr>
            <a:r>
              <a:rPr lang="en-US" dirty="0">
                <a:solidFill>
                  <a:srgbClr val="000000"/>
                </a:solidFill>
              </a:rPr>
              <a:t>Left: convolutional net is viewed as a small no. of relatively complex layers, each layer having many stages</a:t>
            </a:r>
          </a:p>
          <a:p>
            <a:pPr marL="1023419" lvl="1" indent="-457200">
              <a:buClr>
                <a:schemeClr val="bg1"/>
              </a:buClr>
              <a:buFont typeface="Arial" panose="020B0604020202020204" pitchFamily="34" charset="0"/>
              <a:buChar char="•"/>
            </a:pPr>
            <a:r>
              <a:rPr lang="en-US" dirty="0">
                <a:solidFill>
                  <a:srgbClr val="000000"/>
                </a:solidFill>
              </a:rPr>
              <a:t>Right: CNN is viewed as a larger no. of simple layers</a:t>
            </a:r>
          </a:p>
          <a:p>
            <a:pPr marL="73546" indent="-457200">
              <a:buClr>
                <a:schemeClr val="bg1"/>
              </a:buClr>
              <a:buFont typeface="Arial" panose="020B0604020202020204" pitchFamily="34" charset="0"/>
              <a:buChar char="•"/>
            </a:pPr>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endParaRPr lang="en-US" dirty="0"/>
          </a:p>
        </p:txBody>
      </p:sp>
      <p:pic>
        <p:nvPicPr>
          <p:cNvPr id="5" name="Picture 5">
            <a:extLst>
              <a:ext uri="{FF2B5EF4-FFF2-40B4-BE49-F238E27FC236}">
                <a16:creationId xmlns:a16="http://schemas.microsoft.com/office/drawing/2014/main" id="{0A34C36D-198A-FC40-BBCE-F65DDFD819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5718" y="2150133"/>
            <a:ext cx="8204857" cy="762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AEFA3C16-2913-02A5-BFC5-A158F49A102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298643970"/>
      </p:ext>
    </p:extLst>
  </p:cSld>
  <p:clrMapOvr>
    <a:masterClrMapping/>
  </p:clrMapOvr>
  <mc:AlternateContent xmlns:mc="http://schemas.openxmlformats.org/markup-compatibility/2006">
    <mc:Choice xmlns:p14="http://schemas.microsoft.com/office/powerpoint/2010/main" Requires="p14">
      <p:transition spd="med" p14:dur="700" advTm="34552">
        <p:fade/>
      </p:transition>
    </mc:Choice>
    <mc:Fallback>
      <p:transition spd="med" advTm="345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Convolution Operation for CNN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7187235" cy="6347260"/>
          </a:xfrm>
        </p:spPr>
        <p:txBody>
          <a:bodyPr/>
          <a:lstStyle/>
          <a:p>
            <a:pPr marL="73546" indent="-457200">
              <a:buClr>
                <a:schemeClr val="bg1"/>
              </a:buClr>
              <a:buFont typeface="Arial" panose="020B0604020202020204" pitchFamily="34" charset="0"/>
              <a:buChar char="•"/>
            </a:pPr>
            <a:r>
              <a:rPr lang="en-US" dirty="0">
                <a:solidFill>
                  <a:srgbClr val="000000"/>
                </a:solidFill>
              </a:rPr>
              <a:t>In convolution network terminology the first function x is referred to as the input, the second function w is referred to as the kernel</a:t>
            </a:r>
          </a:p>
          <a:p>
            <a:pPr marL="73546" indent="-457200">
              <a:buClr>
                <a:schemeClr val="bg1"/>
              </a:buClr>
              <a:buFont typeface="Arial" panose="020B0604020202020204" pitchFamily="34" charset="0"/>
              <a:buChar char="•"/>
            </a:pPr>
            <a:r>
              <a:rPr lang="en-US" dirty="0">
                <a:solidFill>
                  <a:srgbClr val="000000"/>
                </a:solidFill>
              </a:rPr>
              <a:t>The output s is referred to as the feature map</a:t>
            </a:r>
          </a:p>
          <a:p>
            <a:pPr marL="1023419" lvl="1" indent="-457200">
              <a:buClr>
                <a:schemeClr val="bg1"/>
              </a:buClr>
              <a:buFont typeface="Arial" panose="020B0604020202020204" pitchFamily="34" charset="0"/>
              <a:buChar char="•"/>
            </a:pPr>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endParaRPr lang="en-US" dirty="0"/>
          </a:p>
        </p:txBody>
      </p:sp>
      <p:pic>
        <p:nvPicPr>
          <p:cNvPr id="5" name="Picture 2">
            <a:extLst>
              <a:ext uri="{FF2B5EF4-FFF2-40B4-BE49-F238E27FC236}">
                <a16:creationId xmlns:a16="http://schemas.microsoft.com/office/drawing/2014/main" id="{53EBB6BA-F04C-CE4B-9CAA-D49683F1E43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12708" y="5940209"/>
            <a:ext cx="4000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diagram of a house&#10;&#10;Description automatically generated with low confidence">
            <a:extLst>
              <a:ext uri="{FF2B5EF4-FFF2-40B4-BE49-F238E27FC236}">
                <a16:creationId xmlns:a16="http://schemas.microsoft.com/office/drawing/2014/main" id="{2C2A33F8-C6BD-4C44-961F-D41A83D34778}"/>
              </a:ext>
            </a:extLst>
          </p:cNvPr>
          <p:cNvPicPr>
            <a:picLocks noChangeAspect="1"/>
          </p:cNvPicPr>
          <p:nvPr/>
        </p:nvPicPr>
        <p:blipFill>
          <a:blip r:embed="rId6"/>
          <a:stretch>
            <a:fillRect/>
          </a:stretch>
        </p:blipFill>
        <p:spPr>
          <a:xfrm>
            <a:off x="9428082" y="2442173"/>
            <a:ext cx="7187234" cy="7270164"/>
          </a:xfrm>
          <a:prstGeom prst="rect">
            <a:avLst/>
          </a:prstGeom>
        </p:spPr>
      </p:pic>
      <p:pic>
        <p:nvPicPr>
          <p:cNvPr id="9" name="Audio 8">
            <a:hlinkClick r:id="" action="ppaction://media"/>
            <a:extLst>
              <a:ext uri="{FF2B5EF4-FFF2-40B4-BE49-F238E27FC236}">
                <a16:creationId xmlns:a16="http://schemas.microsoft.com/office/drawing/2014/main" id="{D188865C-D23F-5D5B-39BA-CB85D352F3C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469283920"/>
      </p:ext>
    </p:extLst>
  </p:cSld>
  <p:clrMapOvr>
    <a:masterClrMapping/>
  </p:clrMapOvr>
  <mc:AlternateContent xmlns:mc="http://schemas.openxmlformats.org/markup-compatibility/2006">
    <mc:Choice xmlns:p14="http://schemas.microsoft.com/office/powerpoint/2010/main" Requires="p14">
      <p:transition spd="med" p14:dur="700" advTm="44800">
        <p:fade/>
      </p:transition>
    </mc:Choice>
    <mc:Fallback>
      <p:transition spd="med" advTm="448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ea typeface="宋体" panose="02010600030101010101" pitchFamily="2" charset="-122"/>
              </a:rPr>
              <a:t>Pooling</a:t>
            </a:r>
            <a:r>
              <a:rPr lang="en-US" altLang="zh-CN" dirty="0">
                <a:ea typeface="宋体" panose="02010600030101010101" pitchFamily="2" charset="-122"/>
              </a:rPr>
              <a:t> Operation for CNN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7187235" cy="6347260"/>
          </a:xfrm>
        </p:spPr>
        <p:txBody>
          <a:bodyPr/>
          <a:lstStyle/>
          <a:p>
            <a:pPr marL="73546" indent="-457200">
              <a:buClr>
                <a:schemeClr val="bg1"/>
              </a:buClr>
              <a:buFont typeface="Arial" panose="020B0604020202020204" pitchFamily="34" charset="0"/>
              <a:buChar char="•"/>
            </a:pPr>
            <a:r>
              <a:rPr lang="en-US" dirty="0">
                <a:solidFill>
                  <a:srgbClr val="000000"/>
                </a:solidFill>
              </a:rPr>
              <a:t>Typical layer of a CNN consists of three stages</a:t>
            </a:r>
          </a:p>
          <a:p>
            <a:pPr marL="1023419" lvl="1" indent="-457200">
              <a:buClr>
                <a:schemeClr val="bg1"/>
              </a:buClr>
              <a:buFont typeface="Arial" panose="020B0604020202020204" pitchFamily="34" charset="0"/>
              <a:buChar char="•"/>
            </a:pPr>
            <a:r>
              <a:rPr lang="en-US" dirty="0">
                <a:solidFill>
                  <a:srgbClr val="000000"/>
                </a:solidFill>
              </a:rPr>
              <a:t>Stage 1: perform several convolutions in parallel to produce a set of linear sum</a:t>
            </a:r>
          </a:p>
          <a:p>
            <a:pPr marL="1023419" lvl="1" indent="-457200">
              <a:buClr>
                <a:schemeClr val="bg1"/>
              </a:buClr>
              <a:buFont typeface="Arial" panose="020B0604020202020204" pitchFamily="34" charset="0"/>
              <a:buChar char="•"/>
            </a:pPr>
            <a:r>
              <a:rPr lang="en-US" dirty="0">
                <a:solidFill>
                  <a:srgbClr val="000000"/>
                </a:solidFill>
              </a:rPr>
              <a:t>Stage 2 (Detector): each linear sum is run through a nonlinear activation function such as </a:t>
            </a:r>
            <a:r>
              <a:rPr lang="en-US" dirty="0" err="1">
                <a:solidFill>
                  <a:srgbClr val="000000"/>
                </a:solidFill>
              </a:rPr>
              <a:t>ReLU</a:t>
            </a:r>
            <a:endParaRPr lang="en-US" dirty="0">
              <a:solidFill>
                <a:srgbClr val="000000"/>
              </a:solidFill>
            </a:endParaRPr>
          </a:p>
          <a:p>
            <a:pPr marL="1023419" lvl="1" indent="-457200">
              <a:buClr>
                <a:schemeClr val="bg1"/>
              </a:buClr>
              <a:buFont typeface="Arial" panose="020B0604020202020204" pitchFamily="34" charset="0"/>
              <a:buChar char="•"/>
            </a:pPr>
            <a:r>
              <a:rPr lang="en-US" dirty="0">
                <a:solidFill>
                  <a:srgbClr val="000000"/>
                </a:solidFill>
              </a:rPr>
              <a:t>Stage 3 (Pooling): Use a pooling function to modify output of the layer further</a:t>
            </a:r>
          </a:p>
          <a:p>
            <a:pPr marL="73546" indent="-457200">
              <a:buClr>
                <a:schemeClr val="bg1"/>
              </a:buClr>
              <a:buFont typeface="Arial" panose="020B0604020202020204" pitchFamily="34" charset="0"/>
              <a:buChar char="•"/>
            </a:pPr>
            <a:r>
              <a:rPr lang="en-US" dirty="0">
                <a:solidFill>
                  <a:srgbClr val="000000"/>
                </a:solidFill>
              </a:rPr>
              <a:t>Pooling significantly reduce the number of features. </a:t>
            </a:r>
          </a:p>
          <a:p>
            <a:pPr marL="0"/>
            <a:endParaRPr lang="en-US" dirty="0">
              <a:solidFill>
                <a:srgbClr val="000000"/>
              </a:solidFill>
            </a:endParaRPr>
          </a:p>
          <a:p>
            <a:pPr marL="0"/>
            <a:endParaRPr lang="en-US" dirty="0">
              <a:solidFill>
                <a:srgbClr val="000000"/>
              </a:solidFill>
            </a:endParaRPr>
          </a:p>
          <a:p>
            <a:endParaRPr lang="en-US" dirty="0"/>
          </a:p>
        </p:txBody>
      </p:sp>
      <p:pic>
        <p:nvPicPr>
          <p:cNvPr id="6" name="Picture 2" descr="equal">
            <a:extLst>
              <a:ext uri="{FF2B5EF4-FFF2-40B4-BE49-F238E27FC236}">
                <a16:creationId xmlns:a16="http://schemas.microsoft.com/office/drawing/2014/main" id="{ECC1CBE1-44C5-F346-9A08-3EAFE3E97A7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34131" y="3408557"/>
            <a:ext cx="76200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66B2D863-3B26-10A1-7495-0F0332D80E0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993179162"/>
      </p:ext>
    </p:extLst>
  </p:cSld>
  <p:clrMapOvr>
    <a:masterClrMapping/>
  </p:clrMapOvr>
  <mc:AlternateContent xmlns:mc="http://schemas.openxmlformats.org/markup-compatibility/2006">
    <mc:Choice xmlns:p14="http://schemas.microsoft.com/office/powerpoint/2010/main" Requires="p14">
      <p:transition spd="med" p14:dur="700" advTm="39339">
        <p:fade/>
      </p:transition>
    </mc:Choice>
    <mc:Fallback>
      <p:transition spd="med" advTm="3933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sz="1600" dirty="0" err="1" smtClean="0">
            <a:solidFill>
              <a:schemeClr val="bg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3317AA0AAFE040A4C7C5D23CBE8847" ma:contentTypeVersion="4" ma:contentTypeDescription="Create a new document." ma:contentTypeScope="" ma:versionID="5b1f19b83b10f4e69c2746e9f27fdab9">
  <xsd:schema xmlns:xsd="http://www.w3.org/2001/XMLSchema" xmlns:xs="http://www.w3.org/2001/XMLSchema" xmlns:p="http://schemas.microsoft.com/office/2006/metadata/properties" xmlns:ns2="b2811cf8-4877-470e-bec4-f5c16c1a5202" targetNamespace="http://schemas.microsoft.com/office/2006/metadata/properties" ma:root="true" ma:fieldsID="cd1f39e3641858cffea9d19f9c4007fb" ns2:_="">
    <xsd:import namespace="b2811cf8-4877-470e-bec4-f5c16c1a5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11cf8-4877-470e-bec4-f5c16c1a52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88E22E-2A4B-4FB1-9848-BF16E7DBE74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0D7545B1-709C-4E76-9C16-8F20954DE7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11cf8-4877-470e-bec4-f5c16c1a5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9B7386-0C5E-43DB-8BF1-052EEAD5F5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96567</TotalTime>
  <Words>2473</Words>
  <Application>Microsoft Macintosh PowerPoint</Application>
  <PresentationFormat>Custom</PresentationFormat>
  <Paragraphs>275</Paragraphs>
  <Slides>22</Slides>
  <Notes>20</Notes>
  <HiddenSlides>0</HiddenSlides>
  <MMClips>22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Courier New</vt:lpstr>
      <vt:lpstr>Times New Roman</vt:lpstr>
      <vt:lpstr>Trebuchet MS</vt:lpstr>
      <vt:lpstr>Wingdings</vt:lpstr>
      <vt:lpstr>Title &amp; Bullet</vt:lpstr>
      <vt:lpstr>Lecture 16.4 - Advanced Neural Networks</vt:lpstr>
      <vt:lpstr>PowerPoint Presentation</vt:lpstr>
      <vt:lpstr> Breakthrough of Machine Learning/Artificial Intelligence </vt:lpstr>
      <vt:lpstr> Comparison Between Traditional ML and Deep Learning</vt:lpstr>
      <vt:lpstr> Deep Learning Models</vt:lpstr>
      <vt:lpstr> Convolutional Neural Networks</vt:lpstr>
      <vt:lpstr> Components of a typical CNN layer</vt:lpstr>
      <vt:lpstr> Convolution Operation for CNN</vt:lpstr>
      <vt:lpstr> Pooling Operation for CNN</vt:lpstr>
      <vt:lpstr> Benefits</vt:lpstr>
      <vt:lpstr> Benefits</vt:lpstr>
      <vt:lpstr> Convolution and Pooling can Cause Under-fitting</vt:lpstr>
      <vt:lpstr> Recurrent Neural Networks</vt:lpstr>
      <vt:lpstr> Recurrent Neural Networks VS Neural Networks</vt:lpstr>
      <vt:lpstr> Parameter Sharing</vt:lpstr>
      <vt:lpstr> Forward Propagation</vt:lpstr>
      <vt:lpstr> Loss function for a given sequence</vt:lpstr>
      <vt:lpstr> Long Short-Term Memory (LSTM) RNNs</vt:lpstr>
      <vt:lpstr> Autoencoder</vt:lpstr>
      <vt:lpstr> Autoencoder</vt:lpstr>
      <vt:lpstr> Variational Autoencoder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Hohn</dc:creator>
  <cp:lastModifiedBy>Lucy Nwosu</cp:lastModifiedBy>
  <cp:revision>3975</cp:revision>
  <dcterms:created xsi:type="dcterms:W3CDTF">2008-01-24T03:11:41Z</dcterms:created>
  <dcterms:modified xsi:type="dcterms:W3CDTF">2022-06-18T23:11:14Z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0x010100903317AA0AAFE040A4C7C5D23CBE8847</vt:lpwstr>
  </property>
  <property fmtid="{D5CDD505-2E9C-101B-9397-08002B2CF9AE}" pid="3" name="MSIP_Label_6b558183-044c-4105-8d9c-cea02a2a3d86_Enabled">
    <vt:lpwstr>True</vt:lpwstr>
  </property>
  <property fmtid="{D5CDD505-2E9C-101B-9397-08002B2CF9AE}" pid="4" name="MSIP_Label_6b558183-044c-4105-8d9c-cea02a2a3d86_SiteId">
    <vt:lpwstr>43083d15-7273-40c1-b7db-39efd9ccc17a</vt:lpwstr>
  </property>
  <property fmtid="{D5CDD505-2E9C-101B-9397-08002B2CF9AE}" pid="5" name="MSIP_Label_6b558183-044c-4105-8d9c-cea02a2a3d86_Ref">
    <vt:lpwstr>https://api.informationprotection.azure.com/api/43083d15-7273-40c1-b7db-39efd9ccc17a</vt:lpwstr>
  </property>
  <property fmtid="{D5CDD505-2E9C-101B-9397-08002B2CF9AE}" pid="6" name="MSIP_Label_6b558183-044c-4105-8d9c-cea02a2a3d86_Owner">
    <vt:lpwstr>lspillman@nvidia.com</vt:lpwstr>
  </property>
  <property fmtid="{D5CDD505-2E9C-101B-9397-08002B2CF9AE}" pid="7" name="MSIP_Label_6b558183-044c-4105-8d9c-cea02a2a3d86_SetDate">
    <vt:lpwstr>2018-05-11T15:28:31.9824217-07:00</vt:lpwstr>
  </property>
  <property fmtid="{D5CDD505-2E9C-101B-9397-08002B2CF9AE}" pid="8" name="MSIP_Label_6b558183-044c-4105-8d9c-cea02a2a3d86_Name">
    <vt:lpwstr>Unrestricted</vt:lpwstr>
  </property>
  <property fmtid="{D5CDD505-2E9C-101B-9397-08002B2CF9AE}" pid="9" name="MSIP_Label_6b558183-044c-4105-8d9c-cea02a2a3d86_Application">
    <vt:lpwstr>Microsoft Azure Information Protection</vt:lpwstr>
  </property>
  <property fmtid="{D5CDD505-2E9C-101B-9397-08002B2CF9AE}" pid="10" name="MSIP_Label_6b558183-044c-4105-8d9c-cea02a2a3d86_Extended_MSFT_Method">
    <vt:lpwstr>Automatic</vt:lpwstr>
  </property>
  <property fmtid="{D5CDD505-2E9C-101B-9397-08002B2CF9AE}" pid="11" name="Sensitivity">
    <vt:lpwstr>Unrestricted</vt:lpwstr>
  </property>
</Properties>
</file>