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2" r:id="rId5"/>
    <p:sldMasterId id="2147484000" r:id="rId6"/>
    <p:sldMasterId id="2147484008" r:id="rId7"/>
  </p:sldMasterIdLst>
  <p:notesMasterIdLst>
    <p:notesMasterId r:id="rId22"/>
  </p:notesMasterIdLst>
  <p:handoutMasterIdLst>
    <p:handoutMasterId r:id="rId23"/>
  </p:handoutMasterIdLst>
  <p:sldIdLst>
    <p:sldId id="818" r:id="rId8"/>
    <p:sldId id="809" r:id="rId9"/>
    <p:sldId id="326" r:id="rId10"/>
    <p:sldId id="311" r:id="rId11"/>
    <p:sldId id="327" r:id="rId12"/>
    <p:sldId id="258" r:id="rId13"/>
    <p:sldId id="260" r:id="rId14"/>
    <p:sldId id="310" r:id="rId15"/>
    <p:sldId id="261" r:id="rId16"/>
    <p:sldId id="262" r:id="rId17"/>
    <p:sldId id="312" r:id="rId18"/>
    <p:sldId id="267" r:id="rId19"/>
    <p:sldId id="268" r:id="rId20"/>
    <p:sldId id="820" r:id="rId21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79592" autoAdjust="0"/>
  </p:normalViewPr>
  <p:slideViewPr>
    <p:cSldViewPr snapToGrid="0">
      <p:cViewPr>
        <p:scale>
          <a:sx n="58" d="100"/>
          <a:sy n="58" d="100"/>
        </p:scale>
        <p:origin x="2144" y="496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6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8/28/21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17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3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12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491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65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524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7B2F5-7E79-EA46-A321-40D9E75A57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44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5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2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5" y="549280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Vitesse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b="1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301" y="4585977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3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2" y="5301953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71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4" y="5792233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5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63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88583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9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63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4946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3" y="2536913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5" y="549363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41089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85" y="2220152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2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701" y="549363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5809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91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1" y="549363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28540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8" y="2536906"/>
            <a:ext cx="9410700" cy="7125052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latin typeface="Helvetica"/>
                <a:cs typeface="Helvetica"/>
              </a:rPr>
              <a:t>Lorem Ipsum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9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416707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9" y="549284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Vitesse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70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2" b="1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9" y="4585979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356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6" y="5301955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6" y="8759373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2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5792237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99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63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99646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6" y="2536911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2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6" y="549363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690660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1" y="2536919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2" dirty="0"/>
              <a:t>of the printing and typesetting industry. </a:t>
            </a:r>
            <a:r>
              <a:rPr lang="en-US" sz="3602" dirty="0" err="1"/>
              <a:t>Lorem</a:t>
            </a:r>
            <a:r>
              <a:rPr lang="en-US" sz="3602" dirty="0"/>
              <a:t> </a:t>
            </a:r>
            <a:r>
              <a:rPr lang="en-US" sz="3602" dirty="0" err="1"/>
              <a:t>Ipsum</a:t>
            </a:r>
            <a:r>
              <a:rPr lang="en-US" sz="3602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7" y="549363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10053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8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9" y="2220150"/>
            <a:ext cx="9896594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701" y="549363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96380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4" y="218679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1" y="549363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06434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702" y="2536914"/>
            <a:ext cx="9410700" cy="7125052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2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2" dirty="0"/>
              <a:t>remaining essentially unchanged.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704" y="549367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91381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75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4" y="549367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66244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8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49359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60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xStyles>
    <p:titleStyle>
      <a:lvl1pPr algn="l" defTabSz="9143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738" indent="-571438" algn="l" defTabSz="9143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750" indent="-457150" algn="l" defTabSz="9143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050" indent="-457150" algn="l" defTabSz="9143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352" indent="-457150" algn="l" defTabSz="9143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650" indent="-457150" algn="l" defTabSz="9143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950" indent="-457150" algn="l" defTabSz="9143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250" indent="-457150" algn="l" defTabSz="9143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550" indent="-457150" algn="l" defTabSz="9143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0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00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00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00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502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800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00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400" algn="l" defTabSz="9143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B9BFC0-BDE4-A045-98F5-196D87565B51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AF4A53-500C-BA49-9398-2237C8076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00C6B92-7C2B-904F-824D-E95A56055FA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A22B16-A4EF-0B40-BD54-48E6E0D98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151664CF-06CB-3549-9917-127C5A6AE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FE88CA5-A1C4-6349-9B50-450620625A70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0CA9BB9-5ECA-0F44-8AD3-9D9D4E10F787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58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</p:sldLayoutIdLst>
  <p:txStyles>
    <p:titleStyle>
      <a:lvl1pPr algn="l" defTabSz="914356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6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830" indent="-571474" algn="l" defTabSz="914356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90" indent="-457176" algn="l" defTabSz="914356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4" indent="-457176" algn="l" defTabSz="914356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00" indent="-457176" algn="l" defTabSz="914356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58" indent="-457176" algn="l" defTabSz="91435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12" indent="-457176" algn="l" defTabSz="91435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68" indent="-457176" algn="l" defTabSz="91435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22" indent="-457176" algn="l" defTabSz="914356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1pPr>
      <a:lvl2pPr marL="914356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0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3pPr>
      <a:lvl4pPr marL="2743070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4pPr>
      <a:lvl5pPr marL="3657424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8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6pPr>
      <a:lvl7pPr marL="5486134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8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8pPr>
      <a:lvl9pPr marL="7314844" algn="l" defTabSz="914356" rtl="0" eaLnBrk="1" latinLnBrk="0" hangingPunct="1">
        <a:defRPr sz="3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creativecommons.org/licenses/by-nc/4.0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6" y="6705601"/>
            <a:ext cx="16304786" cy="1638092"/>
          </a:xfrm>
        </p:spPr>
        <p:txBody>
          <a:bodyPr/>
          <a:lstStyle/>
          <a:p>
            <a:r>
              <a:rPr lang="en-US" dirty="0"/>
              <a:t>Lecture 17.1 - How to Represent and Store Graphs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E8A8BD-0748-4440-AD3D-0A2F7185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4"/>
            <a:ext cx="16372190" cy="1202240"/>
          </a:xfrm>
        </p:spPr>
        <p:txBody>
          <a:bodyPr/>
          <a:lstStyle/>
          <a:p>
            <a:r>
              <a:rPr lang="en-US" sz="7200" dirty="0"/>
              <a:t>Assigning Node IDs using SQLite</a:t>
            </a:r>
          </a:p>
        </p:txBody>
      </p:sp>
      <p:sp>
        <p:nvSpPr>
          <p:cNvPr id="6" name="Create an index for “name”. Then write a “join” query.">
            <a:extLst>
              <a:ext uri="{FF2B5EF4-FFF2-40B4-BE49-F238E27FC236}">
                <a16:creationId xmlns:a16="http://schemas.microsoft.com/office/drawing/2014/main" id="{FD551433-24C4-4F90-ABE7-7D6DC54E74C4}"/>
              </a:ext>
            </a:extLst>
          </p:cNvPr>
          <p:cNvSpPr txBox="1"/>
          <p:nvPr/>
        </p:nvSpPr>
        <p:spPr>
          <a:xfrm>
            <a:off x="504702" y="2145000"/>
            <a:ext cx="17032184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3500"/>
            </a:lvl1pPr>
          </a:lstStyle>
          <a:p>
            <a:pPr defTabSz="685784" fontAlgn="auto" hangingPunct="0">
              <a:spcBef>
                <a:spcPts val="0"/>
              </a:spcBef>
              <a:spcAft>
                <a:spcPts val="0"/>
              </a:spcAft>
            </a:pPr>
            <a:r>
              <a:rPr sz="5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Create an index for “name”. Then write a join query.</a:t>
            </a:r>
          </a:p>
        </p:txBody>
      </p:sp>
      <p:sp>
        <p:nvSpPr>
          <p:cNvPr id="7" name="rowid  name…">
            <a:extLst>
              <a:ext uri="{FF2B5EF4-FFF2-40B4-BE49-F238E27FC236}">
                <a16:creationId xmlns:a16="http://schemas.microsoft.com/office/drawing/2014/main" id="{5A4936BE-3CDA-4085-93E3-2AA8E313FA7F}"/>
              </a:ext>
            </a:extLst>
          </p:cNvPr>
          <p:cNvSpPr txBox="1"/>
          <p:nvPr/>
        </p:nvSpPr>
        <p:spPr>
          <a:xfrm>
            <a:off x="1846213" y="3930577"/>
            <a:ext cx="4251805" cy="313932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82880" tIns="182880" rIns="182880" bIns="182880" anchor="ctr">
            <a:spAutoFit/>
          </a:bodyPr>
          <a:lstStyle/>
          <a:p>
            <a:pPr defTabSz="876278" fontAlgn="auto" hangingPunct="0">
              <a:spcBef>
                <a:spcPts val="0"/>
              </a:spcBef>
              <a:spcAft>
                <a:spcPts val="0"/>
              </a:spcAft>
              <a:defRPr sz="36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3600" b="1" kern="0" dirty="0" err="1">
                <a:solidFill>
                  <a:srgbClr val="C82506"/>
                </a:solidFill>
                <a:latin typeface="Courier New"/>
                <a:ea typeface="Courier New"/>
                <a:cs typeface="Courier New"/>
                <a:sym typeface="Courier New"/>
              </a:rPr>
              <a:t>rowid</a:t>
            </a:r>
            <a:r>
              <a:rPr sz="3600" b="1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name</a:t>
            </a:r>
          </a:p>
          <a:p>
            <a:pPr defTabSz="876278" fontAlgn="auto" hangingPunct="0">
              <a:spcBef>
                <a:spcPts val="0"/>
              </a:spcBef>
              <a:spcAft>
                <a:spcPts val="0"/>
              </a:spcAft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36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      Tom</a:t>
            </a:r>
          </a:p>
          <a:p>
            <a:pPr defTabSz="876278" fontAlgn="auto" hangingPunct="0">
              <a:spcBef>
                <a:spcPts val="0"/>
              </a:spcBef>
              <a:spcAft>
                <a:spcPts val="0"/>
              </a:spcAft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36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      Sandy</a:t>
            </a:r>
          </a:p>
          <a:p>
            <a:pPr defTabSz="876278" fontAlgn="auto" hangingPunct="0">
              <a:spcBef>
                <a:spcPts val="0"/>
              </a:spcBef>
              <a:spcAft>
                <a:spcPts val="0"/>
              </a:spcAft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36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      Richard</a:t>
            </a:r>
            <a:br>
              <a:rPr sz="3600" kern="0" dirty="0">
                <a:solidFill>
                  <a:srgbClr val="FF6A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sz="36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      Polo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E6D858BD-07E5-4082-9D43-EAB503FDC611}"/>
              </a:ext>
            </a:extLst>
          </p:cNvPr>
          <p:cNvSpPr/>
          <p:nvPr/>
        </p:nvSpPr>
        <p:spPr>
          <a:xfrm>
            <a:off x="4611140" y="3081795"/>
            <a:ext cx="0" cy="77036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76200" tIns="76200" rIns="76200" bIns="76200" anchor="ctr"/>
          <a:lstStyle/>
          <a:p>
            <a:pPr algn="ctr" defTabSz="876278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6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cs typeface="Gill Sans"/>
              <a:sym typeface="Gill Sans"/>
            </a:endParaRPr>
          </a:p>
        </p:txBody>
      </p:sp>
      <p:sp>
        <p:nvSpPr>
          <p:cNvPr id="10" name="source  target…">
            <a:extLst>
              <a:ext uri="{FF2B5EF4-FFF2-40B4-BE49-F238E27FC236}">
                <a16:creationId xmlns:a16="http://schemas.microsoft.com/office/drawing/2014/main" id="{EC56DFC8-C01E-4673-923E-A031BE75466C}"/>
              </a:ext>
            </a:extLst>
          </p:cNvPr>
          <p:cNvSpPr txBox="1"/>
          <p:nvPr/>
        </p:nvSpPr>
        <p:spPr>
          <a:xfrm>
            <a:off x="9524877" y="3744437"/>
            <a:ext cx="4529125" cy="203132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82880" tIns="182880" rIns="182880" bIns="182880" anchor="ctr">
            <a:spAutoFit/>
          </a:bodyPr>
          <a:lstStyle/>
          <a:p>
            <a:pPr defTabSz="876278" fontAlgn="auto" hangingPunct="0">
              <a:spcBef>
                <a:spcPts val="0"/>
              </a:spcBef>
              <a:spcAft>
                <a:spcPts val="0"/>
              </a:spcAft>
              <a:defRPr sz="36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3600" b="1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source  target</a:t>
            </a:r>
          </a:p>
          <a:p>
            <a:pPr defTabSz="876278" fontAlgn="auto" hangingPunct="0">
              <a:spcBef>
                <a:spcPts val="0"/>
              </a:spcBef>
              <a:spcAft>
                <a:spcPts val="0"/>
              </a:spcAft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36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Tom     Sandy</a:t>
            </a:r>
          </a:p>
          <a:p>
            <a:pPr defTabSz="876278" fontAlgn="auto" hangingPunct="0">
              <a:spcBef>
                <a:spcPts val="0"/>
              </a:spcBef>
              <a:spcAft>
                <a:spcPts val="0"/>
              </a:spcAft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36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Polo    Richard</a:t>
            </a:r>
          </a:p>
        </p:txBody>
      </p:sp>
      <p:sp>
        <p:nvSpPr>
          <p:cNvPr id="12" name="source  target…">
            <a:extLst>
              <a:ext uri="{FF2B5EF4-FFF2-40B4-BE49-F238E27FC236}">
                <a16:creationId xmlns:a16="http://schemas.microsoft.com/office/drawing/2014/main" id="{7314256E-DD25-4956-B24E-C90525FB67E4}"/>
              </a:ext>
            </a:extLst>
          </p:cNvPr>
          <p:cNvSpPr txBox="1"/>
          <p:nvPr/>
        </p:nvSpPr>
        <p:spPr>
          <a:xfrm>
            <a:off x="9524876" y="7069897"/>
            <a:ext cx="4505080" cy="203132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82880" tIns="182880" rIns="182880" bIns="182880" anchor="ctr">
            <a:spAutoFit/>
          </a:bodyPr>
          <a:lstStyle/>
          <a:p>
            <a:pPr defTabSz="876278" fontAlgn="auto" hangingPunct="0">
              <a:spcBef>
                <a:spcPts val="0"/>
              </a:spcBef>
              <a:spcAft>
                <a:spcPts val="0"/>
              </a:spcAft>
              <a:defRPr sz="36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3600" b="1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source  target</a:t>
            </a:r>
          </a:p>
          <a:p>
            <a:pPr defTabSz="876278" fontAlgn="auto" hangingPunct="0">
              <a:spcBef>
                <a:spcPts val="0"/>
              </a:spcBef>
              <a:spcAft>
                <a:spcPts val="0"/>
              </a:spcAft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36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1       2</a:t>
            </a:r>
          </a:p>
          <a:p>
            <a:pPr defTabSz="876278" fontAlgn="auto" hangingPunct="0">
              <a:spcBef>
                <a:spcPts val="0"/>
              </a:spcBef>
              <a:spcAft>
                <a:spcPts val="0"/>
              </a:spcAft>
              <a:defRPr sz="3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3600" kern="0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4       3</a:t>
            </a: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104C8AE7-5B65-4D41-AE8A-CF9BF6C1F188}"/>
              </a:ext>
            </a:extLst>
          </p:cNvPr>
          <p:cNvSpPr/>
          <p:nvPr/>
        </p:nvSpPr>
        <p:spPr>
          <a:xfrm>
            <a:off x="11777416" y="5989248"/>
            <a:ext cx="0" cy="917164"/>
          </a:xfrm>
          <a:prstGeom prst="line">
            <a:avLst/>
          </a:prstGeom>
          <a:ln w="85725">
            <a:solidFill>
              <a:srgbClr val="000000"/>
            </a:solidFill>
            <a:miter lim="400000"/>
            <a:tailEnd type="triangle"/>
          </a:ln>
        </p:spPr>
        <p:txBody>
          <a:bodyPr lIns="76200" tIns="76200" rIns="76200" bIns="76200" anchor="ctr"/>
          <a:lstStyle/>
          <a:p>
            <a:pPr algn="ctr" defTabSz="876278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6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cs typeface="Gill Sans"/>
              <a:sym typeface="Gill Sans"/>
            </a:endParaRPr>
          </a:p>
        </p:txBody>
      </p:sp>
      <p:sp>
        <p:nvSpPr>
          <p:cNvPr id="9" name="Hidden column; SQLite automatically created for you">
            <a:extLst>
              <a:ext uri="{FF2B5EF4-FFF2-40B4-BE49-F238E27FC236}">
                <a16:creationId xmlns:a16="http://schemas.microsoft.com/office/drawing/2014/main" id="{03044406-AF00-4D2C-A64A-888ECCC3CD8D}"/>
              </a:ext>
            </a:extLst>
          </p:cNvPr>
          <p:cNvSpPr txBox="1"/>
          <p:nvPr/>
        </p:nvSpPr>
        <p:spPr>
          <a:xfrm>
            <a:off x="830157" y="8121614"/>
            <a:ext cx="7397859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>
            <a:lvl1pPr>
              <a:defRPr sz="2700"/>
            </a:lvl1pPr>
          </a:lstStyle>
          <a:p>
            <a:pPr defTabSz="68578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4000" kern="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Rowid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 is a h</a:t>
            </a:r>
            <a:r>
              <a:rPr sz="40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idden column </a:t>
            </a:r>
            <a:b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</a:br>
            <a:r>
              <a:rPr sz="40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automatically created </a:t>
            </a:r>
            <a:r>
              <a:rPr lang="en-US" sz="40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by SQLite</a:t>
            </a:r>
            <a:endParaRPr sz="4000" kern="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C929368B-63F3-4F75-9B1F-72763BDF6A48}"/>
              </a:ext>
            </a:extLst>
          </p:cNvPr>
          <p:cNvSpPr/>
          <p:nvPr/>
        </p:nvSpPr>
        <p:spPr>
          <a:xfrm flipH="1" flipV="1">
            <a:off x="2624864" y="7201926"/>
            <a:ext cx="1408" cy="91968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76200" tIns="76200" rIns="76200" bIns="76200" anchor="ctr"/>
          <a:lstStyle/>
          <a:p>
            <a:pPr algn="ctr" defTabSz="876278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6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176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E8A8BD-0748-4440-AD3D-0A2F71856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4"/>
            <a:ext cx="16372190" cy="1202240"/>
          </a:xfrm>
        </p:spPr>
        <p:txBody>
          <a:bodyPr/>
          <a:lstStyle/>
          <a:p>
            <a:r>
              <a:rPr lang="en-US" sz="7200" dirty="0"/>
              <a:t>How to Store (Large) Graph?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1" y="2392565"/>
            <a:ext cx="8264770" cy="7109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1371566" fontAlgn="auto">
              <a:spcBef>
                <a:spcPts val="1200"/>
              </a:spcBef>
              <a:spcAft>
                <a:spcPts val="0"/>
              </a:spcAft>
            </a:pP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With a </a:t>
            </a:r>
            <a:r>
              <a:rPr lang="en-US" sz="4800" dirty="0">
                <a:solidFill>
                  <a:srgbClr val="2B76BA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cluster of machines</a:t>
            </a:r>
          </a:p>
          <a:p>
            <a:pPr marL="571500" indent="-571500" defTabSz="1371566" fontAlgn="auto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40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Titan (on top of </a:t>
            </a:r>
            <a:r>
              <a:rPr lang="en-US" sz="4000" kern="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HBase</a:t>
            </a:r>
            <a:r>
              <a:rPr lang="en-US" sz="40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), S2Graph — if you need real time read and write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marL="571500" indent="-571500" defTabSz="1371566" fontAlgn="auto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40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Hadoop (generic framework) — if batch processing is fine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marL="571500" indent="-571500" defTabSz="1371566" fontAlgn="auto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40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Hama, </a:t>
            </a:r>
            <a:r>
              <a:rPr lang="en-US" sz="4000" kern="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Giraph</a:t>
            </a:r>
            <a:r>
              <a:rPr lang="en-US" sz="40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, inspired by Google’s </a:t>
            </a:r>
            <a:r>
              <a:rPr lang="en-US" sz="4000" kern="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Pregel</a:t>
            </a:r>
            <a:endParaRPr lang="en-US" sz="4000" kern="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marL="571500" indent="-571500" defTabSz="1371566" fontAlgn="auto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4000" kern="0" dirty="0" err="1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FlockDB</a:t>
            </a:r>
            <a:r>
              <a:rPr lang="en-US" sz="40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, by Twitter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6816" y="2423340"/>
            <a:ext cx="697017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566" fontAlgn="auto">
              <a:spcBef>
                <a:spcPts val="1200"/>
              </a:spcBef>
              <a:spcAft>
                <a:spcPts val="0"/>
              </a:spcAft>
            </a:pPr>
            <a:r>
              <a:rPr lang="en-US" sz="4800" kern="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On </a:t>
            </a:r>
            <a:r>
              <a:rPr lang="en-US" sz="4800" kern="0" dirty="0">
                <a:solidFill>
                  <a:srgbClr val="2B76BA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your laptop computer</a:t>
            </a:r>
            <a:endParaRPr lang="en-US" sz="4800" dirty="0">
              <a:solidFill>
                <a:srgbClr val="2B76BA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marL="571500" indent="-571500" defTabSz="1371566" fontAlgn="auto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SQLite</a:t>
            </a:r>
          </a:p>
          <a:p>
            <a:pPr marL="571500" lvl="1" indent="-571500" defTabSz="1371566" fontAlgn="auto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Neo4j (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GPL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license)</a:t>
            </a:r>
            <a:b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http://neo4j.com/licensing/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marL="571500" indent="-571500" defTabSz="1371566" fontAlgn="auto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 defTabSz="1371566" fontAlgn="auto">
              <a:spcBef>
                <a:spcPts val="1200"/>
              </a:spcBef>
              <a:spcAft>
                <a:spcPts val="0"/>
              </a:spcAft>
            </a:pPr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On </a:t>
            </a:r>
            <a:r>
              <a:rPr lang="en-US" sz="4800" dirty="0">
                <a:solidFill>
                  <a:srgbClr val="2B76BA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a server</a:t>
            </a:r>
          </a:p>
          <a:p>
            <a:pPr marL="571500" indent="-571500" defTabSz="1371566" fontAlgn="auto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MySQL, PostgreSQL, etc.</a:t>
            </a:r>
          </a:p>
          <a:p>
            <a:pPr marL="571500" indent="-571500" defTabSz="1371566" fontAlgn="auto"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Neo4j (?)</a:t>
            </a:r>
          </a:p>
        </p:txBody>
      </p:sp>
    </p:spTree>
    <p:extLst>
      <p:ext uri="{BB962C8B-B14F-4D97-AF65-F5344CB8AC3E}">
        <p14:creationId xmlns:p14="http://schemas.microsoft.com/office/powerpoint/2010/main" val="172649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FAF9A3-5630-47F7-B846-78555FA0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4"/>
            <a:ext cx="16372190" cy="1437700"/>
          </a:xfrm>
        </p:spPr>
        <p:txBody>
          <a:bodyPr/>
          <a:lstStyle/>
          <a:p>
            <a:r>
              <a:rPr lang="en-US" sz="7200" dirty="0"/>
              <a:t>Storing Large Graphs</a:t>
            </a:r>
          </a:p>
        </p:txBody>
      </p:sp>
      <p:sp>
        <p:nvSpPr>
          <p:cNvPr id="6" name="I like to use SQLite. Why? Good enough for my use.…">
            <a:extLst>
              <a:ext uri="{FF2B5EF4-FFF2-40B4-BE49-F238E27FC236}">
                <a16:creationId xmlns:a16="http://schemas.microsoft.com/office/drawing/2014/main" id="{B6546432-8642-4E78-98C7-068D36C8F22B}"/>
              </a:ext>
            </a:extLst>
          </p:cNvPr>
          <p:cNvSpPr txBox="1">
            <a:spLocks/>
          </p:cNvSpPr>
          <p:nvPr/>
        </p:nvSpPr>
        <p:spPr>
          <a:xfrm>
            <a:off x="607247" y="2637691"/>
            <a:ext cx="16713598" cy="650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>
            <a:no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657210" fontAlgn="auto">
              <a:defRPr sz="3150"/>
            </a:pP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My research group like to use </a:t>
            </a:r>
            <a:r>
              <a:rPr lang="en-US" sz="4000" kern="0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SQLite</a:t>
            </a: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. Why? </a:t>
            </a:r>
            <a:r>
              <a:rPr lang="en-US" sz="4000" kern="0" dirty="0">
                <a:solidFill>
                  <a:srgbClr val="00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for our use cases.</a:t>
            </a:r>
          </a:p>
          <a:p>
            <a:pPr marL="571500" lvl="1" defTabSz="657210" fontAlgn="auto">
              <a:buFont typeface="Arial" charset="0"/>
              <a:buChar char="•"/>
              <a:defRPr sz="3150"/>
            </a:pP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Easily handle up to </a:t>
            </a:r>
            <a:r>
              <a:rPr lang="en-US" sz="4000" kern="0" dirty="0">
                <a:solidFill>
                  <a:srgbClr val="00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gigabytes </a:t>
            </a: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~ tens of millions of nodes/edges!</a:t>
            </a:r>
          </a:p>
          <a:p>
            <a:pPr marL="571500" lvl="1" defTabSz="657210" fontAlgn="auto">
              <a:buFont typeface="Arial" charset="0"/>
              <a:buChar char="•"/>
              <a:defRPr sz="3150"/>
            </a:pP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Very easy to maintain: one cross-platform file (even works on iPad)</a:t>
            </a:r>
          </a:p>
          <a:p>
            <a:pPr marL="571500" lvl="1" defTabSz="657210" fontAlgn="auto">
              <a:buFont typeface="Arial" charset="0"/>
              <a:buChar char="•"/>
              <a:defRPr sz="3150"/>
            </a:pP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APIs in many languages</a:t>
            </a:r>
          </a:p>
          <a:p>
            <a:pPr marL="571500" lvl="1" defTabSz="657210" fontAlgn="auto">
              <a:buFont typeface="Arial" charset="0"/>
              <a:buChar char="•"/>
              <a:defRPr sz="3150"/>
            </a:pP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Queries are easy! e.g., find all nodes’ degrees = 1 SQL statement</a:t>
            </a:r>
          </a:p>
          <a:p>
            <a:pPr marL="571500" lvl="1" defTabSz="657210" fontAlgn="auto">
              <a:buFont typeface="Arial" charset="0"/>
              <a:buChar char="•"/>
              <a:defRPr sz="3150"/>
            </a:pP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Bonus: SQLite supports full-text search</a:t>
            </a:r>
          </a:p>
        </p:txBody>
      </p:sp>
    </p:spTree>
    <p:extLst>
      <p:ext uri="{BB962C8B-B14F-4D97-AF65-F5344CB8AC3E}">
        <p14:creationId xmlns:p14="http://schemas.microsoft.com/office/powerpoint/2010/main" val="289582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4E090-D397-4D2A-8B12-2886EE53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5"/>
            <a:ext cx="16372190" cy="1330594"/>
          </a:xfrm>
        </p:spPr>
        <p:txBody>
          <a:bodyPr/>
          <a:lstStyle/>
          <a:p>
            <a:r>
              <a:rPr lang="en-US" sz="7200" dirty="0"/>
              <a:t>SQLite Graph Database Schema</a:t>
            </a:r>
          </a:p>
        </p:txBody>
      </p:sp>
      <p:sp>
        <p:nvSpPr>
          <p:cNvPr id="6" name="Simplest schema:…">
            <a:extLst>
              <a:ext uri="{FF2B5EF4-FFF2-40B4-BE49-F238E27FC236}">
                <a16:creationId xmlns:a16="http://schemas.microsoft.com/office/drawing/2014/main" id="{E795B91D-3FEC-404C-A09B-2FCE6CAE40B6}"/>
              </a:ext>
            </a:extLst>
          </p:cNvPr>
          <p:cNvSpPr txBox="1">
            <a:spLocks/>
          </p:cNvSpPr>
          <p:nvPr/>
        </p:nvSpPr>
        <p:spPr>
          <a:xfrm>
            <a:off x="1371601" y="2214066"/>
            <a:ext cx="12608170" cy="7615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>
            <a:no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779886" fontAlgn="auto">
              <a:spcBef>
                <a:spcPts val="3150"/>
              </a:spcBef>
              <a:defRPr sz="3738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Simplest schema:</a:t>
            </a:r>
          </a:p>
          <a:p>
            <a:pPr marL="0" lvl="1" indent="0" defTabSz="779886" fontAlgn="auto">
              <a:spcBef>
                <a:spcPts val="3150"/>
              </a:spcBef>
              <a:buSzTx/>
              <a:buNone/>
              <a:defRPr sz="2492">
                <a:solidFill>
                  <a:srgbClr val="444444"/>
                </a:solidFill>
              </a:defRPr>
            </a:pPr>
            <a:r>
              <a:rPr lang="en-US" sz="2400" kern="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solidFill>
                  <a:srgbClr val="444444"/>
                </a:solidFill>
                <a:latin typeface="Courier"/>
                <a:ea typeface="Courier"/>
                <a:cs typeface="Courier"/>
                <a:sym typeface="Courier"/>
              </a:rPr>
              <a:t>edges(</a:t>
            </a:r>
            <a:r>
              <a:rPr lang="en-US" sz="2400" kern="0" dirty="0" err="1">
                <a:solidFill>
                  <a:srgbClr val="444444"/>
                </a:solidFill>
                <a:latin typeface="Courier"/>
                <a:ea typeface="Courier"/>
                <a:cs typeface="Courier"/>
                <a:sym typeface="Courier"/>
              </a:rPr>
              <a:t>source_id</a:t>
            </a:r>
            <a:r>
              <a:rPr lang="en-US" sz="2400" kern="0" dirty="0">
                <a:solidFill>
                  <a:srgbClr val="444444"/>
                </a:solidFill>
                <a:latin typeface="Courier"/>
                <a:ea typeface="Courier"/>
                <a:cs typeface="Courier"/>
                <a:sym typeface="Courier"/>
              </a:rPr>
              <a:t>, </a:t>
            </a:r>
            <a:r>
              <a:rPr lang="en-US" sz="2400" kern="0" dirty="0" err="1">
                <a:solidFill>
                  <a:srgbClr val="444444"/>
                </a:solidFill>
                <a:latin typeface="Courier"/>
                <a:ea typeface="Courier"/>
                <a:cs typeface="Courier"/>
                <a:sym typeface="Courier"/>
              </a:rPr>
              <a:t>target_id</a:t>
            </a:r>
            <a:r>
              <a:rPr lang="en-US" sz="2400" kern="0" dirty="0">
                <a:solidFill>
                  <a:srgbClr val="444444"/>
                </a:solidFill>
                <a:latin typeface="Courier"/>
                <a:ea typeface="Courier"/>
                <a:cs typeface="Courier"/>
                <a:sym typeface="Courier"/>
              </a:rPr>
              <a:t>)</a:t>
            </a:r>
          </a:p>
          <a:p>
            <a:pPr defTabSz="779886" fontAlgn="auto">
              <a:spcBef>
                <a:spcPts val="3150"/>
              </a:spcBef>
              <a:defRPr sz="3738"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More sophisticated (flexible; lets you store more things):</a:t>
            </a:r>
          </a:p>
          <a:p>
            <a:pPr defTabSz="779886" fontAlgn="auto">
              <a:spcBef>
                <a:spcPts val="3150"/>
              </a:spcBef>
              <a:defRPr sz="2492"/>
            </a:pPr>
            <a:r>
              <a:rPr lang="en-US" sz="2400" kern="0" dirty="0">
                <a:solidFill>
                  <a:srgbClr val="0228CD"/>
                </a:solidFill>
                <a:latin typeface="Courier New"/>
                <a:ea typeface="Courier New"/>
                <a:cs typeface="Courier New"/>
                <a:sym typeface="Courier New"/>
              </a:rPr>
              <a:t>CREATE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kern="0" dirty="0">
                <a:solidFill>
                  <a:srgbClr val="0228CD"/>
                </a:solidFill>
                <a:latin typeface="Courier New"/>
                <a:ea typeface="Courier New"/>
                <a:cs typeface="Courier New"/>
                <a:sym typeface="Courier New"/>
              </a:rPr>
              <a:t>TABLE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1" kern="0" dirty="0">
                <a:latin typeface="Courier New"/>
                <a:ea typeface="Courier New"/>
                <a:cs typeface="Courier New"/>
                <a:sym typeface="Courier New"/>
              </a:rPr>
              <a:t>nodes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(</a:t>
            </a:r>
            <a:b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2400" b="1" kern="0" dirty="0">
                <a:latin typeface="Courier New"/>
                <a:ea typeface="Courier New"/>
                <a:cs typeface="Courier New"/>
                <a:sym typeface="Courier New"/>
              </a:rPr>
              <a:t>id INTEGER </a:t>
            </a:r>
            <a:r>
              <a:rPr lang="en-US" sz="2400" b="1" kern="0" dirty="0">
                <a:solidFill>
                  <a:srgbClr val="0228CD"/>
                </a:solidFill>
                <a:latin typeface="Courier New"/>
                <a:ea typeface="Courier New"/>
                <a:cs typeface="Courier New"/>
                <a:sym typeface="Courier New"/>
              </a:rPr>
              <a:t>PRIMARY</a:t>
            </a:r>
            <a:r>
              <a:rPr lang="en-US" sz="2400" b="1" kern="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1" kern="0" dirty="0">
                <a:solidFill>
                  <a:srgbClr val="0228CD"/>
                </a:solidFill>
                <a:latin typeface="Courier New"/>
                <a:ea typeface="Courier New"/>
                <a:cs typeface="Courier New"/>
                <a:sym typeface="Courier New"/>
              </a:rPr>
              <a:t>KEY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b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  type INTEGER </a:t>
            </a:r>
            <a:r>
              <a:rPr lang="en-US" sz="2400" kern="0" dirty="0">
                <a:solidFill>
                  <a:srgbClr val="0228CD"/>
                </a:solidFill>
                <a:latin typeface="Courier New"/>
                <a:ea typeface="Courier New"/>
                <a:cs typeface="Courier New"/>
                <a:sym typeface="Courier New"/>
              </a:rPr>
              <a:t>DEFAULT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kern="0" dirty="0">
                <a:solidFill>
                  <a:srgbClr val="0328CE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b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  name VARCHAR </a:t>
            </a:r>
            <a:r>
              <a:rPr lang="en-US" sz="2400" kern="0" dirty="0">
                <a:solidFill>
                  <a:srgbClr val="0228CD"/>
                </a:solidFill>
                <a:latin typeface="Courier New"/>
                <a:ea typeface="Courier New"/>
                <a:cs typeface="Courier New"/>
                <a:sym typeface="Courier New"/>
              </a:rPr>
              <a:t>DEFAULT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kern="0" dirty="0">
                <a:solidFill>
                  <a:srgbClr val="19A63F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-US" sz="2400" kern="0" dirty="0">
                <a:solidFill>
                  <a:srgbClr val="0228CD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defTabSz="779886" fontAlgn="auto">
              <a:spcBef>
                <a:spcPts val="3150"/>
              </a:spcBef>
              <a:defRPr sz="2492"/>
            </a:pPr>
            <a:r>
              <a:rPr lang="en-US" sz="2400" kern="0" dirty="0">
                <a:solidFill>
                  <a:srgbClr val="0228CD"/>
                </a:solidFill>
                <a:latin typeface="Courier New"/>
                <a:ea typeface="Courier New"/>
                <a:cs typeface="Courier New"/>
                <a:sym typeface="Courier New"/>
              </a:rPr>
              <a:t>CREATE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kern="0" dirty="0">
                <a:solidFill>
                  <a:srgbClr val="0228CD"/>
                </a:solidFill>
                <a:latin typeface="Courier New"/>
                <a:ea typeface="Courier New"/>
                <a:cs typeface="Courier New"/>
                <a:sym typeface="Courier New"/>
              </a:rPr>
              <a:t>TABLE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1" kern="0" dirty="0">
                <a:latin typeface="Courier New"/>
                <a:ea typeface="Courier New"/>
                <a:cs typeface="Courier New"/>
                <a:sym typeface="Courier New"/>
              </a:rPr>
              <a:t>edges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(</a:t>
            </a:r>
            <a:b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2400" kern="0" dirty="0" err="1">
                <a:latin typeface="Courier New"/>
                <a:ea typeface="Courier New"/>
                <a:cs typeface="Courier New"/>
                <a:sym typeface="Courier New"/>
              </a:rPr>
              <a:t>source_id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INTEGER, </a:t>
            </a:r>
            <a:b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2400" kern="0" dirty="0" err="1">
                <a:latin typeface="Courier New"/>
                <a:ea typeface="Courier New"/>
                <a:cs typeface="Courier New"/>
                <a:sym typeface="Courier New"/>
              </a:rPr>
              <a:t>target_id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INTEGER, </a:t>
            </a:r>
            <a:b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  type INTEGER </a:t>
            </a:r>
            <a:r>
              <a:rPr lang="en-US" sz="2400" kern="0" dirty="0">
                <a:solidFill>
                  <a:srgbClr val="0228CD"/>
                </a:solidFill>
                <a:latin typeface="Courier New"/>
                <a:ea typeface="Courier New"/>
                <a:cs typeface="Courier New"/>
                <a:sym typeface="Courier New"/>
              </a:rPr>
              <a:t>DEFAULT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kern="0" dirty="0">
                <a:solidFill>
                  <a:srgbClr val="0328CE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b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  weight FLOAT </a:t>
            </a:r>
            <a:r>
              <a:rPr lang="en-US" sz="2400" kern="0" dirty="0">
                <a:solidFill>
                  <a:srgbClr val="0228CD"/>
                </a:solidFill>
                <a:latin typeface="Courier New"/>
                <a:ea typeface="Courier New"/>
                <a:cs typeface="Courier New"/>
                <a:sym typeface="Courier New"/>
              </a:rPr>
              <a:t>DEFAULT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kern="0" dirty="0">
                <a:solidFill>
                  <a:srgbClr val="0328CE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b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  timestamp INTEGER </a:t>
            </a:r>
            <a:r>
              <a:rPr lang="en-US" sz="2400" kern="0" dirty="0">
                <a:solidFill>
                  <a:srgbClr val="0228CD"/>
                </a:solidFill>
                <a:latin typeface="Courier New"/>
                <a:ea typeface="Courier New"/>
                <a:cs typeface="Courier New"/>
                <a:sym typeface="Courier New"/>
              </a:rPr>
              <a:t>DEFAULT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kern="0" dirty="0">
                <a:solidFill>
                  <a:srgbClr val="0328CE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b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2400" b="1" kern="0" dirty="0">
                <a:solidFill>
                  <a:srgbClr val="0228CD"/>
                </a:solidFill>
                <a:latin typeface="Courier New"/>
                <a:ea typeface="Courier New"/>
                <a:cs typeface="Courier New"/>
                <a:sym typeface="Courier New"/>
              </a:rPr>
              <a:t>PRIMARY</a:t>
            </a:r>
            <a:r>
              <a:rPr lang="en-US" sz="2400" b="1" kern="0" dirty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1" kern="0" dirty="0">
                <a:solidFill>
                  <a:srgbClr val="0228CD"/>
                </a:solidFill>
                <a:latin typeface="Courier New"/>
                <a:ea typeface="Courier New"/>
                <a:cs typeface="Courier New"/>
                <a:sym typeface="Courier New"/>
              </a:rPr>
              <a:t>KEY</a:t>
            </a:r>
            <a:r>
              <a:rPr lang="en-US" sz="2400" b="1" kern="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400" b="1" kern="0" dirty="0" err="1">
                <a:latin typeface="Courier New"/>
                <a:ea typeface="Courier New"/>
                <a:cs typeface="Courier New"/>
                <a:sym typeface="Courier New"/>
              </a:rPr>
              <a:t>source_id</a:t>
            </a:r>
            <a:r>
              <a:rPr lang="en-US" sz="2400" b="1" kern="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400" b="1" kern="0" dirty="0" err="1">
                <a:latin typeface="Courier New"/>
                <a:ea typeface="Courier New"/>
                <a:cs typeface="Courier New"/>
                <a:sym typeface="Courier New"/>
              </a:rPr>
              <a:t>target_id</a:t>
            </a:r>
            <a:r>
              <a:rPr lang="en-US" sz="2400" b="1" kern="0" dirty="0">
                <a:latin typeface="Courier New"/>
                <a:ea typeface="Courier New"/>
                <a:cs typeface="Courier New"/>
                <a:sym typeface="Courier New"/>
              </a:rPr>
              <a:t>, timestamp)</a:t>
            </a:r>
            <a:r>
              <a:rPr lang="en-US" sz="2400" kern="0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6990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5" y="0"/>
            <a:ext cx="10557238" cy="1028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342" y="352194"/>
            <a:ext cx="7467600" cy="26812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771" y="9358359"/>
            <a:ext cx="8875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2126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prstClr val="white"/>
                </a:solidFill>
                <a:latin typeface="Calibri"/>
                <a:ea typeface="+mn-ea"/>
                <a:sym typeface="Helvetica"/>
              </a:rPr>
              <a:t>This work is licensed under a </a:t>
            </a:r>
            <a:r>
              <a:rPr lang="en-US" sz="1400" kern="0" dirty="0">
                <a:solidFill>
                  <a:prstClr val="white"/>
                </a:solidFill>
                <a:latin typeface="Calibri"/>
                <a:ea typeface="+mn-ea"/>
                <a:sym typeface="Helvetica"/>
                <a:hlinkClick r:id="rId5"/>
              </a:rPr>
              <a:t>Creative Commons Attribution-NonCommercial 4.0 International License</a:t>
            </a:r>
            <a:r>
              <a:rPr lang="en-US" sz="1400" kern="0" dirty="0">
                <a:solidFill>
                  <a:prstClr val="white"/>
                </a:solidFill>
                <a:latin typeface="Calibri"/>
                <a:ea typeface="+mn-ea"/>
                <a:sym typeface="Helvetica"/>
              </a:rPr>
              <a:t>.</a:t>
            </a:r>
          </a:p>
          <a:p>
            <a:pPr defTabSz="482126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prstClr val="white"/>
                </a:solidFill>
                <a:latin typeface="Calibri"/>
                <a:ea typeface="+mn-ea"/>
                <a:sym typeface="Helvetica"/>
              </a:rPr>
              <a:t>© 2014 by </a:t>
            </a:r>
            <a:r>
              <a:rPr lang="en-US" sz="1400" kern="0" dirty="0" err="1">
                <a:solidFill>
                  <a:prstClr val="white"/>
                </a:solidFill>
                <a:latin typeface="Calibri"/>
                <a:ea typeface="+mn-ea"/>
                <a:sym typeface="Helvetica"/>
              </a:rPr>
              <a:t>LyonLabs</a:t>
            </a:r>
            <a:r>
              <a:rPr lang="en-US" sz="1400" kern="0" dirty="0">
                <a:solidFill>
                  <a:prstClr val="white"/>
                </a:solidFill>
                <a:latin typeface="Calibri"/>
                <a:ea typeface="+mn-ea"/>
                <a:sym typeface="Helvetica"/>
              </a:rPr>
              <a:t>, LLC and Barrett Lyon.  Hosted by </a:t>
            </a:r>
            <a:r>
              <a:rPr lang="en-US" sz="1400" kern="0" dirty="0" err="1">
                <a:solidFill>
                  <a:prstClr val="white"/>
                </a:solidFill>
                <a:latin typeface="Calibri"/>
                <a:ea typeface="+mn-ea"/>
                <a:sym typeface="Helvetica"/>
              </a:rPr>
              <a:t>Defense.Nethttp</a:t>
            </a:r>
            <a:r>
              <a:rPr lang="en-US" sz="1400" kern="0" dirty="0">
                <a:solidFill>
                  <a:prstClr val="white"/>
                </a:solidFill>
                <a:latin typeface="Calibri"/>
                <a:ea typeface="+mn-ea"/>
                <a:sym typeface="Helvetica"/>
              </a:rPr>
              <a:t>://</a:t>
            </a:r>
            <a:r>
              <a:rPr lang="en-US" sz="1400" kern="0" dirty="0" err="1">
                <a:solidFill>
                  <a:prstClr val="white"/>
                </a:solidFill>
                <a:latin typeface="Calibri"/>
                <a:ea typeface="+mn-ea"/>
                <a:sym typeface="Helvetica"/>
              </a:rPr>
              <a:t>www.opte.org</a:t>
            </a:r>
            <a:r>
              <a:rPr lang="en-US" sz="1400" kern="0" dirty="0">
                <a:solidFill>
                  <a:prstClr val="white"/>
                </a:solidFill>
                <a:latin typeface="Calibri"/>
                <a:ea typeface="+mn-ea"/>
                <a:sym typeface="Helvetica"/>
              </a:rPr>
              <a:t>/the-internet/</a:t>
            </a:r>
          </a:p>
        </p:txBody>
      </p:sp>
    </p:spTree>
    <p:extLst>
      <p:ext uri="{BB962C8B-B14F-4D97-AF65-F5344CB8AC3E}">
        <p14:creationId xmlns:p14="http://schemas.microsoft.com/office/powerpoint/2010/main" val="34819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9" y="435593"/>
            <a:ext cx="14924310" cy="26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0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59" y="317420"/>
            <a:ext cx="13456158" cy="97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9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w to represent a graph?…">
            <a:extLst>
              <a:ext uri="{FF2B5EF4-FFF2-40B4-BE49-F238E27FC236}">
                <a16:creationId xmlns:a16="http://schemas.microsoft.com/office/drawing/2014/main" id="{2D778369-5653-4797-94C1-10AE8B85A4AB}"/>
              </a:ext>
            </a:extLst>
          </p:cNvPr>
          <p:cNvSpPr txBox="1">
            <a:spLocks/>
          </p:cNvSpPr>
          <p:nvPr/>
        </p:nvSpPr>
        <p:spPr>
          <a:xfrm>
            <a:off x="1668084" y="2359866"/>
            <a:ext cx="15726784" cy="6049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876278" fontAlgn="auto">
              <a:lnSpc>
                <a:spcPct val="170000"/>
              </a:lnSpc>
              <a:defRPr sz="7200"/>
            </a:pPr>
            <a:r>
              <a:rPr lang="en-US" sz="7200" kern="0" dirty="0"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en-US" sz="7200" kern="0" dirty="0">
                <a:solidFill>
                  <a:srgbClr val="DE6A10">
                    <a:hueOff val="384618"/>
                    <a:satOff val="3869"/>
                    <a:lumOff val="5802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7200" kern="0" dirty="0" err="1">
                <a:solidFill>
                  <a:srgbClr val="DE6A10">
                    <a:hueOff val="384618"/>
                    <a:satOff val="3869"/>
                    <a:lumOff val="5802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epresent</a:t>
            </a:r>
            <a:r>
              <a:rPr lang="en-US" sz="7200" kern="0" dirty="0">
                <a:latin typeface="Arial" panose="020B0604020202020204" pitchFamily="34" charset="0"/>
                <a:cs typeface="Arial" panose="020B0604020202020204" pitchFamily="34" charset="0"/>
              </a:rPr>
              <a:t> a Graph? </a:t>
            </a:r>
            <a:b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76278" fontAlgn="auto">
              <a:defRPr sz="7200"/>
            </a:pPr>
            <a:r>
              <a:rPr lang="en-US" sz="5600" kern="0" dirty="0">
                <a:latin typeface="Arial" panose="020B0604020202020204" pitchFamily="34" charset="0"/>
                <a:cs typeface="Arial" panose="020B0604020202020204" pitchFamily="34" charset="0"/>
              </a:rPr>
              <a:t>Conceptually.</a:t>
            </a:r>
          </a:p>
          <a:p>
            <a:pPr defTabSz="876278" fontAlgn="auto">
              <a:defRPr sz="7200"/>
            </a:pPr>
            <a:r>
              <a:rPr lang="en-US" sz="5600" kern="0" dirty="0">
                <a:latin typeface="Arial" panose="020B0604020202020204" pitchFamily="34" charset="0"/>
                <a:cs typeface="Arial" panose="020B0604020202020204" pitchFamily="34" charset="0"/>
              </a:rPr>
              <a:t>Visually.</a:t>
            </a:r>
          </a:p>
          <a:p>
            <a:pPr defTabSz="876278" fontAlgn="auto">
              <a:defRPr sz="7200"/>
            </a:pPr>
            <a:r>
              <a:rPr lang="en-US" sz="5600" kern="0" dirty="0">
                <a:latin typeface="Arial" panose="020B0604020202020204" pitchFamily="34" charset="0"/>
                <a:cs typeface="Arial" panose="020B0604020202020204" pitchFamily="34" charset="0"/>
              </a:rPr>
              <a:t>Programmatically.</a:t>
            </a:r>
          </a:p>
        </p:txBody>
      </p:sp>
    </p:spTree>
    <p:extLst>
      <p:ext uri="{BB962C8B-B14F-4D97-AF65-F5344CB8AC3E}">
        <p14:creationId xmlns:p14="http://schemas.microsoft.com/office/powerpoint/2010/main" val="384485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A989D3-7CA7-40DC-996B-B6D17365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5"/>
            <a:ext cx="16372190" cy="1289254"/>
          </a:xfrm>
        </p:spPr>
        <p:txBody>
          <a:bodyPr/>
          <a:lstStyle/>
          <a:p>
            <a:r>
              <a:rPr lang="en-US" sz="7200" dirty="0"/>
              <a:t>How to </a:t>
            </a:r>
            <a:r>
              <a:rPr lang="en-US" sz="7200" b="1" dirty="0">
                <a:solidFill>
                  <a:schemeClr val="accent6"/>
                </a:solidFill>
              </a:rPr>
              <a:t>Represent</a:t>
            </a:r>
            <a:r>
              <a:rPr lang="en-US" sz="7200" dirty="0"/>
              <a:t> a Graph?</a:t>
            </a:r>
          </a:p>
        </p:txBody>
      </p:sp>
      <p:sp>
        <p:nvSpPr>
          <p:cNvPr id="6" name="Edge list…">
            <a:extLst>
              <a:ext uri="{FF2B5EF4-FFF2-40B4-BE49-F238E27FC236}">
                <a16:creationId xmlns:a16="http://schemas.microsoft.com/office/drawing/2014/main" id="{4F8A5AB7-52E1-40D2-96D8-3040C4A60CED}"/>
              </a:ext>
            </a:extLst>
          </p:cNvPr>
          <p:cNvSpPr txBox="1">
            <a:spLocks/>
          </p:cNvSpPr>
          <p:nvPr/>
        </p:nvSpPr>
        <p:spPr>
          <a:xfrm>
            <a:off x="1863172" y="6683574"/>
            <a:ext cx="2614012" cy="87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>
            <a:norm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753598" fontAlgn="auto">
              <a:spcBef>
                <a:spcPts val="3000"/>
              </a:spcBef>
              <a:defRPr sz="3096" b="1"/>
            </a:pPr>
            <a:r>
              <a:rPr lang="en-US" sz="3750" kern="0" dirty="0">
                <a:latin typeface="Arial" panose="020B0604020202020204" pitchFamily="34" charset="0"/>
                <a:cs typeface="Arial" panose="020B0604020202020204" pitchFamily="34" charset="0"/>
              </a:rPr>
              <a:t>Edge list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C66EC95-FFCC-4DDB-8614-0FEA2BB4E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524" y="3173746"/>
            <a:ext cx="3368884" cy="3444512"/>
          </a:xfrm>
          <a:prstGeom prst="rect">
            <a:avLst/>
          </a:prstGeom>
        </p:spPr>
      </p:pic>
      <p:sp>
        <p:nvSpPr>
          <p:cNvPr id="34" name="Adjacency matrix">
            <a:extLst>
              <a:ext uri="{FF2B5EF4-FFF2-40B4-BE49-F238E27FC236}">
                <a16:creationId xmlns:a16="http://schemas.microsoft.com/office/drawing/2014/main" id="{77572F3B-D59C-41B7-B7F3-172B528F499B}"/>
              </a:ext>
            </a:extLst>
          </p:cNvPr>
          <p:cNvSpPr txBox="1"/>
          <p:nvPr/>
        </p:nvSpPr>
        <p:spPr>
          <a:xfrm>
            <a:off x="6622919" y="2140701"/>
            <a:ext cx="4137351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 marL="0" lvl="1" defTabSz="876278" fontAlgn="auto" hangingPunct="0">
              <a:spcBef>
                <a:spcPts val="3600"/>
              </a:spcBef>
              <a:spcAft>
                <a:spcPts val="0"/>
              </a:spcAft>
              <a:defRPr sz="3600" b="1"/>
            </a:pPr>
            <a:r>
              <a:rPr sz="375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Adjacency matrix</a:t>
            </a:r>
          </a:p>
        </p:txBody>
      </p:sp>
      <p:sp>
        <p:nvSpPr>
          <p:cNvPr id="36" name="Target  node">
            <a:extLst>
              <a:ext uri="{FF2B5EF4-FFF2-40B4-BE49-F238E27FC236}">
                <a16:creationId xmlns:a16="http://schemas.microsoft.com/office/drawing/2014/main" id="{26713994-86D3-431D-A92F-34EDEF6D9CBD}"/>
              </a:ext>
            </a:extLst>
          </p:cNvPr>
          <p:cNvSpPr txBox="1"/>
          <p:nvPr/>
        </p:nvSpPr>
        <p:spPr>
          <a:xfrm>
            <a:off x="7771976" y="2669039"/>
            <a:ext cx="233237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 marL="0" lvl="1" defTabSz="876278" fontAlgn="auto" hangingPunct="0">
              <a:spcBef>
                <a:spcPts val="3600"/>
              </a:spcBef>
              <a:spcAft>
                <a:spcPts val="0"/>
              </a:spcAft>
              <a:defRPr sz="2400">
                <a:solidFill>
                  <a:srgbClr val="7A7A7A"/>
                </a:solidFill>
              </a:defRPr>
            </a:pPr>
            <a:r>
              <a:rPr sz="3000" kern="0" dirty="0">
                <a:solidFill>
                  <a:srgbClr val="7A7A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Target  node</a:t>
            </a:r>
          </a:p>
        </p:txBody>
      </p:sp>
      <p:sp>
        <p:nvSpPr>
          <p:cNvPr id="38" name="Adjacency list">
            <a:extLst>
              <a:ext uri="{FF2B5EF4-FFF2-40B4-BE49-F238E27FC236}">
                <a16:creationId xmlns:a16="http://schemas.microsoft.com/office/drawing/2014/main" id="{08192BD7-AC5A-491F-8F3A-32C330C55E1A}"/>
              </a:ext>
            </a:extLst>
          </p:cNvPr>
          <p:cNvSpPr txBox="1"/>
          <p:nvPr/>
        </p:nvSpPr>
        <p:spPr>
          <a:xfrm>
            <a:off x="13360130" y="2140701"/>
            <a:ext cx="3387146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 marL="0" lvl="1" defTabSz="876278" fontAlgn="auto" hangingPunct="0">
              <a:spcBef>
                <a:spcPts val="3600"/>
              </a:spcBef>
              <a:spcAft>
                <a:spcPts val="0"/>
              </a:spcAft>
              <a:defRPr sz="3600" b="1"/>
            </a:pPr>
            <a:r>
              <a:rPr sz="375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Adjacency list</a:t>
            </a:r>
          </a:p>
        </p:txBody>
      </p:sp>
      <p:sp>
        <p:nvSpPr>
          <p:cNvPr id="40" name="1: 2, 3 2: 4 3: 2">
            <a:extLst>
              <a:ext uri="{FF2B5EF4-FFF2-40B4-BE49-F238E27FC236}">
                <a16:creationId xmlns:a16="http://schemas.microsoft.com/office/drawing/2014/main" id="{1A15D7E0-D0DC-41E1-935B-578010D02C7E}"/>
              </a:ext>
            </a:extLst>
          </p:cNvPr>
          <p:cNvSpPr txBox="1"/>
          <p:nvPr/>
        </p:nvSpPr>
        <p:spPr>
          <a:xfrm>
            <a:off x="14336360" y="3042573"/>
            <a:ext cx="1436291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 defTabSz="876278" fontAlgn="auto" hangingPunct="0">
              <a:spcBef>
                <a:spcPts val="0"/>
              </a:spcBef>
              <a:spcAft>
                <a:spcPts val="0"/>
              </a:spcAft>
              <a:defRPr sz="2800"/>
            </a:pPr>
            <a:r>
              <a:rPr sz="3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1: 2, 3</a:t>
            </a:r>
            <a:br>
              <a:rPr sz="3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</a:br>
            <a:r>
              <a:rPr sz="3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2: 4</a:t>
            </a:r>
            <a:br>
              <a:rPr sz="3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</a:br>
            <a:r>
              <a:rPr sz="3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3: 2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8FEE20C-BF3A-486B-B787-1994941E4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783" y="7307792"/>
            <a:ext cx="1942174" cy="27755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DEE39F-EE02-4022-875D-BC27B793ADD4}"/>
              </a:ext>
            </a:extLst>
          </p:cNvPr>
          <p:cNvSpPr/>
          <p:nvPr/>
        </p:nvSpPr>
        <p:spPr>
          <a:xfrm>
            <a:off x="2305458" y="2871666"/>
            <a:ext cx="1453280" cy="302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 fontAlgn="auto">
              <a:spcBef>
                <a:spcPts val="0"/>
              </a:spcBef>
              <a:spcAft>
                <a:spcPts val="0"/>
              </a:spcAft>
            </a:pPr>
            <a:endParaRPr lang="en-US" sz="2026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5A7CF4-3889-4038-89F3-A794B52711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0" r="75175" b="35664"/>
          <a:stretch/>
        </p:blipFill>
        <p:spPr>
          <a:xfrm>
            <a:off x="649995" y="2140697"/>
            <a:ext cx="3405026" cy="4477562"/>
          </a:xfrm>
          <a:prstGeom prst="rect">
            <a:avLst/>
          </a:prstGeom>
        </p:spPr>
      </p:pic>
      <p:sp>
        <p:nvSpPr>
          <p:cNvPr id="13" name="Edge list…">
            <a:extLst>
              <a:ext uri="{FF2B5EF4-FFF2-40B4-BE49-F238E27FC236}">
                <a16:creationId xmlns:a16="http://schemas.microsoft.com/office/drawing/2014/main" id="{4F8A5AB7-52E1-40D2-96D8-3040C4A60CED}"/>
              </a:ext>
            </a:extLst>
          </p:cNvPr>
          <p:cNvSpPr txBox="1">
            <a:spLocks/>
          </p:cNvSpPr>
          <p:nvPr/>
        </p:nvSpPr>
        <p:spPr>
          <a:xfrm>
            <a:off x="3872997" y="7528902"/>
            <a:ext cx="13343558" cy="224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>
            <a:norm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7200" indent="-449020" defTabSz="753598" fontAlgn="auto">
              <a:spcBef>
                <a:spcPts val="600"/>
              </a:spcBef>
              <a:buSzPct val="100000"/>
              <a:buFontTx/>
              <a:buChar char="•"/>
              <a:defRPr sz="3096"/>
            </a:pP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Most common distribution format</a:t>
            </a:r>
          </a:p>
          <a:p>
            <a:pPr marL="457200" indent="-449020" defTabSz="753598" fontAlgn="auto">
              <a:spcBef>
                <a:spcPts val="600"/>
              </a:spcBef>
              <a:buSzPct val="100000"/>
              <a:buFontTx/>
              <a:buChar char="•"/>
              <a:defRPr sz="3096"/>
            </a:pP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US" sz="4000" kern="0" dirty="0">
                <a:solidFill>
                  <a:srgbClr val="C82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painful</a:t>
            </a:r>
            <a:r>
              <a:rPr lang="en-US" sz="4000" kern="0" dirty="0">
                <a:latin typeface="Arial" panose="020B0604020202020204" pitchFamily="34" charset="0"/>
                <a:cs typeface="Arial" panose="020B0604020202020204" pitchFamily="34" charset="0"/>
              </a:rPr>
              <a:t> to parse when edges/nodes have many attributes/columns (e.g., text with quotes)</a:t>
            </a:r>
          </a:p>
        </p:txBody>
      </p:sp>
      <p:sp>
        <p:nvSpPr>
          <p:cNvPr id="16" name="Target  node">
            <a:extLst>
              <a:ext uri="{FF2B5EF4-FFF2-40B4-BE49-F238E27FC236}">
                <a16:creationId xmlns:a16="http://schemas.microsoft.com/office/drawing/2014/main" id="{26713994-86D3-431D-A92F-34EDEF6D9CBD}"/>
              </a:ext>
            </a:extLst>
          </p:cNvPr>
          <p:cNvSpPr txBox="1"/>
          <p:nvPr/>
        </p:nvSpPr>
        <p:spPr>
          <a:xfrm>
            <a:off x="5530552" y="4547741"/>
            <a:ext cx="137056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 marL="0" lvl="1" algn="ctr" defTabSz="876278" fontAlgn="auto" hangingPunct="0">
              <a:spcBef>
                <a:spcPts val="3600"/>
              </a:spcBef>
              <a:spcAft>
                <a:spcPts val="0"/>
              </a:spcAft>
              <a:defRPr sz="2400">
                <a:solidFill>
                  <a:srgbClr val="7A7A7A"/>
                </a:solidFill>
              </a:defRPr>
            </a:pPr>
            <a:r>
              <a:rPr lang="en-US" sz="3000" kern="0" dirty="0">
                <a:solidFill>
                  <a:srgbClr val="7A7A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Source</a:t>
            </a:r>
            <a:br>
              <a:rPr lang="en-US" sz="3000" kern="0" dirty="0">
                <a:solidFill>
                  <a:srgbClr val="7A7A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</a:br>
            <a:r>
              <a:rPr sz="3000" kern="0" dirty="0">
                <a:solidFill>
                  <a:srgbClr val="7A7A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node</a:t>
            </a:r>
          </a:p>
        </p:txBody>
      </p:sp>
    </p:spTree>
    <p:extLst>
      <p:ext uri="{BB962C8B-B14F-4D97-AF65-F5344CB8AC3E}">
        <p14:creationId xmlns:p14="http://schemas.microsoft.com/office/powerpoint/2010/main" val="133832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A989D3-7CA7-40DC-996B-B6D17365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1" y="549365"/>
            <a:ext cx="16372190" cy="1289254"/>
          </a:xfrm>
        </p:spPr>
        <p:txBody>
          <a:bodyPr/>
          <a:lstStyle/>
          <a:p>
            <a:r>
              <a:rPr lang="en-US" sz="7200" dirty="0"/>
              <a:t>How to </a:t>
            </a:r>
            <a:r>
              <a:rPr lang="en-US" sz="7200" b="1" dirty="0">
                <a:solidFill>
                  <a:schemeClr val="accent6"/>
                </a:solidFill>
              </a:rPr>
              <a:t>Represent</a:t>
            </a:r>
            <a:r>
              <a:rPr lang="en-US" sz="7200" dirty="0"/>
              <a:t> a Graph?</a:t>
            </a:r>
          </a:p>
        </p:txBody>
      </p:sp>
      <p:sp>
        <p:nvSpPr>
          <p:cNvPr id="6" name="Edge list…">
            <a:extLst>
              <a:ext uri="{FF2B5EF4-FFF2-40B4-BE49-F238E27FC236}">
                <a16:creationId xmlns:a16="http://schemas.microsoft.com/office/drawing/2014/main" id="{4F8A5AB7-52E1-40D2-96D8-3040C4A60CED}"/>
              </a:ext>
            </a:extLst>
          </p:cNvPr>
          <p:cNvSpPr txBox="1">
            <a:spLocks/>
          </p:cNvSpPr>
          <p:nvPr/>
        </p:nvSpPr>
        <p:spPr>
          <a:xfrm>
            <a:off x="1863172" y="6683574"/>
            <a:ext cx="2614012" cy="87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>
            <a:normAutofit/>
          </a:bodyPr>
          <a:lstStyle>
            <a:lvl1pPr marL="0" marR="0" indent="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1333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1778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22225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26670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30226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33782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37338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089400" marR="0" indent="-571500" algn="l" defTabSz="58420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753598" fontAlgn="auto">
              <a:spcBef>
                <a:spcPts val="3000"/>
              </a:spcBef>
              <a:defRPr sz="3096" b="1"/>
            </a:pPr>
            <a:r>
              <a:rPr lang="en-US" sz="3750" kern="0" dirty="0">
                <a:latin typeface="Arial" panose="020B0604020202020204" pitchFamily="34" charset="0"/>
                <a:cs typeface="Arial" panose="020B0604020202020204" pitchFamily="34" charset="0"/>
              </a:rPr>
              <a:t>Edge list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C66EC95-FFCC-4DDB-8614-0FEA2BB4E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524" y="3173746"/>
            <a:ext cx="3368884" cy="3444512"/>
          </a:xfrm>
          <a:prstGeom prst="rect">
            <a:avLst/>
          </a:prstGeom>
        </p:spPr>
      </p:pic>
      <p:sp>
        <p:nvSpPr>
          <p:cNvPr id="34" name="Adjacency matrix">
            <a:extLst>
              <a:ext uri="{FF2B5EF4-FFF2-40B4-BE49-F238E27FC236}">
                <a16:creationId xmlns:a16="http://schemas.microsoft.com/office/drawing/2014/main" id="{77572F3B-D59C-41B7-B7F3-172B528F499B}"/>
              </a:ext>
            </a:extLst>
          </p:cNvPr>
          <p:cNvSpPr txBox="1"/>
          <p:nvPr/>
        </p:nvSpPr>
        <p:spPr>
          <a:xfrm>
            <a:off x="6622919" y="2140701"/>
            <a:ext cx="4137351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 marL="0" lvl="1" defTabSz="876278" fontAlgn="auto" hangingPunct="0">
              <a:spcBef>
                <a:spcPts val="3600"/>
              </a:spcBef>
              <a:spcAft>
                <a:spcPts val="0"/>
              </a:spcAft>
              <a:defRPr sz="3600" b="1"/>
            </a:pPr>
            <a:r>
              <a:rPr sz="375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Adjacency matrix</a:t>
            </a:r>
          </a:p>
        </p:txBody>
      </p:sp>
      <p:sp>
        <p:nvSpPr>
          <p:cNvPr id="36" name="Target  node">
            <a:extLst>
              <a:ext uri="{FF2B5EF4-FFF2-40B4-BE49-F238E27FC236}">
                <a16:creationId xmlns:a16="http://schemas.microsoft.com/office/drawing/2014/main" id="{26713994-86D3-431D-A92F-34EDEF6D9CBD}"/>
              </a:ext>
            </a:extLst>
          </p:cNvPr>
          <p:cNvSpPr txBox="1"/>
          <p:nvPr/>
        </p:nvSpPr>
        <p:spPr>
          <a:xfrm>
            <a:off x="7771976" y="2669039"/>
            <a:ext cx="233237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 marL="0" lvl="1" defTabSz="876278" fontAlgn="auto" hangingPunct="0">
              <a:spcBef>
                <a:spcPts val="3600"/>
              </a:spcBef>
              <a:spcAft>
                <a:spcPts val="0"/>
              </a:spcAft>
              <a:defRPr sz="2400">
                <a:solidFill>
                  <a:srgbClr val="7A7A7A"/>
                </a:solidFill>
              </a:defRPr>
            </a:pPr>
            <a:r>
              <a:rPr sz="3000" kern="0" dirty="0">
                <a:solidFill>
                  <a:srgbClr val="7A7A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Target  node</a:t>
            </a:r>
          </a:p>
        </p:txBody>
      </p:sp>
      <p:sp>
        <p:nvSpPr>
          <p:cNvPr id="38" name="Adjacency list">
            <a:extLst>
              <a:ext uri="{FF2B5EF4-FFF2-40B4-BE49-F238E27FC236}">
                <a16:creationId xmlns:a16="http://schemas.microsoft.com/office/drawing/2014/main" id="{08192BD7-AC5A-491F-8F3A-32C330C55E1A}"/>
              </a:ext>
            </a:extLst>
          </p:cNvPr>
          <p:cNvSpPr txBox="1"/>
          <p:nvPr/>
        </p:nvSpPr>
        <p:spPr>
          <a:xfrm>
            <a:off x="13360130" y="2140701"/>
            <a:ext cx="3387146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 marL="0" lvl="1" defTabSz="876278" fontAlgn="auto" hangingPunct="0">
              <a:spcBef>
                <a:spcPts val="3600"/>
              </a:spcBef>
              <a:spcAft>
                <a:spcPts val="0"/>
              </a:spcAft>
              <a:defRPr sz="3600" b="1"/>
            </a:pPr>
            <a:r>
              <a:rPr sz="375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Adjacency list</a:t>
            </a:r>
          </a:p>
        </p:txBody>
      </p:sp>
      <p:sp>
        <p:nvSpPr>
          <p:cNvPr id="40" name="1: 2, 3 2: 4 3: 2">
            <a:extLst>
              <a:ext uri="{FF2B5EF4-FFF2-40B4-BE49-F238E27FC236}">
                <a16:creationId xmlns:a16="http://schemas.microsoft.com/office/drawing/2014/main" id="{1A15D7E0-D0DC-41E1-935B-578010D02C7E}"/>
              </a:ext>
            </a:extLst>
          </p:cNvPr>
          <p:cNvSpPr txBox="1"/>
          <p:nvPr/>
        </p:nvSpPr>
        <p:spPr>
          <a:xfrm>
            <a:off x="14336360" y="3042573"/>
            <a:ext cx="1436291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 defTabSz="876278" fontAlgn="auto" hangingPunct="0">
              <a:spcBef>
                <a:spcPts val="0"/>
              </a:spcBef>
              <a:spcAft>
                <a:spcPts val="0"/>
              </a:spcAft>
              <a:defRPr sz="2800"/>
            </a:pPr>
            <a:r>
              <a:rPr sz="3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1: 2, 3</a:t>
            </a:r>
            <a:br>
              <a:rPr sz="3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</a:br>
            <a:r>
              <a:rPr sz="3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2: 4</a:t>
            </a:r>
            <a:br>
              <a:rPr sz="3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</a:br>
            <a:r>
              <a:rPr sz="36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3: 2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8FEE20C-BF3A-486B-B787-1994941E4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783" y="7307792"/>
            <a:ext cx="1942174" cy="27755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DEE39F-EE02-4022-875D-BC27B793ADD4}"/>
              </a:ext>
            </a:extLst>
          </p:cNvPr>
          <p:cNvSpPr/>
          <p:nvPr/>
        </p:nvSpPr>
        <p:spPr>
          <a:xfrm>
            <a:off x="2305458" y="2871666"/>
            <a:ext cx="1453280" cy="302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 fontAlgn="auto">
              <a:spcBef>
                <a:spcPts val="0"/>
              </a:spcBef>
              <a:spcAft>
                <a:spcPts val="0"/>
              </a:spcAft>
            </a:pPr>
            <a:endParaRPr lang="en-US" sz="2026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Each node is often identified by a numeric ID.  Why?">
            <a:extLst>
              <a:ext uri="{FF2B5EF4-FFF2-40B4-BE49-F238E27FC236}">
                <a16:creationId xmlns:a16="http://schemas.microsoft.com/office/drawing/2014/main" id="{0BD4BC88-6B2B-4586-8B36-A9E65A7BC59A}"/>
              </a:ext>
            </a:extLst>
          </p:cNvPr>
          <p:cNvSpPr txBox="1"/>
          <p:nvPr/>
        </p:nvSpPr>
        <p:spPr>
          <a:xfrm>
            <a:off x="5159829" y="7307793"/>
            <a:ext cx="12736286" cy="2680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>
            <a:normAutofit/>
          </a:bodyPr>
          <a:lstStyle>
            <a:lvl1pPr defTabSz="584200">
              <a:spcBef>
                <a:spcPts val="2400"/>
              </a:spcBef>
              <a:defRPr sz="4600">
                <a:solidFill>
                  <a:schemeClr val="accent2"/>
                </a:solidFill>
              </a:defRPr>
            </a:lvl1pPr>
          </a:lstStyle>
          <a:p>
            <a:pPr defTabSz="1168400" fontAlgn="auto" hangingPunct="0">
              <a:spcBef>
                <a:spcPts val="4800"/>
              </a:spcBef>
              <a:spcAft>
                <a:spcPts val="0"/>
              </a:spcAft>
            </a:pPr>
            <a:r>
              <a:rPr sz="4800" kern="0" dirty="0">
                <a:solidFill>
                  <a:srgbClr val="008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Each node is often identified by a numeric ID.</a:t>
            </a:r>
            <a:r>
              <a:rPr lang="en-US" sz="4800" kern="0" dirty="0">
                <a:solidFill>
                  <a:srgbClr val="008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 </a:t>
            </a:r>
            <a:r>
              <a:rPr sz="4800" kern="0" dirty="0">
                <a:solidFill>
                  <a:srgbClr val="008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Why?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5A7CF4-3889-4038-89F3-A794B52711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0" r="75175" b="35664"/>
          <a:stretch/>
        </p:blipFill>
        <p:spPr>
          <a:xfrm>
            <a:off x="649995" y="2140697"/>
            <a:ext cx="3405026" cy="4477562"/>
          </a:xfrm>
          <a:prstGeom prst="rect">
            <a:avLst/>
          </a:prstGeom>
        </p:spPr>
      </p:pic>
      <p:sp>
        <p:nvSpPr>
          <p:cNvPr id="13" name="Target  node">
            <a:extLst>
              <a:ext uri="{FF2B5EF4-FFF2-40B4-BE49-F238E27FC236}">
                <a16:creationId xmlns:a16="http://schemas.microsoft.com/office/drawing/2014/main" id="{26713994-86D3-431D-A92F-34EDEF6D9CBD}"/>
              </a:ext>
            </a:extLst>
          </p:cNvPr>
          <p:cNvSpPr txBox="1"/>
          <p:nvPr/>
        </p:nvSpPr>
        <p:spPr>
          <a:xfrm>
            <a:off x="5530552" y="4547741"/>
            <a:ext cx="137056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6200" tIns="76200" rIns="76200" bIns="76200" anchor="ctr">
            <a:spAutoFit/>
          </a:bodyPr>
          <a:lstStyle/>
          <a:p>
            <a:pPr marL="0" lvl="1" algn="ctr" defTabSz="876278" fontAlgn="auto" hangingPunct="0">
              <a:spcBef>
                <a:spcPts val="3600"/>
              </a:spcBef>
              <a:spcAft>
                <a:spcPts val="0"/>
              </a:spcAft>
              <a:defRPr sz="2400">
                <a:solidFill>
                  <a:srgbClr val="7A7A7A"/>
                </a:solidFill>
              </a:defRPr>
            </a:pPr>
            <a:r>
              <a:rPr lang="en-US" sz="3000" kern="0" dirty="0">
                <a:solidFill>
                  <a:srgbClr val="7A7A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Source</a:t>
            </a:r>
            <a:br>
              <a:rPr lang="en-US" sz="3000" kern="0" dirty="0">
                <a:solidFill>
                  <a:srgbClr val="7A7A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</a:br>
            <a:r>
              <a:rPr sz="3000" kern="0" dirty="0">
                <a:solidFill>
                  <a:srgbClr val="7A7A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node</a:t>
            </a:r>
          </a:p>
        </p:txBody>
      </p:sp>
    </p:spTree>
    <p:extLst>
      <p:ext uri="{BB962C8B-B14F-4D97-AF65-F5344CB8AC3E}">
        <p14:creationId xmlns:p14="http://schemas.microsoft.com/office/powerpoint/2010/main" val="75701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ssigning an ID to a node">
            <a:extLst>
              <a:ext uri="{FF2B5EF4-FFF2-40B4-BE49-F238E27FC236}">
                <a16:creationId xmlns:a16="http://schemas.microsoft.com/office/drawing/2014/main" id="{42028B20-1EE7-487C-90A1-4001BE0703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701" y="549362"/>
            <a:ext cx="16372190" cy="1171684"/>
          </a:xfrm>
          <a:prstGeom prst="rect">
            <a:avLst/>
          </a:prstGeom>
        </p:spPr>
        <p:txBody>
          <a:bodyPr/>
          <a:lstStyle>
            <a:lvl1pPr defTabSz="566674">
              <a:defRPr sz="8148"/>
            </a:lvl1pPr>
          </a:lstStyle>
          <a:p>
            <a:r>
              <a:rPr sz="7200" dirty="0"/>
              <a:t>Assigning an ID to a </a:t>
            </a:r>
            <a:r>
              <a:rPr lang="en-US" sz="7200" dirty="0"/>
              <a:t>N</a:t>
            </a:r>
            <a:r>
              <a:rPr sz="7200" dirty="0"/>
              <a:t>ode</a:t>
            </a:r>
          </a:p>
        </p:txBody>
      </p:sp>
      <p:sp>
        <p:nvSpPr>
          <p:cNvPr id="7" name="Use a “map” (Java) / “dictionary” (Python) / SQLite…">
            <a:extLst>
              <a:ext uri="{FF2B5EF4-FFF2-40B4-BE49-F238E27FC236}">
                <a16:creationId xmlns:a16="http://schemas.microsoft.com/office/drawing/2014/main" id="{D21AF332-25C4-473F-A4F9-E7875334DC80}"/>
              </a:ext>
            </a:extLst>
          </p:cNvPr>
          <p:cNvSpPr txBox="1"/>
          <p:nvPr/>
        </p:nvSpPr>
        <p:spPr>
          <a:xfrm>
            <a:off x="504700" y="2308063"/>
            <a:ext cx="17228128" cy="417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>
            <a:normAutofit/>
          </a:bodyPr>
          <a:lstStyle/>
          <a:p>
            <a:pPr marL="524320" indent="-466408" defTabSz="832466" fontAlgn="auto" hangingPunct="0">
              <a:spcBef>
                <a:spcPts val="3300"/>
              </a:spcBef>
              <a:spcAft>
                <a:spcPts val="0"/>
              </a:spcAft>
              <a:buSzPct val="100000"/>
              <a:buFontTx/>
              <a:buChar char="•"/>
              <a:defRPr sz="3989"/>
            </a:pPr>
            <a:r>
              <a:rPr sz="48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Use a “map” (Java) / “dictionary” (Python) / SQLite</a:t>
            </a:r>
          </a:p>
          <a:p>
            <a:pPr marL="524320" indent="-466408" defTabSz="832466" fontAlgn="auto" hangingPunct="0">
              <a:spcBef>
                <a:spcPts val="3300"/>
              </a:spcBef>
              <a:spcAft>
                <a:spcPts val="0"/>
              </a:spcAft>
              <a:buSzPct val="100000"/>
              <a:buFontTx/>
              <a:buChar char="•"/>
              <a:defRPr sz="3989"/>
            </a:pPr>
            <a:r>
              <a:rPr sz="4800" kern="0" dirty="0">
                <a:solidFill>
                  <a:srgbClr val="008D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Same concept</a:t>
            </a:r>
            <a:r>
              <a:rPr sz="4800" kern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: given an entity/node (e.g., “Tom”) not seen before, assign a number to it</a:t>
            </a:r>
          </a:p>
        </p:txBody>
      </p:sp>
    </p:spTree>
    <p:extLst>
      <p:ext uri="{BB962C8B-B14F-4D97-AF65-F5344CB8AC3E}">
        <p14:creationId xmlns:p14="http://schemas.microsoft.com/office/powerpoint/2010/main" val="419261279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ull Page Layout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A2D5A9-5A2A-4639-8793-B14398A48D68}"/>
</file>

<file path=docProps/app.xml><?xml version="1.0" encoding="utf-8"?>
<Properties xmlns="http://schemas.openxmlformats.org/officeDocument/2006/extended-properties" xmlns:vt="http://schemas.openxmlformats.org/officeDocument/2006/docPropsVTypes">
  <TotalTime>91574</TotalTime>
  <Words>575</Words>
  <Application>Microsoft Macintosh PowerPoint</Application>
  <PresentationFormat>Custom</PresentationFormat>
  <Paragraphs>77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Courier</vt:lpstr>
      <vt:lpstr>Courier New</vt:lpstr>
      <vt:lpstr>Gill Sans</vt:lpstr>
      <vt:lpstr>Helvetica</vt:lpstr>
      <vt:lpstr>Trebuchet MS</vt:lpstr>
      <vt:lpstr>Wingdings</vt:lpstr>
      <vt:lpstr>Title &amp; Bullet</vt:lpstr>
      <vt:lpstr>1_Title &amp; Bullet</vt:lpstr>
      <vt:lpstr>1_Full Page Layout</vt:lpstr>
      <vt:lpstr>Full Page Layout</vt:lpstr>
      <vt:lpstr>Lecture 17.1 - How to Represent and Store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Represent a Graph?</vt:lpstr>
      <vt:lpstr>How to Represent a Graph?</vt:lpstr>
      <vt:lpstr>Assigning an ID to a Node</vt:lpstr>
      <vt:lpstr>Assigning Node IDs using SQLite</vt:lpstr>
      <vt:lpstr>How to Store (Large) Graph?</vt:lpstr>
      <vt:lpstr>Storing Large Graphs</vt:lpstr>
      <vt:lpstr>SQLite Graph Database Schema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3646</cp:revision>
  <dcterms:created xsi:type="dcterms:W3CDTF">2008-01-24T03:11:41Z</dcterms:created>
  <dcterms:modified xsi:type="dcterms:W3CDTF">2021-08-29T02:58:30Z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