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4" r:id="rId4"/>
    <p:sldMasterId id="2147483992" r:id="rId5"/>
    <p:sldMasterId id="2147484000" r:id="rId6"/>
  </p:sldMasterIdLst>
  <p:notesMasterIdLst>
    <p:notesMasterId r:id="rId27"/>
  </p:notesMasterIdLst>
  <p:handoutMasterIdLst>
    <p:handoutMasterId r:id="rId28"/>
  </p:handoutMasterIdLst>
  <p:sldIdLst>
    <p:sldId id="818" r:id="rId7"/>
    <p:sldId id="809" r:id="rId8"/>
    <p:sldId id="270" r:id="rId9"/>
    <p:sldId id="272" r:id="rId10"/>
    <p:sldId id="322" r:id="rId11"/>
    <p:sldId id="274" r:id="rId12"/>
    <p:sldId id="289" r:id="rId13"/>
    <p:sldId id="291" r:id="rId14"/>
    <p:sldId id="323" r:id="rId15"/>
    <p:sldId id="277" r:id="rId16"/>
    <p:sldId id="308" r:id="rId17"/>
    <p:sldId id="280" r:id="rId18"/>
    <p:sldId id="281" r:id="rId19"/>
    <p:sldId id="283" r:id="rId20"/>
    <p:sldId id="324" r:id="rId21"/>
    <p:sldId id="285" r:id="rId22"/>
    <p:sldId id="286" r:id="rId23"/>
    <p:sldId id="287" r:id="rId24"/>
    <p:sldId id="288" r:id="rId25"/>
    <p:sldId id="820" r:id="rId26"/>
  </p:sldIdLst>
  <p:sldSz cx="18288000" cy="10287000"/>
  <p:notesSz cx="7010400" cy="9296400"/>
  <p:defaultTextStyle>
    <a:defPPr>
      <a:defRPr lang="en-US"/>
    </a:defPPr>
    <a:lvl1pPr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761970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1523939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2285909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3047878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3809848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4571817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5333787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6095756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3" userDrawn="1">
          <p15:clr>
            <a:srgbClr val="A4A3A4"/>
          </p15:clr>
        </p15:guide>
        <p15:guide id="2" orient="horz" pos="5083" userDrawn="1">
          <p15:clr>
            <a:srgbClr val="A4A3A4"/>
          </p15:clr>
        </p15:guide>
        <p15:guide id="3" orient="horz" pos="5315" userDrawn="1">
          <p15:clr>
            <a:srgbClr val="A4A3A4"/>
          </p15:clr>
        </p15:guide>
        <p15:guide id="4" pos="9092" userDrawn="1">
          <p15:clr>
            <a:srgbClr val="A4A3A4"/>
          </p15:clr>
        </p15:guide>
        <p15:guide id="5" orient="horz" pos="1625" userDrawn="1">
          <p15:clr>
            <a:srgbClr val="A4A3A4"/>
          </p15:clr>
        </p15:guide>
        <p15:guide id="6" pos="57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A369"/>
    <a:srgbClr val="890C58"/>
    <a:srgbClr val="0071C5"/>
    <a:srgbClr val="4F2682"/>
    <a:srgbClr val="008564"/>
    <a:srgbClr val="383838"/>
    <a:srgbClr val="8C8C8C"/>
    <a:srgbClr val="CDCDCD"/>
    <a:srgbClr val="6F6F6F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48" autoAdjust="0"/>
    <p:restoredTop sz="75809" autoAdjust="0"/>
  </p:normalViewPr>
  <p:slideViewPr>
    <p:cSldViewPr snapToGrid="0">
      <p:cViewPr>
        <p:scale>
          <a:sx n="39" d="100"/>
          <a:sy n="39" d="100"/>
        </p:scale>
        <p:origin x="2512" y="1088"/>
      </p:cViewPr>
      <p:guideLst>
        <p:guide orient="horz" pos="2193"/>
        <p:guide orient="horz" pos="5083"/>
        <p:guide orient="horz" pos="5315"/>
        <p:guide pos="9092"/>
        <p:guide orient="horz" pos="1625"/>
        <p:guide pos="57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3606" y="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5.xml"/><Relationship Id="rId4" Type="http://schemas.openxmlformats.org/officeDocument/2006/relationships/image" Target="../media/image3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25FFAEB-A754-4EDE-A063-5F87103CFC27}"/>
              </a:ext>
            </a:extLst>
          </p:cNvPr>
          <p:cNvGrpSpPr/>
          <p:nvPr/>
        </p:nvGrpSpPr>
        <p:grpSpPr>
          <a:xfrm>
            <a:off x="4249882" y="8675204"/>
            <a:ext cx="2267650" cy="298438"/>
            <a:chOff x="10009693" y="1549925"/>
            <a:chExt cx="7721678" cy="101622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B7B5E74-8CE9-4070-AE0B-4319A9396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C709196-319E-460C-BD9A-61C4F6096565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6B9F5D1-3A4D-4466-A79D-06C828B01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2" name="Picture 11" descr="Text&#10;&#10;Description automatically generated">
              <a:extLst>
                <a:ext uri="{FF2B5EF4-FFF2-40B4-BE49-F238E27FC236}">
                  <a16:creationId xmlns:a16="http://schemas.microsoft.com/office/drawing/2014/main" id="{61CA6E49-ACF6-4B13-9CB1-0C7F74EF7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9DC410A-BD91-4F54-BFA8-66F070ED6736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8398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4.xml"/><Relationship Id="rId4" Type="http://schemas.openxmlformats.org/officeDocument/2006/relationships/image" Target="../media/image3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30565" y="883158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l">
              <a:defRPr sz="1100">
                <a:latin typeface="Arial" panose="020B0604020202020204" pitchFamily="34" charset="0"/>
                <a:ea typeface="ＭＳ Ｐゴシック" pitchFamily="-16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FD2D7F-A763-4126-9B71-A7F863137437}" type="datetimeFigureOut">
              <a:rPr lang="en-US" smtClean="0"/>
              <a:pPr>
                <a:defRPr/>
              </a:pPr>
              <a:t>8/28/21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6317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r">
              <a:defRPr sz="1100">
                <a:latin typeface="Arial" panose="020B0604020202020204" pitchFamily="34" charset="0"/>
                <a:ea typeface="ＭＳ Ｐゴシック" pitchFamily="-16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B74364-6FC3-4AAB-BCCB-78A57EF73B4D}"/>
              </a:ext>
            </a:extLst>
          </p:cNvPr>
          <p:cNvGrpSpPr/>
          <p:nvPr/>
        </p:nvGrpSpPr>
        <p:grpSpPr>
          <a:xfrm>
            <a:off x="4394824" y="259707"/>
            <a:ext cx="2267650" cy="298438"/>
            <a:chOff x="10009693" y="1549925"/>
            <a:chExt cx="7721678" cy="10162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59CB9EB-7626-44E1-86CD-80D71DFF0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CF17C3E-2351-45E7-8E11-40FCDACA31F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038CEBE-9523-4464-A83D-24A213DF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2F98C3B4-B517-47AD-BAF6-46881ABB0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F05B4D3-6BFB-4CBB-AAC4-B7D357961D06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46712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61970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523939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2285909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3047878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3809848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571817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333787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6095756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1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470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97B2F5-7E79-EA46-A321-40D9E75A57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9201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97B2F5-7E79-EA46-A321-40D9E75A57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5814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97B2F5-7E79-EA46-A321-40D9E75A57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2905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97B2F5-7E79-EA46-A321-40D9E75A57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85498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15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184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97B2F5-7E79-EA46-A321-40D9E75A57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89288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17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2323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18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4384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97B2F5-7E79-EA46-A321-40D9E75A57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032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97B2F5-7E79-EA46-A321-40D9E75A57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8934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97B2F5-7E79-EA46-A321-40D9E75A57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4413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97B2F5-7E79-EA46-A321-40D9E75A57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245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97B2F5-7E79-EA46-A321-40D9E75A57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890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97B2F5-7E79-EA46-A321-40D9E75A57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4437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97B2F5-7E79-EA46-A321-40D9E75A57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39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97B2F5-7E79-EA46-A321-40D9E75A57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24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97B2F5-7E79-EA46-A321-40D9E75A57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063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D02034B-E0DD-432D-BED0-94DE68C503D5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143000" y="8290560"/>
            <a:ext cx="9692640" cy="477053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Tx/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5" name="Title 304"/>
          <p:cNvSpPr>
            <a:spLocks noGrp="1"/>
          </p:cNvSpPr>
          <p:nvPr userDrawn="1">
            <p:ph type="title" hasCustomPrompt="1"/>
          </p:nvPr>
        </p:nvSpPr>
        <p:spPr>
          <a:xfrm>
            <a:off x="1135316" y="6705601"/>
            <a:ext cx="9692640" cy="1638092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6000" b="1" cap="none" baseline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FCCD42-41E8-4430-B6CA-E5E37163336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F12FC3C-F346-45C5-A2EB-14122560D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4D7601B-DE46-423C-B955-7A66CD436A7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936C1C8-404D-40E3-B988-930C448D4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5" name="Picture 14" descr="Text&#10;&#10;Description automatically generated">
              <a:extLst>
                <a:ext uri="{FF2B5EF4-FFF2-40B4-BE49-F238E27FC236}">
                  <a16:creationId xmlns:a16="http://schemas.microsoft.com/office/drawing/2014/main" id="{3336A004-E1EA-48BD-969E-3F5237E6E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1F47EB3-A644-424B-8140-E89309FB54E1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F37D2-4A95-428F-86C9-909FE5B586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303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8301" y="747664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977" y="3186797"/>
            <a:ext cx="16581120" cy="6198208"/>
          </a:xfrm>
        </p:spPr>
        <p:txBody>
          <a:bodyPr/>
          <a:lstStyle>
            <a:lvl1pPr marL="0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33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331" y="1741489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485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936" y="747428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728" y="3189912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4728" y="1739896"/>
            <a:ext cx="16607858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422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 Bran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5700" y="748506"/>
            <a:ext cx="16626840" cy="984885"/>
          </a:xfrm>
        </p:spPr>
        <p:txBody>
          <a:bodyPr/>
          <a:lstStyle>
            <a:lvl1pPr algn="l">
              <a:defRPr sz="48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340" y="3191235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828" y="1740430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460CD7-0C13-8944-A014-77CEFB207FB0}"/>
              </a:ext>
            </a:extLst>
          </p:cNvPr>
          <p:cNvSpPr/>
          <p:nvPr userDrawn="1"/>
        </p:nvSpPr>
        <p:spPr>
          <a:xfrm>
            <a:off x="13012614" y="9465547"/>
            <a:ext cx="5275385" cy="8214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6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- NO LOGO &amp;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618" y="744037"/>
            <a:ext cx="16620988" cy="990175"/>
          </a:xfrm>
        </p:spPr>
        <p:txBody>
          <a:bodyPr/>
          <a:lstStyle>
            <a:lvl1pPr algn="l">
              <a:defRPr sz="480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" y="3505060"/>
            <a:ext cx="16581120" cy="5950440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accent4"/>
                </a:solidFill>
              </a:defRPr>
            </a:lvl1pPr>
            <a:lvl2pPr marL="952519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accent4"/>
                </a:solidFill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7103" y="1740548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851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r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869" y="3998551"/>
            <a:ext cx="11900262" cy="2193243"/>
          </a:xfrm>
        </p:spPr>
        <p:txBody>
          <a:bodyPr anchor="t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993AEE-ACAA-4A36-926F-A62FD4F2A9AC}"/>
              </a:ext>
            </a:extLst>
          </p:cNvPr>
          <p:cNvSpPr/>
          <p:nvPr userDrawn="1"/>
        </p:nvSpPr>
        <p:spPr bwMode="white">
          <a:xfrm>
            <a:off x="0" y="9330779"/>
            <a:ext cx="1524000" cy="956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2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95309" y="549284"/>
            <a:ext cx="17190626" cy="1425696"/>
          </a:xfrm>
          <a:prstGeom prst="rect">
            <a:avLst/>
          </a:prstGeom>
        </p:spPr>
        <p:txBody>
          <a:bodyPr/>
          <a:lstStyle>
            <a:lvl1pPr algn="l">
              <a:defRPr lang="en-US" sz="8002" b="1" i="0" kern="1200" dirty="0">
                <a:solidFill>
                  <a:schemeClr val="tx1"/>
                </a:solidFill>
                <a:latin typeface="Arial" panose="020B0604020202020204" pitchFamily="34" charset="0"/>
                <a:ea typeface="Vitesse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Course title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32922" y="1592670"/>
            <a:ext cx="17153004" cy="1084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6002" b="1" i="0" kern="1200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Module Name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95299" y="4585979"/>
            <a:ext cx="17190630" cy="865338"/>
          </a:xfrm>
          <a:prstGeom prst="rect">
            <a:avLst/>
          </a:prstGeom>
        </p:spPr>
        <p:txBody>
          <a:bodyPr anchor="ctr"/>
          <a:lstStyle>
            <a:lvl1pPr marL="0" indent="0" algn="l" defTabSz="914356" rtl="0" eaLnBrk="1" latinLnBrk="0" hangingPunct="1">
              <a:lnSpc>
                <a:spcPts val="2800"/>
              </a:lnSpc>
              <a:spcBef>
                <a:spcPct val="20000"/>
              </a:spcBef>
              <a:buFont typeface="Arial"/>
              <a:buNone/>
              <a:defRPr lang="en-US" sz="4800" b="0" i="0" kern="1200" baseline="0" dirty="0">
                <a:solidFill>
                  <a:srgbClr val="EEB21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Professor Name, Ph.D.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486" y="5301955"/>
            <a:ext cx="17209444" cy="508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95296" y="8759373"/>
            <a:ext cx="16287520" cy="13620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2" b="0" i="0" baseline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Lesson name: e.g. R Examples</a:t>
            </a:r>
          </a:p>
          <a:p>
            <a:pPr lvl="0"/>
            <a:r>
              <a:rPr lang="en-US" dirty="0" err="1"/>
              <a:t>Subname</a:t>
            </a:r>
            <a:r>
              <a:rPr lang="en-US" dirty="0"/>
              <a:t> if applicable (e.g. Part II)</a:t>
            </a:r>
          </a:p>
          <a:p>
            <a:pPr lvl="0"/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95300" y="5792237"/>
            <a:ext cx="17190632" cy="644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School Name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794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4698" y="549363"/>
            <a:ext cx="17124784" cy="1987550"/>
          </a:xfrm>
          <a:prstGeom prst="rect">
            <a:avLst/>
          </a:prstGeom>
        </p:spPr>
        <p:txBody>
          <a:bodyPr/>
          <a:lstStyle>
            <a:lvl1pPr algn="l">
              <a:defRPr lang="en-US" sz="8002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837843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5"/>
          <p:cNvSpPr>
            <a:spLocks noGrp="1"/>
          </p:cNvSpPr>
          <p:nvPr>
            <p:ph sz="quarter" idx="10"/>
          </p:nvPr>
        </p:nvSpPr>
        <p:spPr>
          <a:xfrm>
            <a:off x="504696" y="2536911"/>
            <a:ext cx="16560332" cy="7039834"/>
          </a:xfrm>
          <a:prstGeom prst="rect">
            <a:avLst/>
          </a:prstGeom>
        </p:spPr>
        <p:txBody>
          <a:bodyPr/>
          <a:lstStyle>
            <a:lvl1pPr>
              <a:defRPr sz="40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602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2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4696" y="549363"/>
            <a:ext cx="16560332" cy="1987550"/>
          </a:xfrm>
          <a:prstGeom prst="rect">
            <a:avLst/>
          </a:prstGeom>
        </p:spPr>
        <p:txBody>
          <a:bodyPr/>
          <a:lstStyle>
            <a:lvl1pPr algn="l">
              <a:defRPr lang="en-US" sz="8002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9637058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504701" y="2536919"/>
            <a:ext cx="16899006" cy="6572250"/>
          </a:xfrm>
          <a:prstGeom prst="rect">
            <a:avLst/>
          </a:prstGeom>
        </p:spPr>
        <p:txBody>
          <a:bodyPr/>
          <a:lstStyle>
            <a:lvl1pPr marL="571500" indent="-571500">
              <a:buFont typeface="Arial"/>
              <a:buChar char="•"/>
              <a:defRPr sz="40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 err="1">
                <a:latin typeface="Helvetica"/>
                <a:cs typeface="Helvetica"/>
              </a:rPr>
              <a:t>Lorem</a:t>
            </a:r>
            <a:r>
              <a:rPr lang="en-US" b="1" dirty="0">
                <a:latin typeface="Helvetica"/>
                <a:cs typeface="Helvetica"/>
              </a:rPr>
              <a:t> </a:t>
            </a:r>
            <a:r>
              <a:rPr lang="en-US" b="1" dirty="0" err="1">
                <a:latin typeface="Helvetica"/>
                <a:cs typeface="Helvetica"/>
              </a:rPr>
              <a:t>Ipsum</a:t>
            </a:r>
            <a:r>
              <a:rPr lang="en-US" b="1" dirty="0">
                <a:latin typeface="Helvetica"/>
                <a:cs typeface="Helvetica"/>
              </a:rPr>
              <a:t> is simply dummy text </a:t>
            </a:r>
          </a:p>
          <a:p>
            <a:r>
              <a:rPr lang="en-US" sz="3602" dirty="0"/>
              <a:t>of the printing and typesetting industry. </a:t>
            </a:r>
            <a:r>
              <a:rPr lang="en-US" sz="3602" dirty="0" err="1"/>
              <a:t>Lorem</a:t>
            </a:r>
            <a:r>
              <a:rPr lang="en-US" sz="3602" dirty="0"/>
              <a:t> </a:t>
            </a:r>
            <a:r>
              <a:rPr lang="en-US" sz="3602" dirty="0" err="1"/>
              <a:t>Ipsum</a:t>
            </a:r>
            <a:r>
              <a:rPr lang="en-US" sz="3602" dirty="0"/>
              <a:t> has been the industry's standard dummy text ever since the 1500s, when an unknown printer took a galley of type and scrambled it to make a type specimen book. </a:t>
            </a:r>
          </a:p>
          <a:p>
            <a:endParaRPr lang="en-US" sz="3602" dirty="0"/>
          </a:p>
          <a:p>
            <a:r>
              <a:rPr lang="en-US" b="1" dirty="0"/>
              <a:t>It has survived</a:t>
            </a:r>
          </a:p>
          <a:p>
            <a:pPr marL="285750" indent="-285750">
              <a:buFont typeface="Arial"/>
              <a:buChar char="•"/>
            </a:pPr>
            <a:r>
              <a:rPr lang="en-US" sz="3602" dirty="0"/>
              <a:t>not only five centuries</a:t>
            </a:r>
          </a:p>
          <a:p>
            <a:pPr marL="285750" indent="-285750">
              <a:buFont typeface="Arial"/>
              <a:buChar char="•"/>
            </a:pPr>
            <a:r>
              <a:rPr lang="en-US" sz="3602" dirty="0"/>
              <a:t>but also the leap into electronic typesetting, </a:t>
            </a:r>
          </a:p>
          <a:p>
            <a:pPr marL="285750" indent="-285750">
              <a:buFont typeface="Arial"/>
              <a:buChar char="•"/>
            </a:pPr>
            <a:r>
              <a:rPr lang="en-US" sz="3602" dirty="0"/>
              <a:t>remaining essentially unchanged.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707" y="549363"/>
            <a:ext cx="16899006" cy="1987550"/>
          </a:xfrm>
          <a:prstGeom prst="rect">
            <a:avLst/>
          </a:prstGeom>
        </p:spPr>
        <p:txBody>
          <a:bodyPr/>
          <a:lstStyle>
            <a:lvl1pPr algn="l">
              <a:defRPr lang="en-US" sz="8002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9732085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Text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467087" y="2220150"/>
            <a:ext cx="7190554" cy="7224888"/>
          </a:xfrm>
          <a:prstGeom prst="rect">
            <a:avLst/>
          </a:prstGeom>
        </p:spPr>
        <p:txBody>
          <a:bodyPr/>
          <a:lstStyle>
            <a:lvl1pPr marL="571500" indent="-571500">
              <a:buFont typeface="Arial"/>
              <a:buChar char="•"/>
              <a:defRPr sz="40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 err="1">
                <a:latin typeface="Helvetica"/>
                <a:cs typeface="Helvetica"/>
              </a:rPr>
              <a:t>Lorem</a:t>
            </a:r>
            <a:r>
              <a:rPr lang="en-US" b="1" dirty="0">
                <a:latin typeface="Helvetica"/>
                <a:cs typeface="Helvetica"/>
              </a:rPr>
              <a:t> </a:t>
            </a:r>
            <a:r>
              <a:rPr lang="en-US" b="1" dirty="0" err="1">
                <a:latin typeface="Helvetica"/>
                <a:cs typeface="Helvetica"/>
              </a:rPr>
              <a:t>Ipsum</a:t>
            </a:r>
            <a:r>
              <a:rPr lang="en-US" b="1" dirty="0">
                <a:latin typeface="Helvetica"/>
                <a:cs typeface="Helvetica"/>
              </a:rPr>
              <a:t> is simply dummy text.</a:t>
            </a:r>
          </a:p>
          <a:p>
            <a:endParaRPr lang="en-US" sz="3602" dirty="0"/>
          </a:p>
          <a:p>
            <a:r>
              <a:rPr lang="en-US" b="1" dirty="0"/>
              <a:t>It has survived</a:t>
            </a:r>
          </a:p>
          <a:p>
            <a:pPr marL="285750" indent="-285750">
              <a:buFont typeface="Arial"/>
              <a:buChar char="•"/>
            </a:pPr>
            <a:r>
              <a:rPr lang="en-US" sz="3602" dirty="0"/>
              <a:t>not only five centuries</a:t>
            </a:r>
          </a:p>
          <a:p>
            <a:pPr marL="285750" indent="-285750">
              <a:buFont typeface="Arial"/>
              <a:buChar char="•"/>
            </a:pPr>
            <a:r>
              <a:rPr lang="en-US" sz="3602" dirty="0"/>
              <a:t>but also the leap into electronic typesetting, </a:t>
            </a:r>
          </a:p>
          <a:p>
            <a:pPr marL="285750" indent="-285750">
              <a:buFont typeface="Arial"/>
              <a:buChar char="•"/>
            </a:pPr>
            <a:r>
              <a:rPr lang="en-US" sz="3602" dirty="0"/>
              <a:t>remaining essentially unchanged. </a:t>
            </a:r>
          </a:p>
        </p:txBody>
      </p:sp>
      <p:sp>
        <p:nvSpPr>
          <p:cNvPr id="6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7657639" y="2220150"/>
            <a:ext cx="9896594" cy="7224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4701" y="549363"/>
            <a:ext cx="16372190" cy="1987550"/>
          </a:xfrm>
          <a:prstGeom prst="rect">
            <a:avLst/>
          </a:prstGeom>
        </p:spPr>
        <p:txBody>
          <a:bodyPr/>
          <a:lstStyle>
            <a:lvl1pPr algn="l">
              <a:defRPr lang="en-US" sz="8002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374040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A32E851-9FF9-4796-BF7E-0EBA88C671DC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D678CF-84A9-4BA9-BA2F-CB71E25345B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F82662B-989A-432A-8998-0DE213D19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7600756-64AC-421F-BD0D-3BBAECD315E3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DE70775-8944-4C24-BD3B-25F0DAFA8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88877B3C-A955-4F0B-8795-703F3118E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EA36F10-6A68-4D16-8BA5-C08BC942E108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5A5F0-3D37-4CB5-AFFE-81169D61D0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0077" y="6610379"/>
            <a:ext cx="9235191" cy="1705219"/>
          </a:xfrm>
        </p:spPr>
        <p:txBody>
          <a:bodyPr/>
          <a:lstStyle>
            <a:lvl1pPr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6C10C75-E8F7-45AB-929B-93D7D86B8F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50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04704" y="2186795"/>
            <a:ext cx="16221664" cy="74787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701" y="549363"/>
            <a:ext cx="16372190" cy="1987550"/>
          </a:xfrm>
          <a:prstGeom prst="rect">
            <a:avLst/>
          </a:prstGeom>
        </p:spPr>
        <p:txBody>
          <a:bodyPr/>
          <a:lstStyle>
            <a:lvl1pPr algn="l">
              <a:defRPr lang="en-US" sz="8002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5467228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alf Page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504702" y="2536914"/>
            <a:ext cx="9410700" cy="7125052"/>
          </a:xfrm>
          <a:prstGeom prst="rect">
            <a:avLst/>
          </a:prstGeom>
        </p:spPr>
        <p:txBody>
          <a:bodyPr/>
          <a:lstStyle>
            <a:lvl1pPr marL="571500" indent="-571500">
              <a:buFont typeface="Arial"/>
              <a:buChar char="•"/>
              <a:defRPr sz="40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 err="1">
                <a:latin typeface="Helvetica"/>
                <a:cs typeface="Helvetica"/>
              </a:rPr>
              <a:t>Lorem</a:t>
            </a:r>
            <a:r>
              <a:rPr lang="en-US" b="1" dirty="0">
                <a:latin typeface="Helvetica"/>
                <a:cs typeface="Helvetica"/>
              </a:rPr>
              <a:t> </a:t>
            </a:r>
            <a:r>
              <a:rPr lang="en-US" b="1" dirty="0" err="1">
                <a:latin typeface="Helvetica"/>
                <a:cs typeface="Helvetica"/>
              </a:rPr>
              <a:t>Ipsum</a:t>
            </a:r>
            <a:r>
              <a:rPr lang="en-US" b="1" dirty="0">
                <a:latin typeface="Helvetica"/>
                <a:cs typeface="Helvetica"/>
              </a:rPr>
              <a:t> is simply dummy text.</a:t>
            </a:r>
          </a:p>
          <a:p>
            <a:endParaRPr lang="en-US" sz="3602" dirty="0"/>
          </a:p>
          <a:p>
            <a:r>
              <a:rPr lang="en-US" b="1" dirty="0"/>
              <a:t>It has survived</a:t>
            </a:r>
          </a:p>
          <a:p>
            <a:pPr marL="285750" indent="-285750">
              <a:buFont typeface="Arial"/>
              <a:buChar char="•"/>
            </a:pPr>
            <a:r>
              <a:rPr lang="en-US" sz="3602" dirty="0"/>
              <a:t>not only five centuries</a:t>
            </a:r>
          </a:p>
          <a:p>
            <a:pPr marL="285750" indent="-285750">
              <a:buFont typeface="Arial"/>
              <a:buChar char="•"/>
            </a:pPr>
            <a:r>
              <a:rPr lang="en-US" sz="3602" dirty="0"/>
              <a:t>but also the leap into electronic typesetting, </a:t>
            </a:r>
          </a:p>
          <a:p>
            <a:pPr marL="285750" indent="-285750">
              <a:buFont typeface="Arial"/>
              <a:buChar char="•"/>
            </a:pPr>
            <a:r>
              <a:rPr lang="en-US" sz="3602" dirty="0"/>
              <a:t>remaining essentially unchanged.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4704" y="549367"/>
            <a:ext cx="12364636" cy="1987550"/>
          </a:xfrm>
          <a:prstGeom prst="rect">
            <a:avLst/>
          </a:prstGeom>
        </p:spPr>
        <p:txBody>
          <a:bodyPr/>
          <a:lstStyle>
            <a:lvl1pPr algn="l">
              <a:defRPr lang="en-US" sz="8002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05281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alf Page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04700" y="2209875"/>
            <a:ext cx="8427912" cy="74787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704" y="549367"/>
            <a:ext cx="12364636" cy="1987550"/>
          </a:xfrm>
          <a:prstGeom prst="rect">
            <a:avLst/>
          </a:prstGeom>
        </p:spPr>
        <p:txBody>
          <a:bodyPr/>
          <a:lstStyle>
            <a:lvl1pPr algn="l">
              <a:defRPr lang="en-US" sz="8002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957762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8301" y="747664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977" y="3186797"/>
            <a:ext cx="16581120" cy="6198208"/>
          </a:xfrm>
        </p:spPr>
        <p:txBody>
          <a:bodyPr/>
          <a:lstStyle>
            <a:lvl1pPr marL="0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33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331" y="1741489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370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936" y="747428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728" y="3189912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4728" y="1739896"/>
            <a:ext cx="16607858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056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 Bran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5700" y="748506"/>
            <a:ext cx="16626840" cy="984885"/>
          </a:xfrm>
        </p:spPr>
        <p:txBody>
          <a:bodyPr/>
          <a:lstStyle>
            <a:lvl1pPr algn="l">
              <a:defRPr sz="48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340" y="3191235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828" y="1740430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460CD7-0C13-8944-A014-77CEFB207FB0}"/>
              </a:ext>
            </a:extLst>
          </p:cNvPr>
          <p:cNvSpPr/>
          <p:nvPr userDrawn="1"/>
        </p:nvSpPr>
        <p:spPr>
          <a:xfrm>
            <a:off x="13012614" y="9465547"/>
            <a:ext cx="5275385" cy="8214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- NO LOGO &amp;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618" y="744037"/>
            <a:ext cx="16620988" cy="990175"/>
          </a:xfrm>
        </p:spPr>
        <p:txBody>
          <a:bodyPr/>
          <a:lstStyle>
            <a:lvl1pPr algn="l">
              <a:defRPr sz="480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" y="3505060"/>
            <a:ext cx="16581120" cy="5950440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accent4"/>
                </a:solidFill>
              </a:defRPr>
            </a:lvl1pPr>
            <a:lvl2pPr marL="952519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accent4"/>
                </a:solidFill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7103" y="1740548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026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r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869" y="3998551"/>
            <a:ext cx="11900262" cy="2193243"/>
          </a:xfrm>
        </p:spPr>
        <p:txBody>
          <a:bodyPr anchor="t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993AEE-ACAA-4A36-926F-A62FD4F2A9AC}"/>
              </a:ext>
            </a:extLst>
          </p:cNvPr>
          <p:cNvSpPr/>
          <p:nvPr userDrawn="1"/>
        </p:nvSpPr>
        <p:spPr bwMode="white">
          <a:xfrm>
            <a:off x="0" y="9330779"/>
            <a:ext cx="1524000" cy="956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1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D02034B-E0DD-432D-BED0-94DE68C503D5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143000" y="8290560"/>
            <a:ext cx="9692640" cy="477053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Tx/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5" name="Title 304"/>
          <p:cNvSpPr>
            <a:spLocks noGrp="1"/>
          </p:cNvSpPr>
          <p:nvPr userDrawn="1">
            <p:ph type="title" hasCustomPrompt="1"/>
          </p:nvPr>
        </p:nvSpPr>
        <p:spPr>
          <a:xfrm>
            <a:off x="1135316" y="6705601"/>
            <a:ext cx="9692640" cy="1638092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6000" b="1" cap="none" baseline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FCCD42-41E8-4430-B6CA-E5E37163336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F12FC3C-F346-45C5-A2EB-14122560D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4D7601B-DE46-423C-B955-7A66CD436A7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936C1C8-404D-40E3-B988-930C448D4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5" name="Picture 14" descr="Text&#10;&#10;Description automatically generated">
              <a:extLst>
                <a:ext uri="{FF2B5EF4-FFF2-40B4-BE49-F238E27FC236}">
                  <a16:creationId xmlns:a16="http://schemas.microsoft.com/office/drawing/2014/main" id="{3336A004-E1EA-48BD-969E-3F5237E6E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1F47EB3-A644-424B-8140-E89309FB54E1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F37D2-4A95-428F-86C9-909FE5B586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0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A32E851-9FF9-4796-BF7E-0EBA88C671DC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D678CF-84A9-4BA9-BA2F-CB71E25345B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F82662B-989A-432A-8998-0DE213D19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7600756-64AC-421F-BD0D-3BBAECD315E3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DE70775-8944-4C24-BD3B-25F0DAFA8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88877B3C-A955-4F0B-8795-703F3118E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EA36F10-6A68-4D16-8BA5-C08BC942E108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5A5F0-3D37-4CB5-AFFE-81169D61D0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0077" y="6610379"/>
            <a:ext cx="9235191" cy="1705219"/>
          </a:xfrm>
        </p:spPr>
        <p:txBody>
          <a:bodyPr/>
          <a:lstStyle>
            <a:lvl1pPr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6C10C75-E8F7-45AB-929B-93D7D86B8F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484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9C0FBA7-E3E6-4B66-B97D-6B8052B9D633}"/>
              </a:ext>
            </a:extLst>
          </p:cNvPr>
          <p:cNvGrpSpPr/>
          <p:nvPr/>
        </p:nvGrpSpPr>
        <p:grpSpPr>
          <a:xfrm>
            <a:off x="13272656" y="9515789"/>
            <a:ext cx="4770933" cy="627887"/>
            <a:chOff x="10009693" y="1549925"/>
            <a:chExt cx="7721678" cy="10162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DCDE4B6-F6E5-42F3-97CE-972AB8E8F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722D202-9B8D-43AB-AC18-CC0E3FF3AB71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FA2AE89-8394-48E9-A4C6-B6B73A855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DA775405-05BA-4CEF-BBAB-33A59926F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3DC6EFE-1984-4D25-B743-8FABEE6FEDF2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5090" y="749096"/>
            <a:ext cx="1662219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4201" y="3185146"/>
            <a:ext cx="16581552" cy="622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58176" y="9762020"/>
            <a:ext cx="53504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l"/>
            <a:fld id="{9EF62655-870B-4C06-BC3D-C67D37BAE36D}" type="slidenum">
              <a:rPr lang="en-US" sz="1600" kern="1200" smtClean="0">
                <a:solidFill>
                  <a:schemeClr val="accent5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pPr algn="l"/>
              <a:t>‹#›</a:t>
            </a:fld>
            <a:r>
              <a:rPr lang="en-US" sz="1600" cap="none" baseline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cap="none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6907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80" r:id="rId1"/>
    <p:sldLayoutId id="2147483985" r:id="rId2"/>
    <p:sldLayoutId id="2147483896" r:id="rId3"/>
    <p:sldLayoutId id="2147483981" r:id="rId4"/>
    <p:sldLayoutId id="2147483991" r:id="rId5"/>
    <p:sldLayoutId id="2147483988" r:id="rId6"/>
    <p:sldLayoutId id="2147483954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800" b="1" cap="none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5pPr>
      <a:lvl6pPr marL="762015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6pPr>
      <a:lvl7pPr marL="1524030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7pPr>
      <a:lvl8pPr marL="2286046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8pPr>
      <a:lvl9pPr marL="3048061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9pPr>
    </p:titleStyle>
    <p:bodyStyle>
      <a:lvl1pPr marL="0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800" b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52519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400" b="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815078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1833" b="0">
          <a:solidFill>
            <a:schemeClr val="accent4"/>
          </a:solidFill>
          <a:latin typeface="Trebuchet MS" pitchFamily="34" charset="0"/>
        </a:defRPr>
      </a:lvl3pPr>
      <a:lvl4pPr marL="2958101" indent="-381008" algn="l" rtl="0" fontAlgn="base">
        <a:spcBef>
          <a:spcPct val="20000"/>
        </a:spcBef>
        <a:spcAft>
          <a:spcPct val="0"/>
        </a:spcAft>
        <a:buChar char="–"/>
        <a:defRPr sz="3333">
          <a:solidFill>
            <a:schemeClr val="bg1"/>
          </a:solidFill>
          <a:latin typeface="+mn-lt"/>
        </a:defRPr>
      </a:lvl4pPr>
      <a:lvl5pPr marL="3529612" indent="-381008" algn="l" rtl="0" fontAlgn="base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5pPr>
      <a:lvl6pPr marL="4291627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6pPr>
      <a:lvl7pPr marL="505364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7pPr>
      <a:lvl8pPr marL="5815658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8pPr>
      <a:lvl9pPr marL="657767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15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3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8604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4806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1007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7209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34107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96122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5090" y="749096"/>
            <a:ext cx="1662219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4201" y="3185146"/>
            <a:ext cx="16581552" cy="622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493594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800" b="1" cap="none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5pPr>
      <a:lvl6pPr marL="762015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6pPr>
      <a:lvl7pPr marL="1524030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7pPr>
      <a:lvl8pPr marL="2286046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8pPr>
      <a:lvl9pPr marL="3048061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9pPr>
    </p:titleStyle>
    <p:bodyStyle>
      <a:lvl1pPr marL="0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800" b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52519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400" b="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815078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1833" b="0">
          <a:solidFill>
            <a:schemeClr val="accent4"/>
          </a:solidFill>
          <a:latin typeface="Trebuchet MS" pitchFamily="34" charset="0"/>
        </a:defRPr>
      </a:lvl3pPr>
      <a:lvl4pPr marL="2958101" indent="-381008" algn="l" rtl="0" fontAlgn="base">
        <a:spcBef>
          <a:spcPct val="20000"/>
        </a:spcBef>
        <a:spcAft>
          <a:spcPct val="0"/>
        </a:spcAft>
        <a:buChar char="–"/>
        <a:defRPr sz="3333">
          <a:solidFill>
            <a:schemeClr val="bg1"/>
          </a:solidFill>
          <a:latin typeface="+mn-lt"/>
        </a:defRPr>
      </a:lvl4pPr>
      <a:lvl5pPr marL="3529612" indent="-381008" algn="l" rtl="0" fontAlgn="base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5pPr>
      <a:lvl6pPr marL="4291627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6pPr>
      <a:lvl7pPr marL="505364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7pPr>
      <a:lvl8pPr marL="5815658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8pPr>
      <a:lvl9pPr marL="657767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15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3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8604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4806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1007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7209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34107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96122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22822A6-846F-CD4C-BD42-3E459AAFB040}"/>
              </a:ext>
            </a:extLst>
          </p:cNvPr>
          <p:cNvGrpSpPr/>
          <p:nvPr userDrawn="1"/>
        </p:nvGrpSpPr>
        <p:grpSpPr>
          <a:xfrm>
            <a:off x="13272656" y="9515789"/>
            <a:ext cx="4770933" cy="627887"/>
            <a:chOff x="10009693" y="1549925"/>
            <a:chExt cx="7721678" cy="101622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F5D8EF0-2668-AB46-9953-87E521344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0829BF4-6318-8D47-B1AF-529112323A0C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noFill/>
            <a:ln w="12700" cap="flat" cmpd="sng" algn="ctr">
              <a:solidFill>
                <a:srgbClr val="383838"/>
              </a:solidFill>
              <a:prstDash val="solid"/>
            </a:ln>
            <a:effectLst/>
          </p:spPr>
        </p:cxnSp>
        <p:pic>
          <p:nvPicPr>
            <p:cNvPr id="13" name="Picture 1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2861169B-3DD0-774B-B2C4-D6260AB4C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4" name="Picture 13" descr="Text&#10;&#10;Description automatically generated">
              <a:extLst>
                <a:ext uri="{FF2B5EF4-FFF2-40B4-BE49-F238E27FC236}">
                  <a16:creationId xmlns:a16="http://schemas.microsoft.com/office/drawing/2014/main" id="{E62BB085-D7CC-5245-B9DA-4DE9B7F301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CE9F4D7-86CE-E448-B06A-00EEA437D56F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noFill/>
            <a:ln w="12700" cap="flat" cmpd="sng" algn="ctr">
              <a:solidFill>
                <a:srgbClr val="383838"/>
              </a:solidFill>
              <a:prstDash val="solid"/>
            </a:ln>
            <a:effectLst/>
          </p:spPr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BCA101B-4F50-7748-B002-FCFDFF09115C}"/>
              </a:ext>
            </a:extLst>
          </p:cNvPr>
          <p:cNvSpPr txBox="1"/>
          <p:nvPr userDrawn="1"/>
        </p:nvSpPr>
        <p:spPr>
          <a:xfrm>
            <a:off x="958176" y="9762020"/>
            <a:ext cx="53504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l"/>
            <a:fld id="{9EF62655-870B-4C06-BC3D-C67D37BAE36D}" type="slidenum">
              <a:rPr lang="en-US" sz="1600" smtClean="0">
                <a:solidFill>
                  <a:srgbClr val="8C8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600" cap="none" dirty="0">
                <a:solidFill>
                  <a:srgbClr val="8C8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244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</p:sldLayoutIdLst>
  <p:txStyles>
    <p:titleStyle>
      <a:lvl1pPr algn="l" defTabSz="914356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56" rtl="0" eaLnBrk="1" latinLnBrk="0" hangingPunct="1">
        <a:spcBef>
          <a:spcPct val="20000"/>
        </a:spcBef>
        <a:buFont typeface="Arial"/>
        <a:buNone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830" indent="-571474" algn="l" defTabSz="914356" rtl="0" eaLnBrk="1" latinLnBrk="0" hangingPunct="1">
        <a:spcBef>
          <a:spcPct val="20000"/>
        </a:spcBef>
        <a:buFont typeface="Arial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90" indent="-457176" algn="l" defTabSz="914356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4" indent="-457176" algn="l" defTabSz="914356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600" indent="-457176" algn="l" defTabSz="914356" rtl="0" eaLnBrk="1" latinLnBrk="0" hangingPunct="1">
        <a:spcBef>
          <a:spcPct val="20000"/>
        </a:spcBef>
        <a:buFont typeface="Arial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58" indent="-457176" algn="l" defTabSz="914356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12" indent="-457176" algn="l" defTabSz="914356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68" indent="-457176" algn="l" defTabSz="914356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22" indent="-457176" algn="l" defTabSz="914356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6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1pPr>
      <a:lvl2pPr marL="914356" algn="l" defTabSz="914356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2pPr>
      <a:lvl3pPr marL="1828710" algn="l" defTabSz="914356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3pPr>
      <a:lvl4pPr marL="2743070" algn="l" defTabSz="914356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4pPr>
      <a:lvl5pPr marL="3657424" algn="l" defTabSz="914356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8" algn="l" defTabSz="914356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6pPr>
      <a:lvl7pPr marL="5486134" algn="l" defTabSz="914356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8" algn="l" defTabSz="914356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8pPr>
      <a:lvl9pPr marL="7314844" algn="l" defTabSz="914356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legalcod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>
            <a:extLst>
              <a:ext uri="{FF2B5EF4-FFF2-40B4-BE49-F238E27FC236}">
                <a16:creationId xmlns:a16="http://schemas.microsoft.com/office/drawing/2014/main" id="{4A6D247A-4576-4796-A8F2-4AC4CA0B20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8290560"/>
            <a:ext cx="9692640" cy="47705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096EC-7B78-40A1-902B-4FD437982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316" y="6705601"/>
            <a:ext cx="16304786" cy="1638092"/>
          </a:xfrm>
        </p:spPr>
        <p:txBody>
          <a:bodyPr/>
          <a:lstStyle/>
          <a:p>
            <a:r>
              <a:rPr lang="en-US" dirty="0"/>
              <a:t>Lecture 17.2 - Graph Power Laws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2F42C-38A8-43F3-8788-F337D2EA91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/>
          <a:p>
            <a:r>
              <a:rPr lang="en-US" dirty="0"/>
              <a:t>DLI Accelerated Data Science Teaching Kit</a:t>
            </a:r>
          </a:p>
        </p:txBody>
      </p:sp>
    </p:spTree>
    <p:extLst>
      <p:ext uri="{BB962C8B-B14F-4D97-AF65-F5344CB8AC3E}">
        <p14:creationId xmlns:p14="http://schemas.microsoft.com/office/powerpoint/2010/main" val="79755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93262B-6692-488A-BF73-3D58222D8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701" y="549365"/>
            <a:ext cx="16372190" cy="1224174"/>
          </a:xfrm>
        </p:spPr>
        <p:txBody>
          <a:bodyPr/>
          <a:lstStyle/>
          <a:p>
            <a:r>
              <a:rPr lang="en-US" sz="7200" b="1" dirty="0"/>
              <a:t>Evolution of the Diameter</a:t>
            </a:r>
          </a:p>
        </p:txBody>
      </p:sp>
      <p:sp>
        <p:nvSpPr>
          <p:cNvPr id="6" name="Prior work on Power Law graphs hints at   slowly growing diameter:…">
            <a:extLst>
              <a:ext uri="{FF2B5EF4-FFF2-40B4-BE49-F238E27FC236}">
                <a16:creationId xmlns:a16="http://schemas.microsoft.com/office/drawing/2014/main" id="{4243030A-B1D7-4585-A9AB-10DBB96C5499}"/>
              </a:ext>
            </a:extLst>
          </p:cNvPr>
          <p:cNvSpPr txBox="1">
            <a:spLocks/>
          </p:cNvSpPr>
          <p:nvPr/>
        </p:nvSpPr>
        <p:spPr>
          <a:xfrm>
            <a:off x="504698" y="1881116"/>
            <a:ext cx="16762768" cy="60627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6200" tIns="76200" rIns="76200" bIns="76200">
            <a:noAutofit/>
          </a:bodyPr>
          <a:lstStyle>
            <a:lvl1pPr marL="383540" marR="57799" indent="-342900" algn="l" defTabSz="129540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1pPr>
            <a:lvl2pPr marL="783590" marR="57799" indent="-285750" algn="l" defTabSz="129540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2pPr>
            <a:lvl3pPr marL="1183639" marR="57799" indent="-228600" algn="l" defTabSz="1295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3pPr>
            <a:lvl4pPr marL="1640839" marR="57799" indent="-228600" algn="l" defTabSz="129540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4pPr>
            <a:lvl5pPr marL="2098039" marR="57799" indent="-228600" algn="l" defTabSz="129540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5pPr>
            <a:lvl6pPr marL="30226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33782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37338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0894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60958" marR="86696" indent="0" defTabSz="1943052" fontAlgn="auto">
              <a:spcBef>
                <a:spcPts val="2000"/>
              </a:spcBef>
              <a:buNone/>
              <a:defRPr/>
            </a:pPr>
            <a:r>
              <a:rPr lang="en-US" sz="4200" kern="0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4200" kern="0" dirty="0" err="1">
                <a:latin typeface="Arial" panose="020B0604020202020204" pitchFamily="34" charset="0"/>
                <a:cs typeface="Arial" panose="020B0604020202020204" pitchFamily="34" charset="0"/>
              </a:rPr>
              <a:t>Leskovec</a:t>
            </a:r>
            <a:r>
              <a:rPr lang="en-US" sz="4200" kern="0" dirty="0">
                <a:latin typeface="Arial" panose="020B0604020202020204" pitchFamily="34" charset="0"/>
                <a:cs typeface="Arial" panose="020B0604020202020204" pitchFamily="34" charset="0"/>
              </a:rPr>
              <a:t>, Kleinberg, </a:t>
            </a:r>
            <a:r>
              <a:rPr lang="en-US" sz="4200" kern="0" dirty="0" err="1">
                <a:latin typeface="Arial" panose="020B0604020202020204" pitchFamily="34" charset="0"/>
                <a:cs typeface="Arial" panose="020B0604020202020204" pitchFamily="34" charset="0"/>
              </a:rPr>
              <a:t>Faloutsos</a:t>
            </a:r>
            <a:endParaRPr lang="en-US" sz="42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5296" marR="86696" indent="-514336" defTabSz="1943052" fontAlgn="auto">
              <a:spcBef>
                <a:spcPts val="2000"/>
              </a:spcBef>
              <a:defRPr/>
            </a:pPr>
            <a:endParaRPr lang="en-US" sz="42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5296" marR="86696" indent="-514336" defTabSz="1943052" fontAlgn="auto">
              <a:spcBef>
                <a:spcPts val="2000"/>
              </a:spcBef>
              <a:defRPr/>
            </a:pPr>
            <a:r>
              <a:rPr lang="en-US" sz="4200" kern="0" dirty="0">
                <a:latin typeface="Arial" panose="020B0604020202020204" pitchFamily="34" charset="0"/>
                <a:cs typeface="Arial" panose="020B0604020202020204" pitchFamily="34" charset="0"/>
              </a:rPr>
              <a:t>Prior work on Power Law graphs hints at slowly growing diameter:</a:t>
            </a:r>
          </a:p>
          <a:p>
            <a:pPr marL="1175356" marR="86696" lvl="1" indent="-428616" defTabSz="1943052" fontAlgn="auto">
              <a:spcBef>
                <a:spcPts val="1800"/>
              </a:spcBef>
              <a:defRPr/>
            </a:pPr>
            <a:r>
              <a:rPr lang="en-US" sz="4200" kern="0" dirty="0">
                <a:latin typeface="Arial" panose="020B0604020202020204" pitchFamily="34" charset="0"/>
                <a:cs typeface="Arial" panose="020B0604020202020204" pitchFamily="34" charset="0"/>
              </a:rPr>
              <a:t>diameter ~ O(log N)</a:t>
            </a:r>
          </a:p>
          <a:p>
            <a:pPr marL="1175356" marR="86696" lvl="1" indent="-428616" defTabSz="1943052" fontAlgn="auto">
              <a:spcBef>
                <a:spcPts val="1800"/>
              </a:spcBef>
              <a:defRPr/>
            </a:pPr>
            <a:r>
              <a:rPr lang="en-US" sz="4200" kern="0" dirty="0">
                <a:latin typeface="Arial" panose="020B0604020202020204" pitchFamily="34" charset="0"/>
                <a:cs typeface="Arial" panose="020B0604020202020204" pitchFamily="34" charset="0"/>
              </a:rPr>
              <a:t>diameter ~ O(log </a:t>
            </a:r>
            <a:r>
              <a:rPr lang="en-US" sz="4200" kern="0" dirty="0" err="1">
                <a:latin typeface="Arial" panose="020B0604020202020204" pitchFamily="34" charset="0"/>
                <a:cs typeface="Arial" panose="020B0604020202020204" pitchFamily="34" charset="0"/>
              </a:rPr>
              <a:t>log</a:t>
            </a:r>
            <a:r>
              <a:rPr lang="en-US" sz="4200" kern="0" dirty="0">
                <a:latin typeface="Arial" panose="020B0604020202020204" pitchFamily="34" charset="0"/>
                <a:cs typeface="Arial" panose="020B0604020202020204" pitchFamily="34" charset="0"/>
              </a:rPr>
              <a:t> N)</a:t>
            </a:r>
          </a:p>
          <a:p>
            <a:pPr marL="575296" marR="86696" indent="-514336" defTabSz="1943052" fontAlgn="auto">
              <a:spcBef>
                <a:spcPts val="2000"/>
              </a:spcBef>
              <a:defRPr/>
            </a:pPr>
            <a:r>
              <a:rPr lang="en-US" sz="4200" kern="0" dirty="0">
                <a:latin typeface="Arial" panose="020B0604020202020204" pitchFamily="34" charset="0"/>
                <a:cs typeface="Arial" panose="020B0604020202020204" pitchFamily="34" charset="0"/>
              </a:rPr>
              <a:t>What is happening in real data?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1F3815-A007-4A6B-BAD3-93C9E3D4F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92714" y="4627098"/>
            <a:ext cx="5293008" cy="220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577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93262B-6692-488A-BF73-3D58222D8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701" y="549365"/>
            <a:ext cx="16372190" cy="1224174"/>
          </a:xfrm>
        </p:spPr>
        <p:txBody>
          <a:bodyPr/>
          <a:lstStyle/>
          <a:p>
            <a:r>
              <a:rPr lang="en-US" sz="7200" b="1" dirty="0"/>
              <a:t>Evolution of the Diameter</a:t>
            </a:r>
          </a:p>
        </p:txBody>
      </p:sp>
      <p:sp>
        <p:nvSpPr>
          <p:cNvPr id="6" name="Prior work on Power Law graphs hints at   slowly growing diameter:…">
            <a:extLst>
              <a:ext uri="{FF2B5EF4-FFF2-40B4-BE49-F238E27FC236}">
                <a16:creationId xmlns:a16="http://schemas.microsoft.com/office/drawing/2014/main" id="{4243030A-B1D7-4585-A9AB-10DBB96C5499}"/>
              </a:ext>
            </a:extLst>
          </p:cNvPr>
          <p:cNvSpPr txBox="1">
            <a:spLocks/>
          </p:cNvSpPr>
          <p:nvPr/>
        </p:nvSpPr>
        <p:spPr>
          <a:xfrm>
            <a:off x="504698" y="1881118"/>
            <a:ext cx="16762768" cy="6896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6200" tIns="76200" rIns="76200" bIns="76200">
            <a:noAutofit/>
          </a:bodyPr>
          <a:lstStyle>
            <a:lvl1pPr marL="383540" marR="57799" indent="-342900" algn="l" defTabSz="129540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1pPr>
            <a:lvl2pPr marL="783590" marR="57799" indent="-285750" algn="l" defTabSz="129540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2pPr>
            <a:lvl3pPr marL="1183639" marR="57799" indent="-228600" algn="l" defTabSz="1295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3pPr>
            <a:lvl4pPr marL="1640839" marR="57799" indent="-228600" algn="l" defTabSz="129540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4pPr>
            <a:lvl5pPr marL="2098039" marR="57799" indent="-228600" algn="l" defTabSz="129540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5pPr>
            <a:lvl6pPr marL="30226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33782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37338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0894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60958" marR="86696" indent="0" defTabSz="1943052" fontAlgn="auto">
              <a:spcBef>
                <a:spcPts val="2000"/>
              </a:spcBef>
              <a:buNone/>
              <a:defRPr/>
            </a:pPr>
            <a:r>
              <a:rPr lang="en-US" sz="4200" kern="0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4200" kern="0" dirty="0" err="1">
                <a:latin typeface="Arial" panose="020B0604020202020204" pitchFamily="34" charset="0"/>
                <a:cs typeface="Arial" panose="020B0604020202020204" pitchFamily="34" charset="0"/>
              </a:rPr>
              <a:t>Leskovec</a:t>
            </a:r>
            <a:r>
              <a:rPr lang="en-US" sz="4200" kern="0" dirty="0">
                <a:latin typeface="Arial" panose="020B0604020202020204" pitchFamily="34" charset="0"/>
                <a:cs typeface="Arial" panose="020B0604020202020204" pitchFamily="34" charset="0"/>
              </a:rPr>
              <a:t>, Kleinberg, </a:t>
            </a:r>
            <a:r>
              <a:rPr lang="en-US" sz="4200" kern="0" dirty="0" err="1">
                <a:latin typeface="Arial" panose="020B0604020202020204" pitchFamily="34" charset="0"/>
                <a:cs typeface="Arial" panose="020B0604020202020204" pitchFamily="34" charset="0"/>
              </a:rPr>
              <a:t>Faloutsos</a:t>
            </a:r>
            <a:endParaRPr lang="en-US" sz="42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5296" marR="86696" indent="-514336" defTabSz="1943052" fontAlgn="auto">
              <a:spcBef>
                <a:spcPts val="2000"/>
              </a:spcBef>
              <a:defRPr/>
            </a:pPr>
            <a:endParaRPr lang="en-US" sz="42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5296" marR="86696" indent="-514336" defTabSz="1943052" fontAlgn="auto">
              <a:spcBef>
                <a:spcPts val="2000"/>
              </a:spcBef>
              <a:defRPr/>
            </a:pPr>
            <a:r>
              <a:rPr lang="en-US" sz="4200" kern="0" dirty="0">
                <a:latin typeface="Arial" panose="020B0604020202020204" pitchFamily="34" charset="0"/>
                <a:cs typeface="Arial" panose="020B0604020202020204" pitchFamily="34" charset="0"/>
              </a:rPr>
              <a:t>Prior work on Power Law graphs hints at slowly growing diameter:</a:t>
            </a:r>
          </a:p>
          <a:p>
            <a:pPr marL="1175356" marR="86696" lvl="1" indent="-428616" defTabSz="1943052" fontAlgn="auto">
              <a:spcBef>
                <a:spcPts val="1800"/>
              </a:spcBef>
              <a:defRPr/>
            </a:pPr>
            <a:r>
              <a:rPr lang="en-US" sz="4200" kern="0" dirty="0">
                <a:latin typeface="Arial" panose="020B0604020202020204" pitchFamily="34" charset="0"/>
                <a:cs typeface="Arial" panose="020B0604020202020204" pitchFamily="34" charset="0"/>
              </a:rPr>
              <a:t>diameter ~ O(log N)</a:t>
            </a:r>
          </a:p>
          <a:p>
            <a:pPr marL="1175356" marR="86696" lvl="1" indent="-428616" defTabSz="1943052" fontAlgn="auto">
              <a:spcBef>
                <a:spcPts val="1800"/>
              </a:spcBef>
              <a:defRPr/>
            </a:pPr>
            <a:r>
              <a:rPr lang="en-US" sz="4200" kern="0" dirty="0">
                <a:latin typeface="Arial" panose="020B0604020202020204" pitchFamily="34" charset="0"/>
                <a:cs typeface="Arial" panose="020B0604020202020204" pitchFamily="34" charset="0"/>
              </a:rPr>
              <a:t>diameter ~ O(log </a:t>
            </a:r>
            <a:r>
              <a:rPr lang="en-US" sz="4200" kern="0" dirty="0" err="1">
                <a:latin typeface="Arial" panose="020B0604020202020204" pitchFamily="34" charset="0"/>
                <a:cs typeface="Arial" panose="020B0604020202020204" pitchFamily="34" charset="0"/>
              </a:rPr>
              <a:t>log</a:t>
            </a:r>
            <a:r>
              <a:rPr lang="en-US" sz="4200" kern="0" dirty="0">
                <a:latin typeface="Arial" panose="020B0604020202020204" pitchFamily="34" charset="0"/>
                <a:cs typeface="Arial" panose="020B0604020202020204" pitchFamily="34" charset="0"/>
              </a:rPr>
              <a:t> N)</a:t>
            </a:r>
          </a:p>
          <a:p>
            <a:pPr marL="575296" marR="86696" indent="-514336" defTabSz="1943052" fontAlgn="auto">
              <a:spcBef>
                <a:spcPts val="2000"/>
              </a:spcBef>
              <a:defRPr/>
            </a:pPr>
            <a:r>
              <a:rPr lang="en-US" sz="4200" kern="0" dirty="0">
                <a:latin typeface="Arial" panose="020B0604020202020204" pitchFamily="34" charset="0"/>
                <a:cs typeface="Arial" panose="020B0604020202020204" pitchFamily="34" charset="0"/>
              </a:rPr>
              <a:t>What is happening in real data?</a:t>
            </a:r>
          </a:p>
          <a:p>
            <a:pPr marL="575296" marR="86696" indent="-514336" defTabSz="1943052" fontAlgn="auto">
              <a:spcBef>
                <a:spcPts val="2000"/>
              </a:spcBef>
              <a:defRPr/>
            </a:pPr>
            <a:endParaRPr lang="en-US" sz="42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58" marR="86696" indent="0" defTabSz="1943052" fontAlgn="auto">
              <a:spcBef>
                <a:spcPts val="2000"/>
              </a:spcBef>
              <a:buNone/>
              <a:defRPr/>
            </a:pPr>
            <a:r>
              <a:rPr lang="en-US" sz="6000" dirty="0">
                <a:solidFill>
                  <a:srgbClr val="008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Diameter shrinks over time!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1F3815-A007-4A6B-BAD3-93C9E3D4F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92714" y="4627098"/>
            <a:ext cx="5293008" cy="2201252"/>
          </a:xfrm>
          <a:prstGeom prst="rect">
            <a:avLst/>
          </a:prstGeom>
        </p:spPr>
      </p:pic>
      <p:sp>
        <p:nvSpPr>
          <p:cNvPr id="2" name="Cross 1"/>
          <p:cNvSpPr/>
          <p:nvPr/>
        </p:nvSpPr>
        <p:spPr>
          <a:xfrm rot="2700000">
            <a:off x="11990132" y="5064560"/>
            <a:ext cx="2987236" cy="2987236"/>
          </a:xfrm>
          <a:prstGeom prst="plus">
            <a:avLst>
              <a:gd name="adj" fmla="val 41949"/>
            </a:avLst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71566" fontAlgn="auto">
              <a:spcBef>
                <a:spcPts val="0"/>
              </a:spcBef>
              <a:spcAft>
                <a:spcPts val="0"/>
              </a:spcAft>
            </a:pPr>
            <a:endParaRPr lang="en-US" sz="2026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Cross 6"/>
          <p:cNvSpPr/>
          <p:nvPr/>
        </p:nvSpPr>
        <p:spPr>
          <a:xfrm rot="2700000">
            <a:off x="2789004" y="4064794"/>
            <a:ext cx="2043108" cy="2043108"/>
          </a:xfrm>
          <a:prstGeom prst="plus">
            <a:avLst>
              <a:gd name="adj" fmla="val 41949"/>
            </a:avLst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71566" fontAlgn="auto">
              <a:spcBef>
                <a:spcPts val="0"/>
              </a:spcBef>
              <a:spcAft>
                <a:spcPts val="0"/>
              </a:spcAft>
            </a:pPr>
            <a:endParaRPr lang="en-US" sz="2026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888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C285B4-8604-4987-9A5B-C1D7B5689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701" y="549365"/>
            <a:ext cx="16372190" cy="1138762"/>
          </a:xfrm>
        </p:spPr>
        <p:txBody>
          <a:bodyPr/>
          <a:lstStyle/>
          <a:p>
            <a:r>
              <a:rPr lang="en-US" sz="7200" b="1" dirty="0"/>
              <a:t>Diameter – Patents Network</a:t>
            </a:r>
          </a:p>
        </p:txBody>
      </p:sp>
      <p:sp>
        <p:nvSpPr>
          <p:cNvPr id="5" name="Patent citation network…">
            <a:extLst>
              <a:ext uri="{FF2B5EF4-FFF2-40B4-BE49-F238E27FC236}">
                <a16:creationId xmlns:a16="http://schemas.microsoft.com/office/drawing/2014/main" id="{0A7EA14F-2F20-43A6-A4A8-F88948C6CB65}"/>
              </a:ext>
            </a:extLst>
          </p:cNvPr>
          <p:cNvSpPr txBox="1">
            <a:spLocks/>
          </p:cNvSpPr>
          <p:nvPr/>
        </p:nvSpPr>
        <p:spPr>
          <a:xfrm>
            <a:off x="504699" y="2158175"/>
            <a:ext cx="6451274" cy="5882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6200" tIns="76200" rIns="76200" bIns="76200">
            <a:normAutofit/>
          </a:bodyPr>
          <a:lstStyle>
            <a:lvl1pPr marL="383540" marR="57799" indent="-342900" algn="l" defTabSz="129540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1pPr>
            <a:lvl2pPr marL="783590" marR="57799" indent="-285750" algn="l" defTabSz="129540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2pPr>
            <a:lvl3pPr marL="1183639" marR="57799" indent="-228600" algn="l" defTabSz="1295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3pPr>
            <a:lvl4pPr marL="1640839" marR="57799" indent="-228600" algn="l" defTabSz="129540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4pPr>
            <a:lvl5pPr marL="2098039" marR="57799" indent="-228600" algn="l" defTabSz="129540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5pPr>
            <a:lvl6pPr marL="30226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33782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37338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0894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575296" marR="86696" indent="-514336" defTabSz="1943052" fontAlgn="auto">
              <a:spcBef>
                <a:spcPts val="2000"/>
              </a:spcBef>
              <a:defRPr/>
            </a:pPr>
            <a:r>
              <a:rPr lang="en-US" sz="4200" kern="0" dirty="0">
                <a:latin typeface="Arial" panose="020B0604020202020204" pitchFamily="34" charset="0"/>
                <a:cs typeface="Arial" panose="020B0604020202020204" pitchFamily="34" charset="0"/>
              </a:rPr>
              <a:t>Patent citation network</a:t>
            </a:r>
          </a:p>
          <a:p>
            <a:pPr marL="575296" marR="86696" indent="-514336" defTabSz="1943052" fontAlgn="auto">
              <a:spcBef>
                <a:spcPts val="2000"/>
              </a:spcBef>
              <a:defRPr/>
            </a:pPr>
            <a:r>
              <a:rPr lang="en-US" sz="4200" kern="0" dirty="0">
                <a:latin typeface="Arial" panose="020B0604020202020204" pitchFamily="34" charset="0"/>
                <a:cs typeface="Arial" panose="020B0604020202020204" pitchFamily="34" charset="0"/>
              </a:rPr>
              <a:t>25 years of data</a:t>
            </a:r>
          </a:p>
          <a:p>
            <a:pPr marL="575296" marR="86696" indent="-514336" defTabSz="1943052" fontAlgn="auto">
              <a:spcBef>
                <a:spcPts val="2000"/>
              </a:spcBef>
              <a:defRPr/>
            </a:pPr>
            <a:r>
              <a:rPr lang="en-US" sz="4200" kern="0" dirty="0">
                <a:latin typeface="Arial" panose="020B0604020202020204" pitchFamily="34" charset="0"/>
                <a:cs typeface="Arial" panose="020B0604020202020204" pitchFamily="34" charset="0"/>
              </a:rPr>
              <a:t>@1999</a:t>
            </a:r>
          </a:p>
          <a:p>
            <a:pPr marL="1175356" marR="86696" lvl="1" indent="-428616" defTabSz="1943052" fontAlgn="auto">
              <a:spcBef>
                <a:spcPts val="1800"/>
              </a:spcBef>
              <a:defRPr/>
            </a:pPr>
            <a:r>
              <a:rPr lang="en-US" sz="4200" kern="0" dirty="0">
                <a:latin typeface="Arial" panose="020B0604020202020204" pitchFamily="34" charset="0"/>
                <a:cs typeface="Arial" panose="020B0604020202020204" pitchFamily="34" charset="0"/>
              </a:rPr>
              <a:t>2.9 M nodes</a:t>
            </a:r>
          </a:p>
          <a:p>
            <a:pPr marL="1175356" marR="86696" lvl="1" indent="-428616" defTabSz="1943052" fontAlgn="auto">
              <a:spcBef>
                <a:spcPts val="1800"/>
              </a:spcBef>
              <a:defRPr/>
            </a:pPr>
            <a:r>
              <a:rPr lang="en-US" sz="4200" kern="0" dirty="0">
                <a:latin typeface="Arial" panose="020B0604020202020204" pitchFamily="34" charset="0"/>
                <a:cs typeface="Arial" panose="020B0604020202020204" pitchFamily="34" charset="0"/>
              </a:rPr>
              <a:t>16.5 M edges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8121BA-9B4C-4BF1-A3C2-306F11A31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764" y="2158177"/>
            <a:ext cx="7625336" cy="6106406"/>
          </a:xfrm>
          <a:prstGeom prst="rect">
            <a:avLst/>
          </a:prstGeom>
        </p:spPr>
      </p:pic>
      <p:sp>
        <p:nvSpPr>
          <p:cNvPr id="8" name="Effective diameter">
            <a:extLst>
              <a:ext uri="{FF2B5EF4-FFF2-40B4-BE49-F238E27FC236}">
                <a16:creationId xmlns:a16="http://schemas.microsoft.com/office/drawing/2014/main" id="{7EEA5DF0-8060-445F-A55E-7F35BE36D876}"/>
              </a:ext>
            </a:extLst>
          </p:cNvPr>
          <p:cNvSpPr txBox="1"/>
          <p:nvPr/>
        </p:nvSpPr>
        <p:spPr>
          <a:xfrm>
            <a:off x="7039009" y="4534269"/>
            <a:ext cx="2389436" cy="1354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6200" tIns="76200" rIns="76200" bIns="76200" anchor="ctr">
            <a:spAutoFit/>
          </a:bodyPr>
          <a:lstStyle/>
          <a:p>
            <a:pPr marL="86696" marR="86696" algn="ctr" defTabSz="1943052" fontAlgn="auto" hangingPunct="0">
              <a:spcBef>
                <a:spcPts val="0"/>
              </a:spcBef>
              <a:spcAft>
                <a:spcPts val="0"/>
              </a:spcAft>
              <a:defRPr sz="3600">
                <a:uFill>
                  <a:solidFill>
                    <a:srgbClr val="011279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3900" kern="0" dirty="0">
                <a:solidFill>
                  <a:srgbClr val="000000"/>
                </a:solidFill>
                <a:uFill>
                  <a:solidFill>
                    <a:srgbClr val="011279"/>
                  </a:solidFill>
                </a:u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Effective </a:t>
            </a:r>
            <a:br>
              <a:rPr lang="en-US" sz="3900" kern="0" dirty="0">
                <a:solidFill>
                  <a:srgbClr val="000000"/>
                </a:solidFill>
                <a:uFill>
                  <a:solidFill>
                    <a:srgbClr val="011279"/>
                  </a:solidFill>
                </a:u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sz="3900" kern="0" dirty="0">
                <a:solidFill>
                  <a:srgbClr val="000000"/>
                </a:solidFill>
                <a:uFill>
                  <a:solidFill>
                    <a:srgbClr val="011279"/>
                  </a:solidFill>
                </a:u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diameter</a:t>
            </a:r>
          </a:p>
        </p:txBody>
      </p:sp>
      <p:sp>
        <p:nvSpPr>
          <p:cNvPr id="9" name="Arrow">
            <a:extLst>
              <a:ext uri="{FF2B5EF4-FFF2-40B4-BE49-F238E27FC236}">
                <a16:creationId xmlns:a16="http://schemas.microsoft.com/office/drawing/2014/main" id="{89B88F19-EE5C-46FE-B4A6-E7688BCDCEBB}"/>
              </a:ext>
            </a:extLst>
          </p:cNvPr>
          <p:cNvSpPr/>
          <p:nvPr/>
        </p:nvSpPr>
        <p:spPr>
          <a:xfrm rot="3600000">
            <a:off x="7409735" y="3720107"/>
            <a:ext cx="1108198" cy="688218"/>
          </a:xfrm>
          <a:prstGeom prst="rightArrow">
            <a:avLst>
              <a:gd name="adj1" fmla="val 40870"/>
              <a:gd name="adj2" fmla="val 74156"/>
            </a:avLst>
          </a:prstGeom>
          <a:blipFill>
            <a:blip r:embed="rId4"/>
          </a:blipFill>
          <a:ln w="12700">
            <a:miter lim="400000"/>
          </a:ln>
        </p:spPr>
        <p:txBody>
          <a:bodyPr lIns="76200" tIns="76200" rIns="76200" bIns="76200" anchor="ctr"/>
          <a:lstStyle/>
          <a:p>
            <a:pPr algn="ctr" defTabSz="876278" fontAlgn="auto" hangingPunct="0">
              <a:spcBef>
                <a:spcPts val="0"/>
              </a:spcBef>
              <a:spcAft>
                <a:spcPts val="0"/>
              </a:spcAft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6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" name="Time (year)">
            <a:extLst>
              <a:ext uri="{FF2B5EF4-FFF2-40B4-BE49-F238E27FC236}">
                <a16:creationId xmlns:a16="http://schemas.microsoft.com/office/drawing/2014/main" id="{5967B50E-8E38-4534-8DEC-DD4139C7CE5A}"/>
              </a:ext>
            </a:extLst>
          </p:cNvPr>
          <p:cNvSpPr txBox="1"/>
          <p:nvPr/>
        </p:nvSpPr>
        <p:spPr>
          <a:xfrm>
            <a:off x="11913961" y="8357603"/>
            <a:ext cx="2928942" cy="754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6200" tIns="76200" rIns="76200" bIns="76200" anchor="ctr">
            <a:spAutoFit/>
          </a:bodyPr>
          <a:lstStyle>
            <a:lvl1pPr marL="57799" marR="57799" algn="ctr" defTabSz="1295400">
              <a:defRPr sz="3600">
                <a:uFill>
                  <a:solidFill>
                    <a:srgbClr val="0112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115598" marR="115598" defTabSz="2590800" fontAlgn="auto">
              <a:spcBef>
                <a:spcPts val="0"/>
              </a:spcBef>
              <a:spcAft>
                <a:spcPts val="0"/>
              </a:spcAft>
            </a:pPr>
            <a:r>
              <a:rPr sz="3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(year)</a:t>
            </a:r>
          </a:p>
        </p:txBody>
      </p:sp>
    </p:spTree>
    <p:extLst>
      <p:ext uri="{BB962C8B-B14F-4D97-AF65-F5344CB8AC3E}">
        <p14:creationId xmlns:p14="http://schemas.microsoft.com/office/powerpoint/2010/main" val="1668216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8BF39F-D7B4-434B-9205-9C4C6486F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701" y="549365"/>
            <a:ext cx="16372190" cy="1138762"/>
          </a:xfrm>
        </p:spPr>
        <p:txBody>
          <a:bodyPr/>
          <a:lstStyle/>
          <a:p>
            <a:r>
              <a:rPr lang="en-US" sz="7200" b="1" dirty="0"/>
              <a:t>Why Effective Diameter?</a:t>
            </a:r>
          </a:p>
        </p:txBody>
      </p:sp>
      <p:sp>
        <p:nvSpPr>
          <p:cNvPr id="6" name="The maximum diameter is susceptible to outliers…">
            <a:extLst>
              <a:ext uri="{FF2B5EF4-FFF2-40B4-BE49-F238E27FC236}">
                <a16:creationId xmlns:a16="http://schemas.microsoft.com/office/drawing/2014/main" id="{734E88B0-E6AE-41AF-97A3-4D0334FB3463}"/>
              </a:ext>
            </a:extLst>
          </p:cNvPr>
          <p:cNvSpPr txBox="1">
            <a:spLocks/>
          </p:cNvSpPr>
          <p:nvPr/>
        </p:nvSpPr>
        <p:spPr>
          <a:xfrm>
            <a:off x="634464" y="2341936"/>
            <a:ext cx="14660388" cy="62816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6200" tIns="76200" rIns="76200" bIns="76200">
            <a:noAutofit/>
          </a:bodyPr>
          <a:lstStyle>
            <a:lvl1pPr marL="383540" marR="57799" indent="-342900" algn="l" defTabSz="129540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1pPr>
            <a:lvl2pPr marL="783590" marR="57799" indent="-285750" algn="l" defTabSz="129540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2pPr>
            <a:lvl3pPr marL="1183639" marR="57799" indent="-228600" algn="l" defTabSz="1295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3pPr>
            <a:lvl4pPr marL="1640839" marR="57799" indent="-228600" algn="l" defTabSz="129540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4pPr>
            <a:lvl5pPr marL="2098039" marR="57799" indent="-228600" algn="l" defTabSz="129540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5pPr>
            <a:lvl6pPr marL="30226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33782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37338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0894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marR="86696" indent="0" defTabSz="1943052" fontAlgn="auto">
              <a:spcBef>
                <a:spcPts val="2000"/>
              </a:spcBef>
              <a:buSzTx/>
              <a:buNone/>
              <a:defRPr sz="4300"/>
            </a:pPr>
            <a:r>
              <a:rPr lang="en-US" sz="4200" kern="0" dirty="0">
                <a:latin typeface="Arial" panose="020B0604020202020204" pitchFamily="34" charset="0"/>
                <a:cs typeface="Arial" panose="020B0604020202020204" pitchFamily="34" charset="0"/>
              </a:rPr>
              <a:t>The maximum diameter is susceptible to outliers</a:t>
            </a:r>
          </a:p>
          <a:p>
            <a:pPr marL="0" marR="86696" indent="0" defTabSz="1943052" fontAlgn="auto">
              <a:spcBef>
                <a:spcPts val="2000"/>
              </a:spcBef>
              <a:buSzTx/>
              <a:buNone/>
              <a:defRPr sz="4300"/>
            </a:pPr>
            <a:endParaRPr lang="en-US" sz="42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86696" indent="0" defTabSz="1943052" fontAlgn="auto">
              <a:spcBef>
                <a:spcPts val="2000"/>
              </a:spcBef>
              <a:buSzTx/>
              <a:buNone/>
              <a:defRPr sz="4300"/>
            </a:pPr>
            <a:endParaRPr lang="en-US" sz="42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86696" indent="0" defTabSz="1943052" fontAlgn="auto">
              <a:spcBef>
                <a:spcPts val="2000"/>
              </a:spcBef>
              <a:buSzTx/>
              <a:buNone/>
              <a:defRPr sz="4300"/>
            </a:pPr>
            <a:endParaRPr lang="en-US" sz="42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86696" indent="0" defTabSz="1943052" fontAlgn="auto">
              <a:spcBef>
                <a:spcPts val="2000"/>
              </a:spcBef>
              <a:buSzTx/>
              <a:buNone/>
              <a:defRPr sz="4300"/>
            </a:pPr>
            <a:endParaRPr lang="en-US" sz="42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86696" indent="0" defTabSz="1943052" fontAlgn="auto">
              <a:spcBef>
                <a:spcPts val="2000"/>
              </a:spcBef>
              <a:buSzTx/>
              <a:buNone/>
              <a:defRPr sz="4300"/>
            </a:pPr>
            <a:r>
              <a:rPr lang="en-US" sz="4200" kern="0" dirty="0">
                <a:latin typeface="Arial" panose="020B0604020202020204" pitchFamily="34" charset="0"/>
                <a:cs typeface="Arial" panose="020B0604020202020204" pitchFamily="34" charset="0"/>
              </a:rPr>
              <a:t>So, we use </a:t>
            </a:r>
            <a:r>
              <a:rPr lang="en-US" sz="4200" kern="0" dirty="0">
                <a:solidFill>
                  <a:srgbClr val="648D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</a:t>
            </a:r>
            <a:r>
              <a:rPr lang="en-US" sz="4200" kern="0" dirty="0">
                <a:latin typeface="Arial" panose="020B0604020202020204" pitchFamily="34" charset="0"/>
                <a:cs typeface="Arial" panose="020B0604020202020204" pitchFamily="34" charset="0"/>
              </a:rPr>
              <a:t> diameter instead</a:t>
            </a:r>
          </a:p>
          <a:p>
            <a:pPr marL="1175356" marR="86696" lvl="1" indent="-428616" defTabSz="1943052" fontAlgn="auto">
              <a:spcBef>
                <a:spcPts val="1800"/>
              </a:spcBef>
              <a:defRPr sz="3700"/>
            </a:pPr>
            <a:r>
              <a:rPr lang="en-US" sz="4200" kern="0" dirty="0">
                <a:latin typeface="Arial" panose="020B0604020202020204" pitchFamily="34" charset="0"/>
                <a:cs typeface="Arial" panose="020B0604020202020204" pitchFamily="34" charset="0"/>
              </a:rPr>
              <a:t>Defined as the minimum number of hops in which 90% of connected node pairs can reach each other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09AD17-1ACC-4E0E-99D9-0BF729989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5399" y="3570222"/>
            <a:ext cx="9605258" cy="242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711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E1EEC5-6D7F-47D2-B3C0-DD479F5A7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701" y="549365"/>
            <a:ext cx="16372190" cy="1138762"/>
          </a:xfrm>
        </p:spPr>
        <p:txBody>
          <a:bodyPr/>
          <a:lstStyle/>
          <a:p>
            <a:r>
              <a:rPr lang="en-US" sz="7200" b="1" dirty="0"/>
              <a:t>Evolution of #Node and #Edge</a:t>
            </a:r>
          </a:p>
        </p:txBody>
      </p:sp>
      <p:sp>
        <p:nvSpPr>
          <p:cNvPr id="6" name="N(t) … nodes at time t…">
            <a:extLst>
              <a:ext uri="{FF2B5EF4-FFF2-40B4-BE49-F238E27FC236}">
                <a16:creationId xmlns:a16="http://schemas.microsoft.com/office/drawing/2014/main" id="{217F71C0-6BA1-463C-A7E0-8639E5CD5238}"/>
              </a:ext>
            </a:extLst>
          </p:cNvPr>
          <p:cNvSpPr txBox="1">
            <a:spLocks/>
          </p:cNvSpPr>
          <p:nvPr/>
        </p:nvSpPr>
        <p:spPr>
          <a:xfrm>
            <a:off x="504700" y="2251453"/>
            <a:ext cx="17396024" cy="5931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6200" tIns="76200" rIns="76200" bIns="76200">
            <a:noAutofit/>
          </a:bodyPr>
          <a:lstStyle>
            <a:lvl1pPr marL="383540" marR="57799" indent="-342900" algn="l" defTabSz="129540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1pPr>
            <a:lvl2pPr marL="783590" marR="57799" indent="-285750" algn="l" defTabSz="129540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2pPr>
            <a:lvl3pPr marL="1183639" marR="57799" indent="-228600" algn="l" defTabSz="1295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3pPr>
            <a:lvl4pPr marL="1640839" marR="57799" indent="-228600" algn="l" defTabSz="129540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4pPr>
            <a:lvl5pPr marL="2098039" marR="57799" indent="-228600" algn="l" defTabSz="129540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5pPr>
            <a:lvl6pPr marL="30226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33782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37338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0894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marR="86696" indent="0" defTabSz="1943052" fontAlgn="auto">
              <a:spcBef>
                <a:spcPts val="2000"/>
              </a:spcBef>
              <a:buSzTx/>
              <a:buNone/>
              <a:defRPr/>
            </a:pPr>
            <a:r>
              <a:rPr lang="en-US" sz="4800" kern="0" dirty="0">
                <a:latin typeface="Arial" panose="020B0604020202020204" pitchFamily="34" charset="0"/>
                <a:cs typeface="Arial" panose="020B0604020202020204" pitchFamily="34" charset="0"/>
              </a:rPr>
              <a:t>N(t) = nodes at time t</a:t>
            </a:r>
          </a:p>
          <a:p>
            <a:pPr marL="0" marR="86696" indent="0" defTabSz="1943052" fontAlgn="auto">
              <a:spcBef>
                <a:spcPts val="2000"/>
              </a:spcBef>
              <a:buSzTx/>
              <a:buNone/>
              <a:defRPr/>
            </a:pPr>
            <a:r>
              <a:rPr lang="en-US" sz="4800" kern="0" dirty="0">
                <a:latin typeface="Arial" panose="020B0604020202020204" pitchFamily="34" charset="0"/>
                <a:cs typeface="Arial" panose="020B0604020202020204" pitchFamily="34" charset="0"/>
              </a:rPr>
              <a:t>E(t) = edges at time t</a:t>
            </a:r>
          </a:p>
          <a:p>
            <a:pPr marL="0" marR="86696" indent="0" defTabSz="1943052" fontAlgn="auto">
              <a:spcBef>
                <a:spcPts val="2000"/>
              </a:spcBef>
              <a:buSzTx/>
              <a:buNone/>
              <a:defRPr/>
            </a:pPr>
            <a:endParaRPr lang="en-US" sz="4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86696" indent="0" defTabSz="1943052" fontAlgn="auto">
              <a:spcBef>
                <a:spcPts val="2000"/>
              </a:spcBef>
              <a:buSzTx/>
              <a:buNone/>
              <a:defRPr/>
            </a:pPr>
            <a:r>
              <a:rPr lang="en-US" sz="4800" kern="0" dirty="0">
                <a:latin typeface="Arial" panose="020B0604020202020204" pitchFamily="34" charset="0"/>
                <a:cs typeface="Arial" panose="020B0604020202020204" pitchFamily="34" charset="0"/>
              </a:rPr>
              <a:t>Suppose.  N(t+1) = 2 * N(t)</a:t>
            </a:r>
          </a:p>
          <a:p>
            <a:pPr marL="0" marR="86696" indent="0" defTabSz="1943052" fontAlgn="auto">
              <a:spcBef>
                <a:spcPts val="2000"/>
              </a:spcBef>
              <a:buSzTx/>
              <a:buNone/>
              <a:defRPr>
                <a:solidFill>
                  <a:srgbClr val="0365C0"/>
                </a:solidFill>
              </a:defRPr>
            </a:pPr>
            <a:r>
              <a:rPr lang="en-US" sz="4800" kern="0" dirty="0">
                <a:solidFill>
                  <a:srgbClr val="036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Q: What is your guess for E(t+1)?   2 * E(t) ?</a:t>
            </a:r>
          </a:p>
        </p:txBody>
      </p:sp>
    </p:spTree>
    <p:extLst>
      <p:ext uri="{BB962C8B-B14F-4D97-AF65-F5344CB8AC3E}">
        <p14:creationId xmlns:p14="http://schemas.microsoft.com/office/powerpoint/2010/main" val="4246386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E1EEC5-6D7F-47D2-B3C0-DD479F5A7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701" y="549365"/>
            <a:ext cx="16372190" cy="1138762"/>
          </a:xfrm>
        </p:spPr>
        <p:txBody>
          <a:bodyPr/>
          <a:lstStyle/>
          <a:p>
            <a:r>
              <a:rPr lang="en-US" sz="7200" b="1" dirty="0"/>
              <a:t>Evolution of #Node and #Edge</a:t>
            </a:r>
          </a:p>
        </p:txBody>
      </p:sp>
      <p:sp>
        <p:nvSpPr>
          <p:cNvPr id="6" name="N(t) … nodes at time t…">
            <a:extLst>
              <a:ext uri="{FF2B5EF4-FFF2-40B4-BE49-F238E27FC236}">
                <a16:creationId xmlns:a16="http://schemas.microsoft.com/office/drawing/2014/main" id="{217F71C0-6BA1-463C-A7E0-8639E5CD5238}"/>
              </a:ext>
            </a:extLst>
          </p:cNvPr>
          <p:cNvSpPr txBox="1">
            <a:spLocks/>
          </p:cNvSpPr>
          <p:nvPr/>
        </p:nvSpPr>
        <p:spPr>
          <a:xfrm>
            <a:off x="504700" y="2251453"/>
            <a:ext cx="17396024" cy="5931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6200" tIns="76200" rIns="76200" bIns="76200">
            <a:noAutofit/>
          </a:bodyPr>
          <a:lstStyle>
            <a:lvl1pPr marL="383540" marR="57799" indent="-342900" algn="l" defTabSz="129540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1pPr>
            <a:lvl2pPr marL="783590" marR="57799" indent="-285750" algn="l" defTabSz="129540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2pPr>
            <a:lvl3pPr marL="1183639" marR="57799" indent="-228600" algn="l" defTabSz="1295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3pPr>
            <a:lvl4pPr marL="1640839" marR="57799" indent="-228600" algn="l" defTabSz="129540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4pPr>
            <a:lvl5pPr marL="2098039" marR="57799" indent="-228600" algn="l" defTabSz="129540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5pPr>
            <a:lvl6pPr marL="30226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33782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37338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0894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marR="86696" indent="0" defTabSz="1943052" fontAlgn="auto">
              <a:spcBef>
                <a:spcPts val="2000"/>
              </a:spcBef>
              <a:buSzTx/>
              <a:buNone/>
              <a:defRPr/>
            </a:pPr>
            <a:r>
              <a:rPr lang="en-US" sz="4800" kern="0" dirty="0">
                <a:latin typeface="Arial" panose="020B0604020202020204" pitchFamily="34" charset="0"/>
                <a:cs typeface="Arial" panose="020B0604020202020204" pitchFamily="34" charset="0"/>
              </a:rPr>
              <a:t>N(t) = nodes at time t</a:t>
            </a:r>
          </a:p>
          <a:p>
            <a:pPr marL="0" marR="86696" indent="0" defTabSz="1943052" fontAlgn="auto">
              <a:spcBef>
                <a:spcPts val="2000"/>
              </a:spcBef>
              <a:buSzTx/>
              <a:buNone/>
              <a:defRPr/>
            </a:pPr>
            <a:r>
              <a:rPr lang="en-US" sz="4800" kern="0" dirty="0">
                <a:latin typeface="Arial" panose="020B0604020202020204" pitchFamily="34" charset="0"/>
                <a:cs typeface="Arial" panose="020B0604020202020204" pitchFamily="34" charset="0"/>
              </a:rPr>
              <a:t>E(t) = edges at time t</a:t>
            </a:r>
          </a:p>
          <a:p>
            <a:pPr marL="0" marR="86696" indent="0" defTabSz="1943052" fontAlgn="auto">
              <a:spcBef>
                <a:spcPts val="2000"/>
              </a:spcBef>
              <a:buSzTx/>
              <a:buNone/>
              <a:defRPr/>
            </a:pPr>
            <a:endParaRPr lang="en-US" sz="4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86696" indent="0" defTabSz="1943052" fontAlgn="auto">
              <a:spcBef>
                <a:spcPts val="2000"/>
              </a:spcBef>
              <a:buSzTx/>
              <a:buNone/>
              <a:defRPr/>
            </a:pPr>
            <a:r>
              <a:rPr lang="en-US" sz="4800" kern="0" dirty="0">
                <a:latin typeface="Arial" panose="020B0604020202020204" pitchFamily="34" charset="0"/>
                <a:cs typeface="Arial" panose="020B0604020202020204" pitchFamily="34" charset="0"/>
              </a:rPr>
              <a:t>Suppose.  N(t+1) = 2 * N(t)</a:t>
            </a:r>
          </a:p>
          <a:p>
            <a:pPr marL="0" marR="86696" indent="0" defTabSz="1943052" fontAlgn="auto">
              <a:spcBef>
                <a:spcPts val="2000"/>
              </a:spcBef>
              <a:buSzTx/>
              <a:buNone/>
              <a:defRPr>
                <a:solidFill>
                  <a:srgbClr val="0365C0"/>
                </a:solidFill>
              </a:defRPr>
            </a:pPr>
            <a:r>
              <a:rPr lang="en-US" sz="4800" kern="0" dirty="0">
                <a:solidFill>
                  <a:srgbClr val="036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Q: What is your guess for E(t+1)?   2 * E(t) ?</a:t>
            </a:r>
          </a:p>
          <a:p>
            <a:pPr marL="0" marR="115598" indent="0" defTabSz="2590800" fontAlgn="auto">
              <a:spcBef>
                <a:spcPts val="2000"/>
              </a:spcBef>
              <a:buSzTx/>
              <a:buNone/>
              <a:defRPr>
                <a:solidFill>
                  <a:srgbClr val="00882B"/>
                </a:solidFill>
              </a:defRPr>
            </a:pPr>
            <a:r>
              <a:rPr lang="en-US" sz="4800" kern="0" dirty="0">
                <a:solidFill>
                  <a:srgbClr val="0088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 Over-doubled! And obeying the “Densification Power Law’’</a:t>
            </a:r>
          </a:p>
          <a:p>
            <a:pPr marL="0" marR="86696" lvl="1" indent="342892" defTabSz="1943052" fontAlgn="auto">
              <a:spcBef>
                <a:spcPts val="1800"/>
              </a:spcBef>
              <a:buSzTx/>
              <a:buNone/>
              <a:defRPr/>
            </a:pPr>
            <a:endParaRPr lang="en-US" sz="4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214560-52EB-4295-ACB5-02F0E57B10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78" t="64680" r="1986" b="14610"/>
          <a:stretch/>
        </p:blipFill>
        <p:spPr>
          <a:xfrm>
            <a:off x="16172766" y="5807797"/>
            <a:ext cx="1408248" cy="1569498"/>
          </a:xfrm>
          <a:prstGeom prst="rect">
            <a:avLst/>
          </a:prstGeom>
        </p:spPr>
      </p:pic>
      <p:sp>
        <p:nvSpPr>
          <p:cNvPr id="7" name="Cross 6"/>
          <p:cNvSpPr/>
          <p:nvPr/>
        </p:nvSpPr>
        <p:spPr>
          <a:xfrm rot="2700000">
            <a:off x="11717547" y="5654737"/>
            <a:ext cx="1875622" cy="1875622"/>
          </a:xfrm>
          <a:prstGeom prst="plus">
            <a:avLst>
              <a:gd name="adj" fmla="val 41949"/>
            </a:avLst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71566" fontAlgn="auto">
              <a:spcBef>
                <a:spcPts val="0"/>
              </a:spcBef>
              <a:spcAft>
                <a:spcPts val="0"/>
              </a:spcAft>
            </a:pPr>
            <a:endParaRPr lang="en-US" sz="2026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3822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C285B4-8604-4987-9A5B-C1D7B5689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701" y="549365"/>
            <a:ext cx="16372190" cy="1138762"/>
          </a:xfrm>
        </p:spPr>
        <p:txBody>
          <a:bodyPr/>
          <a:lstStyle/>
          <a:p>
            <a:r>
              <a:rPr lang="en-US" sz="7200" b="1" dirty="0"/>
              <a:t>Diameter – Patents Network</a:t>
            </a:r>
          </a:p>
        </p:txBody>
      </p:sp>
      <p:sp>
        <p:nvSpPr>
          <p:cNvPr id="5" name="Patent citation network…">
            <a:extLst>
              <a:ext uri="{FF2B5EF4-FFF2-40B4-BE49-F238E27FC236}">
                <a16:creationId xmlns:a16="http://schemas.microsoft.com/office/drawing/2014/main" id="{0A7EA14F-2F20-43A6-A4A8-F88948C6CB65}"/>
              </a:ext>
            </a:extLst>
          </p:cNvPr>
          <p:cNvSpPr txBox="1">
            <a:spLocks/>
          </p:cNvSpPr>
          <p:nvPr/>
        </p:nvSpPr>
        <p:spPr>
          <a:xfrm>
            <a:off x="504698" y="2158175"/>
            <a:ext cx="16573500" cy="5882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6200" tIns="76200" rIns="76200" bIns="76200">
            <a:normAutofit/>
          </a:bodyPr>
          <a:lstStyle>
            <a:lvl1pPr marL="383540" marR="57799" indent="-342900" algn="l" defTabSz="129540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1pPr>
            <a:lvl2pPr marL="783590" marR="57799" indent="-285750" algn="l" defTabSz="129540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2pPr>
            <a:lvl3pPr marL="1183639" marR="57799" indent="-228600" algn="l" defTabSz="1295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3pPr>
            <a:lvl4pPr marL="1640839" marR="57799" indent="-228600" algn="l" defTabSz="129540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4pPr>
            <a:lvl5pPr marL="2098039" marR="57799" indent="-228600" algn="l" defTabSz="129540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5pPr>
            <a:lvl6pPr marL="30226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33782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37338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0894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575296" marR="86696" indent="-514336" defTabSz="1943052" fontAlgn="auto">
              <a:spcBef>
                <a:spcPts val="2000"/>
              </a:spcBef>
              <a:defRPr/>
            </a:pPr>
            <a:r>
              <a:rPr lang="en-US" sz="3600" kern="0" dirty="0">
                <a:latin typeface="Arial" panose="020B0604020202020204" pitchFamily="34" charset="0"/>
                <a:cs typeface="Arial" panose="020B0604020202020204" pitchFamily="34" charset="0"/>
              </a:rPr>
              <a:t>Patent citation network</a:t>
            </a:r>
          </a:p>
          <a:p>
            <a:pPr marL="575296" marR="86696" indent="-514336" defTabSz="1943052" fontAlgn="auto">
              <a:spcBef>
                <a:spcPts val="2000"/>
              </a:spcBef>
              <a:defRPr/>
            </a:pPr>
            <a:r>
              <a:rPr lang="en-US" sz="3600" kern="0" dirty="0">
                <a:latin typeface="Arial" panose="020B0604020202020204" pitchFamily="34" charset="0"/>
                <a:cs typeface="Arial" panose="020B0604020202020204" pitchFamily="34" charset="0"/>
              </a:rPr>
              <a:t>25 years of data</a:t>
            </a:r>
          </a:p>
          <a:p>
            <a:pPr marL="575296" marR="86696" indent="-514336" defTabSz="1943052" fontAlgn="auto">
              <a:spcBef>
                <a:spcPts val="2000"/>
              </a:spcBef>
              <a:defRPr/>
            </a:pPr>
            <a:r>
              <a:rPr lang="en-US" sz="3600" kern="0" dirty="0">
                <a:latin typeface="Arial" panose="020B0604020202020204" pitchFamily="34" charset="0"/>
                <a:cs typeface="Arial" panose="020B0604020202020204" pitchFamily="34" charset="0"/>
              </a:rPr>
              <a:t>@1999</a:t>
            </a:r>
          </a:p>
          <a:p>
            <a:pPr marL="1175356" marR="86696" lvl="1" indent="-428616" defTabSz="1943052" fontAlgn="auto">
              <a:spcBef>
                <a:spcPts val="1800"/>
              </a:spcBef>
              <a:defRPr/>
            </a:pPr>
            <a:r>
              <a:rPr lang="en-US" sz="3600" kern="0" dirty="0">
                <a:latin typeface="Arial" panose="020B0604020202020204" pitchFamily="34" charset="0"/>
                <a:cs typeface="Arial" panose="020B0604020202020204" pitchFamily="34" charset="0"/>
              </a:rPr>
              <a:t>2.9 M nodes</a:t>
            </a:r>
          </a:p>
          <a:p>
            <a:pPr marL="1175356" marR="86696" lvl="1" indent="-428616" defTabSz="1943052" fontAlgn="auto">
              <a:spcBef>
                <a:spcPts val="1800"/>
              </a:spcBef>
              <a:defRPr/>
            </a:pPr>
            <a:r>
              <a:rPr lang="en-US" sz="3600" kern="0" dirty="0">
                <a:latin typeface="Arial" panose="020B0604020202020204" pitchFamily="34" charset="0"/>
                <a:cs typeface="Arial" panose="020B0604020202020204" pitchFamily="34" charset="0"/>
              </a:rPr>
              <a:t>16.5 M edges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C53079-1E51-4F1B-B1D2-026F3F32F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7131" y="2158177"/>
            <a:ext cx="6963130" cy="5607890"/>
          </a:xfrm>
          <a:prstGeom prst="rect">
            <a:avLst/>
          </a:prstGeom>
        </p:spPr>
      </p:pic>
      <p:sp>
        <p:nvSpPr>
          <p:cNvPr id="13" name="Line">
            <a:extLst>
              <a:ext uri="{FF2B5EF4-FFF2-40B4-BE49-F238E27FC236}">
                <a16:creationId xmlns:a16="http://schemas.microsoft.com/office/drawing/2014/main" id="{89369CD8-BC35-4101-AFA3-676D92A97BE8}"/>
              </a:ext>
            </a:extLst>
          </p:cNvPr>
          <p:cNvSpPr/>
          <p:nvPr/>
        </p:nvSpPr>
        <p:spPr>
          <a:xfrm flipV="1">
            <a:off x="13479975" y="5003517"/>
            <a:ext cx="1780162" cy="29182"/>
          </a:xfrm>
          <a:prstGeom prst="line">
            <a:avLst/>
          </a:prstGeom>
          <a:ln w="28575">
            <a:solidFill>
              <a:srgbClr val="011279"/>
            </a:solidFill>
          </a:ln>
        </p:spPr>
        <p:txBody>
          <a:bodyPr lIns="0" tIns="0" rIns="0" bIns="0"/>
          <a:lstStyle/>
          <a:p>
            <a:pPr defTabSz="685784" fontAlgn="auto" hangingPunct="0">
              <a:spcBef>
                <a:spcPts val="0"/>
              </a:spcBef>
              <a:spcAft>
                <a:spcPts val="0"/>
              </a:spcAft>
            </a:pPr>
            <a:endParaRPr kern="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14" name="1.66">
            <a:extLst>
              <a:ext uri="{FF2B5EF4-FFF2-40B4-BE49-F238E27FC236}">
                <a16:creationId xmlns:a16="http://schemas.microsoft.com/office/drawing/2014/main" id="{064E552E-9C04-413D-879F-3DC6A183F8FA}"/>
              </a:ext>
            </a:extLst>
          </p:cNvPr>
          <p:cNvSpPr txBox="1"/>
          <p:nvPr/>
        </p:nvSpPr>
        <p:spPr>
          <a:xfrm>
            <a:off x="14369332" y="4067963"/>
            <a:ext cx="1265731" cy="730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6200" tIns="76200" rIns="76200" bIns="76200" anchor="ctr">
            <a:spAutoFit/>
          </a:bodyPr>
          <a:lstStyle>
            <a:lvl1pPr marL="57799" marR="57799" algn="ctr" defTabSz="1295400">
              <a:defRPr sz="3600">
                <a:solidFill>
                  <a:srgbClr val="011279"/>
                </a:solidFill>
                <a:uFill>
                  <a:solidFill>
                    <a:srgbClr val="0112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86696" marR="86696" defTabSz="1943052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sz="3750" kern="0" dirty="0">
                <a:latin typeface="Arial" panose="020B0604020202020204" pitchFamily="34" charset="0"/>
                <a:cs typeface="Arial" panose="020B0604020202020204" pitchFamily="34" charset="0"/>
              </a:rPr>
              <a:t>1.66</a:t>
            </a:r>
          </a:p>
        </p:txBody>
      </p:sp>
      <p:sp>
        <p:nvSpPr>
          <p:cNvPr id="15" name="N(t)">
            <a:extLst>
              <a:ext uri="{FF2B5EF4-FFF2-40B4-BE49-F238E27FC236}">
                <a16:creationId xmlns:a16="http://schemas.microsoft.com/office/drawing/2014/main" id="{4D745E18-E99A-4E65-A5C3-CE614CA2113C}"/>
              </a:ext>
            </a:extLst>
          </p:cNvPr>
          <p:cNvSpPr txBox="1"/>
          <p:nvPr/>
        </p:nvSpPr>
        <p:spPr>
          <a:xfrm>
            <a:off x="12525738" y="7765119"/>
            <a:ext cx="1188787" cy="730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6200" tIns="76200" rIns="76200" bIns="76200" anchor="ctr">
            <a:spAutoFit/>
          </a:bodyPr>
          <a:lstStyle>
            <a:lvl1pPr marL="57799" marR="57799" algn="ctr" defTabSz="1295400">
              <a:defRPr sz="3600">
                <a:solidFill>
                  <a:srgbClr val="011279"/>
                </a:solidFill>
                <a:uFill>
                  <a:solidFill>
                    <a:srgbClr val="0112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115598" marR="115598" defTabSz="2590800" fontAlgn="auto">
              <a:spcBef>
                <a:spcPts val="0"/>
              </a:spcBef>
              <a:spcAft>
                <a:spcPts val="0"/>
              </a:spcAft>
            </a:pPr>
            <a:r>
              <a:rPr sz="3750" dirty="0">
                <a:latin typeface="Arial" panose="020B0604020202020204" pitchFamily="34" charset="0"/>
                <a:cs typeface="Arial" panose="020B0604020202020204" pitchFamily="34" charset="0"/>
              </a:rPr>
              <a:t>N(t)</a:t>
            </a:r>
          </a:p>
        </p:txBody>
      </p:sp>
      <p:sp>
        <p:nvSpPr>
          <p:cNvPr id="16" name="N(t)">
            <a:extLst>
              <a:ext uri="{FF2B5EF4-FFF2-40B4-BE49-F238E27FC236}">
                <a16:creationId xmlns:a16="http://schemas.microsoft.com/office/drawing/2014/main" id="{782E165F-8BFA-4290-86CE-FFD564B24B62}"/>
              </a:ext>
            </a:extLst>
          </p:cNvPr>
          <p:cNvSpPr txBox="1"/>
          <p:nvPr/>
        </p:nvSpPr>
        <p:spPr>
          <a:xfrm>
            <a:off x="8333566" y="5646527"/>
            <a:ext cx="1161535" cy="730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6200" tIns="76200" rIns="76200" bIns="76200" anchor="ctr">
            <a:spAutoFit/>
          </a:bodyPr>
          <a:lstStyle>
            <a:lvl1pPr marL="57799" marR="57799" algn="ctr" defTabSz="1295400">
              <a:defRPr sz="3600">
                <a:solidFill>
                  <a:srgbClr val="011279"/>
                </a:solidFill>
                <a:uFill>
                  <a:solidFill>
                    <a:srgbClr val="01127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115598" marR="115598" defTabSz="2590800" fontAlgn="auto">
              <a:spcBef>
                <a:spcPts val="0"/>
              </a:spcBef>
              <a:spcAft>
                <a:spcPts val="0"/>
              </a:spcAft>
            </a:pPr>
            <a:r>
              <a:rPr lang="en-US" sz="375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3750" dirty="0">
                <a:latin typeface="Arial" panose="020B0604020202020204" pitchFamily="34" charset="0"/>
                <a:cs typeface="Arial" panose="020B0604020202020204" pitchFamily="34" charset="0"/>
              </a:rPr>
              <a:t>(t)</a:t>
            </a:r>
          </a:p>
        </p:txBody>
      </p:sp>
    </p:spTree>
    <p:extLst>
      <p:ext uri="{BB962C8B-B14F-4D97-AF65-F5344CB8AC3E}">
        <p14:creationId xmlns:p14="http://schemas.microsoft.com/office/powerpoint/2010/main" val="3930126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04D2E3-D2ED-49F7-88AF-48ED6A479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701" y="549365"/>
            <a:ext cx="16372190" cy="1138762"/>
          </a:xfrm>
        </p:spPr>
        <p:txBody>
          <a:bodyPr/>
          <a:lstStyle/>
          <a:p>
            <a:r>
              <a:rPr lang="en-US" sz="7200"/>
              <a:t>So Many Laws!</a:t>
            </a:r>
            <a:endParaRPr lang="en-US" sz="7200" dirty="0"/>
          </a:p>
        </p:txBody>
      </p:sp>
      <p:sp>
        <p:nvSpPr>
          <p:cNvPr id="6" name="There will be more to come...…">
            <a:extLst>
              <a:ext uri="{FF2B5EF4-FFF2-40B4-BE49-F238E27FC236}">
                <a16:creationId xmlns:a16="http://schemas.microsoft.com/office/drawing/2014/main" id="{D2E2CBFE-761F-4F35-AE4C-5F7B28238657}"/>
              </a:ext>
            </a:extLst>
          </p:cNvPr>
          <p:cNvSpPr txBox="1">
            <a:spLocks/>
          </p:cNvSpPr>
          <p:nvPr/>
        </p:nvSpPr>
        <p:spPr>
          <a:xfrm>
            <a:off x="504700" y="2116476"/>
            <a:ext cx="8639300" cy="2969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6200" tIns="76200" rIns="76200" bIns="76200">
            <a:noAutofit/>
          </a:bodyPr>
          <a:lstStyle>
            <a:lvl1pPr marL="0" marR="0" indent="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13335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17780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22225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26670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30226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33782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37338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0894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defTabSz="657210" fontAlgn="auto">
              <a:spcBef>
                <a:spcPts val="2700"/>
              </a:spcBef>
              <a:defRPr sz="3150"/>
            </a:pPr>
            <a:r>
              <a:rPr lang="en-US" sz="3600" kern="0" dirty="0">
                <a:latin typeface="Arial" panose="020B0604020202020204" pitchFamily="34" charset="0"/>
                <a:cs typeface="Arial" panose="020B0604020202020204" pitchFamily="34" charset="0"/>
              </a:rPr>
              <a:t>There will be more to come...</a:t>
            </a:r>
          </a:p>
          <a:p>
            <a:pPr defTabSz="657210" fontAlgn="auto">
              <a:spcBef>
                <a:spcPts val="2700"/>
              </a:spcBef>
              <a:defRPr sz="3150"/>
            </a:pPr>
            <a:r>
              <a:rPr lang="en-US" sz="3600" kern="0" dirty="0">
                <a:latin typeface="Arial" panose="020B0604020202020204" pitchFamily="34" charset="0"/>
                <a:cs typeface="Arial" panose="020B0604020202020204" pitchFamily="34" charset="0"/>
              </a:rPr>
              <a:t>To date, there are </a:t>
            </a:r>
            <a:r>
              <a:rPr lang="en-US" sz="3600" kern="0" dirty="0">
                <a:solidFill>
                  <a:srgbClr val="C82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(or more) laws</a:t>
            </a:r>
          </a:p>
          <a:p>
            <a:pPr marL="857228" lvl="1" indent="0" defTabSz="657210" fontAlgn="auto">
              <a:spcBef>
                <a:spcPts val="2700"/>
              </a:spcBef>
              <a:buNone/>
              <a:defRPr sz="3150"/>
            </a:pPr>
            <a:r>
              <a:rPr lang="en-US" sz="3600" kern="0" dirty="0">
                <a:latin typeface="Arial" panose="020B0604020202020204" pitchFamily="34" charset="0"/>
                <a:cs typeface="Arial" panose="020B0604020202020204" pitchFamily="34" charset="0"/>
              </a:rPr>
              <a:t>RTG: A Recursive Realistic Graph Generator using Random Typing [</a:t>
            </a:r>
            <a:r>
              <a:rPr lang="en-US" sz="3600" kern="0" dirty="0" err="1">
                <a:latin typeface="Arial" panose="020B0604020202020204" pitchFamily="34" charset="0"/>
                <a:cs typeface="Arial" panose="020B0604020202020204" pitchFamily="34" charset="0"/>
              </a:rPr>
              <a:t>Akoglu</a:t>
            </a:r>
            <a:r>
              <a:rPr lang="en-US" sz="3600" kern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kern="0" dirty="0" err="1">
                <a:latin typeface="Arial" panose="020B0604020202020204" pitchFamily="34" charset="0"/>
                <a:cs typeface="Arial" panose="020B0604020202020204" pitchFamily="34" charset="0"/>
              </a:rPr>
              <a:t>Faloutsos</a:t>
            </a:r>
            <a:r>
              <a:rPr lang="en-US" sz="3600" kern="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pic>
        <p:nvPicPr>
          <p:cNvPr id="7" name="www_cs_cmu_edu__christos_PUBLICATIONS_pkdd09_rtg_pdf.png" descr="www_cs_cmu_edu__christos_PUBLICATIONS_pkdd09_rtg_pdf.png">
            <a:extLst>
              <a:ext uri="{FF2B5EF4-FFF2-40B4-BE49-F238E27FC236}">
                <a16:creationId xmlns:a16="http://schemas.microsoft.com/office/drawing/2014/main" id="{9993DD5A-A300-4A28-8C5B-3A8DBC2195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77"/>
          <a:stretch/>
        </p:blipFill>
        <p:spPr>
          <a:xfrm>
            <a:off x="8871242" y="1574667"/>
            <a:ext cx="9158572" cy="710943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31186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6452F8-45AC-4B88-97DE-62EC46B6D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701" y="549365"/>
            <a:ext cx="16372190" cy="1319634"/>
          </a:xfrm>
        </p:spPr>
        <p:txBody>
          <a:bodyPr/>
          <a:lstStyle/>
          <a:p>
            <a:r>
              <a:rPr lang="en-US" sz="7200" dirty="0"/>
              <a:t>So Many Laws!</a:t>
            </a:r>
          </a:p>
        </p:txBody>
      </p:sp>
      <p:sp>
        <p:nvSpPr>
          <p:cNvPr id="6" name="What should you do?…">
            <a:extLst>
              <a:ext uri="{FF2B5EF4-FFF2-40B4-BE49-F238E27FC236}">
                <a16:creationId xmlns:a16="http://schemas.microsoft.com/office/drawing/2014/main" id="{DAF0340A-91A3-44BF-8C71-EE14ADEBFA35}"/>
              </a:ext>
            </a:extLst>
          </p:cNvPr>
          <p:cNvSpPr txBox="1">
            <a:spLocks/>
          </p:cNvSpPr>
          <p:nvPr/>
        </p:nvSpPr>
        <p:spPr>
          <a:xfrm>
            <a:off x="504701" y="2177225"/>
            <a:ext cx="15817342" cy="6132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6200" tIns="76200" rIns="76200" bIns="76200">
            <a:noAutofit/>
          </a:bodyPr>
          <a:lstStyle>
            <a:lvl1pPr marL="0" marR="0" indent="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13335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17780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22225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26670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30226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33782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37338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0894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defTabSz="876278" fontAlgn="auto">
              <a:spcBef>
                <a:spcPts val="4800"/>
              </a:spcBef>
              <a:defRPr/>
            </a:pPr>
            <a:r>
              <a:rPr lang="en-US" sz="4800" kern="0" dirty="0">
                <a:latin typeface="Arial" panose="020B0604020202020204" pitchFamily="34" charset="0"/>
                <a:cs typeface="Arial" panose="020B0604020202020204" pitchFamily="34" charset="0"/>
              </a:rPr>
              <a:t>What should You Do?</a:t>
            </a:r>
          </a:p>
          <a:p>
            <a:pPr marL="2000200" lvl="1" indent="-857230" defTabSz="876278" fontAlgn="auto">
              <a:spcBef>
                <a:spcPts val="4800"/>
              </a:spcBef>
              <a:defRPr/>
            </a:pPr>
            <a:r>
              <a:rPr lang="en-US" sz="4800" kern="0" dirty="0">
                <a:latin typeface="Arial" panose="020B0604020202020204" pitchFamily="34" charset="0"/>
                <a:cs typeface="Arial" panose="020B0604020202020204" pitchFamily="34" charset="0"/>
              </a:rPr>
              <a:t>Try as many distributions as possible and see if your graph fits them.</a:t>
            </a:r>
          </a:p>
          <a:p>
            <a:pPr marL="2000200" lvl="1" indent="-857230" defTabSz="876278" fontAlgn="auto">
              <a:spcBef>
                <a:spcPts val="4800"/>
              </a:spcBef>
              <a:defRPr/>
            </a:pPr>
            <a:r>
              <a:rPr lang="en-US" sz="4800" kern="0" dirty="0">
                <a:latin typeface="Arial" panose="020B0604020202020204" pitchFamily="34" charset="0"/>
                <a:cs typeface="Arial" panose="020B0604020202020204" pitchFamily="34" charset="0"/>
              </a:rPr>
              <a:t>If it doesn’t, find out the reasons. Sometimes it’s due to errors/problems in the data; sometimes, it signifies some new patterns!</a:t>
            </a:r>
          </a:p>
        </p:txBody>
      </p:sp>
    </p:spTree>
    <p:extLst>
      <p:ext uri="{BB962C8B-B14F-4D97-AF65-F5344CB8AC3E}">
        <p14:creationId xmlns:p14="http://schemas.microsoft.com/office/powerpoint/2010/main" val="3243150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roppedImage.pdf" descr="droppedImage.pdf">
            <a:extLst>
              <a:ext uri="{FF2B5EF4-FFF2-40B4-BE49-F238E27FC236}">
                <a16:creationId xmlns:a16="http://schemas.microsoft.com/office/drawing/2014/main" id="{2E5CA851-6252-406A-A15E-C411ACE7E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3355" y="1684068"/>
            <a:ext cx="8134946" cy="727146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Polonium: Tera-Scale Graph Mining and Inference for Malware Detection [Chau, et al]">
            <a:extLst>
              <a:ext uri="{FF2B5EF4-FFF2-40B4-BE49-F238E27FC236}">
                <a16:creationId xmlns:a16="http://schemas.microsoft.com/office/drawing/2014/main" id="{B6165101-A78C-426A-AC9F-46BAAD887900}"/>
              </a:ext>
            </a:extLst>
          </p:cNvPr>
          <p:cNvSpPr txBox="1"/>
          <p:nvPr/>
        </p:nvSpPr>
        <p:spPr>
          <a:xfrm>
            <a:off x="2203011" y="9130144"/>
            <a:ext cx="14475198" cy="569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6200" tIns="76200" rIns="76200" bIns="76200" anchor="ctr">
            <a:spAutoFit/>
          </a:bodyPr>
          <a:lstStyle>
            <a:lvl1pPr algn="ctr" defTabSz="584200">
              <a:defRPr sz="2400"/>
            </a:lvl1pPr>
          </a:lstStyle>
          <a:p>
            <a:pPr defTabSz="1168400" fontAlgn="auto"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Polonium: Tera-Scale Graph Mining and Inference for Malware Detection [Chau, et al]</a:t>
            </a:r>
          </a:p>
        </p:txBody>
      </p:sp>
      <p:sp>
        <p:nvSpPr>
          <p:cNvPr id="8" name="What might be the reasons for the “hills”?">
            <a:extLst>
              <a:ext uri="{FF2B5EF4-FFF2-40B4-BE49-F238E27FC236}">
                <a16:creationId xmlns:a16="http://schemas.microsoft.com/office/drawing/2014/main" id="{6599422A-18C3-48FE-8471-0E53452CB231}"/>
              </a:ext>
            </a:extLst>
          </p:cNvPr>
          <p:cNvSpPr txBox="1"/>
          <p:nvPr/>
        </p:nvSpPr>
        <p:spPr>
          <a:xfrm>
            <a:off x="1561673" y="624258"/>
            <a:ext cx="12754518" cy="892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6200" tIns="76200" rIns="76200" bIns="76200" anchor="ctr">
            <a:spAutoFit/>
          </a:bodyPr>
          <a:lstStyle>
            <a:lvl1pPr>
              <a:defRPr sz="3600"/>
            </a:lvl1pPr>
          </a:lstStyle>
          <a:p>
            <a:pPr defTabSz="685784" fontAlgn="auto" hangingPunct="0">
              <a:spcBef>
                <a:spcPts val="0"/>
              </a:spcBef>
              <a:spcAft>
                <a:spcPts val="0"/>
              </a:spcAft>
            </a:pPr>
            <a:r>
              <a:rPr sz="4800" kern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  <a:t>What might be the reasons for the “hills”?</a:t>
            </a:r>
          </a:p>
        </p:txBody>
      </p:sp>
      <p:sp>
        <p:nvSpPr>
          <p:cNvPr id="11" name="Line">
            <a:extLst>
              <a:ext uri="{FF2B5EF4-FFF2-40B4-BE49-F238E27FC236}">
                <a16:creationId xmlns:a16="http://schemas.microsoft.com/office/drawing/2014/main" id="{3BF59045-1F9E-4991-977E-46FD5FC574E3}"/>
              </a:ext>
            </a:extLst>
          </p:cNvPr>
          <p:cNvSpPr/>
          <p:nvPr/>
        </p:nvSpPr>
        <p:spPr>
          <a:xfrm flipH="1">
            <a:off x="8239353" y="1509453"/>
            <a:ext cx="4017122" cy="1447442"/>
          </a:xfrm>
          <a:prstGeom prst="line">
            <a:avLst/>
          </a:prstGeom>
          <a:ln w="76200">
            <a:solidFill>
              <a:srgbClr val="00882B"/>
            </a:solidFill>
            <a:miter lim="400000"/>
            <a:tailEnd type="triangle"/>
          </a:ln>
        </p:spPr>
        <p:txBody>
          <a:bodyPr lIns="76200" tIns="76200" rIns="76200" bIns="76200" anchor="ctr"/>
          <a:lstStyle/>
          <a:p>
            <a:pPr algn="ctr" defTabSz="876278" fontAlgn="auto" hangingPunct="0">
              <a:spcBef>
                <a:spcPts val="0"/>
              </a:spcBef>
              <a:spcAft>
                <a:spcPts val="0"/>
              </a:spcAft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6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" name="Line">
            <a:extLst>
              <a:ext uri="{FF2B5EF4-FFF2-40B4-BE49-F238E27FC236}">
                <a16:creationId xmlns:a16="http://schemas.microsoft.com/office/drawing/2014/main" id="{4E1AF99B-A734-4152-9D61-5AF5E081C40C}"/>
              </a:ext>
            </a:extLst>
          </p:cNvPr>
          <p:cNvSpPr/>
          <p:nvPr/>
        </p:nvSpPr>
        <p:spPr>
          <a:xfrm flipH="1">
            <a:off x="9440610" y="1509453"/>
            <a:ext cx="2815864" cy="2332638"/>
          </a:xfrm>
          <a:prstGeom prst="line">
            <a:avLst/>
          </a:prstGeom>
          <a:ln w="76200">
            <a:solidFill>
              <a:srgbClr val="00882B"/>
            </a:solidFill>
            <a:miter lim="400000"/>
            <a:tailEnd type="triangle"/>
          </a:ln>
        </p:spPr>
        <p:txBody>
          <a:bodyPr lIns="76200" tIns="76200" rIns="76200" bIns="76200" anchor="ctr"/>
          <a:lstStyle/>
          <a:p>
            <a:pPr algn="ctr" defTabSz="876278" fontAlgn="auto" hangingPunct="0">
              <a:spcBef>
                <a:spcPts val="0"/>
              </a:spcBef>
              <a:spcAft>
                <a:spcPts val="0"/>
              </a:spcAft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6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998465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39E623-7E8F-487F-86AA-742B27905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8880" y="3505059"/>
            <a:ext cx="3190241" cy="1104314"/>
          </a:xfrm>
          <a:prstGeom prst="rect">
            <a:avLst/>
          </a:prstGeom>
        </p:spPr>
      </p:pic>
      <p:sp>
        <p:nvSpPr>
          <p:cNvPr id="10" name="Subtitle 11">
            <a:extLst>
              <a:ext uri="{FF2B5EF4-FFF2-40B4-BE49-F238E27FC236}">
                <a16:creationId xmlns:a16="http://schemas.microsoft.com/office/drawing/2014/main" id="{7A19A67C-0C19-4076-8945-3A7EB019B8F8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853440" y="4980568"/>
            <a:ext cx="16581120" cy="56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defTabSz="346459" rtl="0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F6F6F"/>
              </a:buClr>
              <a:buSzPct val="100000"/>
              <a:buFontTx/>
              <a:buNone/>
              <a:defRPr sz="1400" b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30238" indent="-228600" algn="l" defTabSz="346459" rtl="0" fontAlgn="base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863" indent="-203200" algn="l" defTabSz="346459" rtl="0" fontAlgn="base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1066" indent="-17144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bg1"/>
                </a:solidFill>
                <a:latin typeface="+mn-lt"/>
              </a:defRPr>
            </a:lvl4pPr>
            <a:lvl5pPr marL="1588230" indent="-17144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5pPr>
            <a:lvl6pPr marL="1931117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6pPr>
            <a:lvl7pPr marL="2274003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7pPr>
            <a:lvl8pPr marL="2616890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8pPr>
            <a:lvl9pPr marL="2959775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ctr" defTabSz="346459" rtl="0" eaLnBrk="1" fontAlgn="base" latinLnBrk="0" hangingPunct="1">
              <a:lnSpc>
                <a:spcPct val="90000"/>
              </a:lnSpc>
              <a:spcBef>
                <a:spcPts val="90"/>
              </a:spcBef>
              <a:spcAft>
                <a:spcPts val="90"/>
              </a:spcAft>
              <a:buClr>
                <a:srgbClr val="6F6F6F"/>
              </a:buClr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The Accelerated Data Science Teaching Kit is licensed by NVIDIA, Georgia Institute of Technology, and Prairie View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A&amp;M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University under the</a:t>
            </a:r>
          </a:p>
          <a:p>
            <a:pPr marL="0" marR="0" lvl="0" indent="0" algn="ctr" defTabSz="346459" rtl="0" eaLnBrk="1" fontAlgn="base" latinLnBrk="0" hangingPunct="1">
              <a:lnSpc>
                <a:spcPct val="90000"/>
              </a:lnSpc>
              <a:spcBef>
                <a:spcPts val="90"/>
              </a:spcBef>
              <a:spcAft>
                <a:spcPts val="90"/>
              </a:spcAft>
              <a:buClr>
                <a:srgbClr val="6F6F6F"/>
              </a:buClr>
              <a:buSzPct val="100000"/>
              <a:buFontTx/>
              <a:buNone/>
              <a:tabLst/>
              <a:defRPr/>
            </a:pPr>
            <a:r>
              <a:rPr lang="en-US" sz="1600" u="sng" dirty="0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Attribution-</a:t>
            </a:r>
            <a:r>
              <a:rPr lang="en-US" sz="1600" u="sng" dirty="0" err="1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NonCommercial</a:t>
            </a:r>
            <a:r>
              <a:rPr lang="en-US" sz="1600" u="sng" dirty="0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4.0 International License.</a:t>
            </a:r>
            <a:endParaRPr lang="en-US" sz="1600" dirty="0">
              <a:solidFill>
                <a:srgbClr val="6F6F6F"/>
              </a:solidFill>
              <a:ea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276526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6D3E35-7FB6-4F84-88E8-ED2635EB18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0077" y="6610379"/>
            <a:ext cx="9235191" cy="1705219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276C08-D6AC-41B8-9C4F-83CCA4CE3F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/>
          <a:p>
            <a:r>
              <a:rPr lang="en-US" dirty="0"/>
              <a:t>DLI Accelerated Data Science Teaching Kit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05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9D7E87E9-4509-4B19-BD20-1248D841E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7632" y="1787466"/>
            <a:ext cx="3329680" cy="334324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4245BBB-57CA-4C47-AFAA-83655DA7F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701" y="549362"/>
            <a:ext cx="16372190" cy="1041652"/>
          </a:xfrm>
        </p:spPr>
        <p:txBody>
          <a:bodyPr/>
          <a:lstStyle/>
          <a:p>
            <a:r>
              <a:rPr lang="en-US" sz="7200" dirty="0"/>
              <a:t>I have a graph. Now what?</a:t>
            </a:r>
          </a:p>
        </p:txBody>
      </p:sp>
      <p:sp>
        <p:nvSpPr>
          <p:cNvPr id="6" name="Analyze it! Do “data mining” or “graph mining”.…">
            <a:extLst>
              <a:ext uri="{FF2B5EF4-FFF2-40B4-BE49-F238E27FC236}">
                <a16:creationId xmlns:a16="http://schemas.microsoft.com/office/drawing/2014/main" id="{BE049D99-2BEB-41FC-B290-E456C7BDA8BB}"/>
              </a:ext>
            </a:extLst>
          </p:cNvPr>
          <p:cNvSpPr txBox="1">
            <a:spLocks/>
          </p:cNvSpPr>
          <p:nvPr/>
        </p:nvSpPr>
        <p:spPr>
          <a:xfrm>
            <a:off x="504699" y="2209397"/>
            <a:ext cx="12631010" cy="7215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6200" tIns="76200" rIns="76200" bIns="76200">
            <a:noAutofit/>
          </a:bodyPr>
          <a:lstStyle>
            <a:lvl1pPr marL="0" marR="0" indent="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13335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17780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22225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26670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30226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33782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37338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0894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defTabSz="674734" fontAlgn="auto">
              <a:lnSpc>
                <a:spcPct val="120000"/>
              </a:lnSpc>
              <a:spcBef>
                <a:spcPts val="1200"/>
              </a:spcBef>
              <a:defRPr sz="3234"/>
            </a:pPr>
            <a:r>
              <a:rPr lang="en-US" sz="3600" kern="0" dirty="0">
                <a:latin typeface="Arial" panose="020B0604020202020204" pitchFamily="34" charset="0"/>
                <a:cs typeface="Arial" panose="020B0604020202020204" pitchFamily="34" charset="0"/>
              </a:rPr>
              <a:t>Analyze it! Do “</a:t>
            </a:r>
            <a:r>
              <a:rPr lang="en-US" sz="3600" kern="0" dirty="0">
                <a:solidFill>
                  <a:srgbClr val="008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mining</a:t>
            </a:r>
            <a:r>
              <a:rPr lang="en-US" sz="3600" kern="0" dirty="0">
                <a:latin typeface="Arial" panose="020B0604020202020204" pitchFamily="34" charset="0"/>
                <a:cs typeface="Arial" panose="020B0604020202020204" pitchFamily="34" charset="0"/>
              </a:rPr>
              <a:t>” or “</a:t>
            </a:r>
            <a:r>
              <a:rPr lang="en-US" sz="3600" kern="0" dirty="0">
                <a:solidFill>
                  <a:srgbClr val="008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 mining</a:t>
            </a:r>
            <a:r>
              <a:rPr lang="en-US" sz="3600" kern="0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br>
              <a:rPr lang="en-US" sz="36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kern="0" dirty="0">
                <a:latin typeface="Arial" panose="020B0604020202020204" pitchFamily="34" charset="0"/>
                <a:cs typeface="Arial" panose="020B0604020202020204" pitchFamily="34" charset="0"/>
              </a:rPr>
              <a:t>And visualize it if it’s small.</a:t>
            </a:r>
          </a:p>
          <a:p>
            <a:pPr defTabSz="674734" fontAlgn="auto">
              <a:lnSpc>
                <a:spcPct val="120000"/>
              </a:lnSpc>
              <a:spcBef>
                <a:spcPts val="1200"/>
              </a:spcBef>
              <a:defRPr sz="3696">
                <a:solidFill>
                  <a:srgbClr val="00882B"/>
                </a:solidFill>
              </a:defRPr>
            </a:pPr>
            <a:r>
              <a:rPr lang="en-US" sz="3600" kern="0" dirty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it follow any expected patterns? Or does it not follow patterns (outliers)?</a:t>
            </a:r>
          </a:p>
          <a:p>
            <a:pPr indent="-1786912" defTabSz="674734" fontAlgn="auto">
              <a:lnSpc>
                <a:spcPct val="120000"/>
              </a:lnSpc>
              <a:spcBef>
                <a:spcPts val="1200"/>
              </a:spcBef>
              <a:defRPr sz="3234"/>
            </a:pPr>
            <a:r>
              <a:rPr lang="en-US" sz="3600" kern="0" dirty="0">
                <a:latin typeface="Arial" panose="020B0604020202020204" pitchFamily="34" charset="0"/>
                <a:cs typeface="Arial" panose="020B0604020202020204" pitchFamily="34" charset="0"/>
              </a:rPr>
              <a:t>Why does this matter?</a:t>
            </a:r>
          </a:p>
          <a:p>
            <a:pPr marL="571500" indent="-571500" defTabSz="674734" fontAlgn="auto">
              <a:lnSpc>
                <a:spcPct val="120000"/>
              </a:lnSpc>
              <a:spcBef>
                <a:spcPts val="1200"/>
              </a:spcBef>
              <a:buFont typeface="Arial" charset="0"/>
              <a:buChar char="•"/>
              <a:defRPr sz="3234"/>
            </a:pPr>
            <a:r>
              <a:rPr lang="en-US" sz="3600" kern="0" dirty="0">
                <a:latin typeface="Arial" panose="020B0604020202020204" pitchFamily="34" charset="0"/>
                <a:cs typeface="Arial" panose="020B0604020202020204" pitchFamily="34" charset="0"/>
              </a:rPr>
              <a:t>If we find patterns (models), we can do prediction, recommendation,</a:t>
            </a:r>
            <a:br>
              <a:rPr lang="en-US" sz="36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kern="0" dirty="0">
                <a:latin typeface="Arial" panose="020B0604020202020204" pitchFamily="34" charset="0"/>
                <a:cs typeface="Arial" panose="020B0604020202020204" pitchFamily="34" charset="0"/>
              </a:rPr>
              <a:t>		e.g., is Alice going to “friend” Bob on Facebook? </a:t>
            </a:r>
          </a:p>
          <a:p>
            <a:pPr marL="571500" indent="-571500" defTabSz="674734" fontAlgn="auto">
              <a:lnSpc>
                <a:spcPct val="120000"/>
              </a:lnSpc>
              <a:spcBef>
                <a:spcPts val="1200"/>
              </a:spcBef>
              <a:buFont typeface="Arial" charset="0"/>
              <a:buChar char="•"/>
              <a:defRPr sz="3234"/>
            </a:pPr>
            <a:r>
              <a:rPr lang="en-US" sz="3600" kern="0" dirty="0">
                <a:latin typeface="Arial" panose="020B0604020202020204" pitchFamily="34" charset="0"/>
                <a:cs typeface="Arial" panose="020B0604020202020204" pitchFamily="34" charset="0"/>
              </a:rPr>
              <a:t>Outliers often give us new insights</a:t>
            </a:r>
            <a:br>
              <a:rPr lang="en-US" sz="36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kern="0" dirty="0">
                <a:latin typeface="Arial" panose="020B0604020202020204" pitchFamily="34" charset="0"/>
                <a:cs typeface="Arial" panose="020B0604020202020204" pitchFamily="34" charset="0"/>
              </a:rPr>
              <a:t>		e.g., </a:t>
            </a:r>
            <a:r>
              <a:rPr lang="en-US" sz="3600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telemarketer’</a:t>
            </a:r>
            <a:r>
              <a:rPr lang="en-US" sz="3600" kern="0" dirty="0">
                <a:latin typeface="Arial" panose="020B0604020202020204" pitchFamily="34" charset="0"/>
                <a:cs typeface="Arial" panose="020B0604020202020204" pitchFamily="34" charset="0"/>
              </a:rPr>
              <a:t>s friends don’t know each other</a:t>
            </a:r>
          </a:p>
        </p:txBody>
      </p:sp>
      <p:sp>
        <p:nvSpPr>
          <p:cNvPr id="8" name="Yuck.">
            <a:extLst>
              <a:ext uri="{FF2B5EF4-FFF2-40B4-BE49-F238E27FC236}">
                <a16:creationId xmlns:a16="http://schemas.microsoft.com/office/drawing/2014/main" id="{505C2947-44F6-4047-A21E-73FBFD4D83EB}"/>
              </a:ext>
            </a:extLst>
          </p:cNvPr>
          <p:cNvSpPr txBox="1"/>
          <p:nvPr/>
        </p:nvSpPr>
        <p:spPr>
          <a:xfrm>
            <a:off x="15756865" y="2872132"/>
            <a:ext cx="2116413" cy="7771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6200" tIns="76200" rIns="76200" bIns="76200" anchor="ctr">
            <a:spAutoFit/>
          </a:bodyPr>
          <a:lstStyle/>
          <a:p>
            <a:pPr marL="685784" lvl="1" defTabSz="876278" fontAlgn="auto">
              <a:spcBef>
                <a:spcPts val="3600"/>
              </a:spcBef>
              <a:spcAft>
                <a:spcPts val="0"/>
              </a:spcAft>
              <a:defRPr sz="3600"/>
            </a:pPr>
            <a:r>
              <a:rPr sz="405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Yuck.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7C5B69B-699B-4117-B557-F6DD639291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17591" y="6805248"/>
            <a:ext cx="2479686" cy="228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516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BA6149-8B9B-4E5F-A259-A027EFCCC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701" y="549360"/>
            <a:ext cx="16372190" cy="1183472"/>
          </a:xfrm>
        </p:spPr>
        <p:txBody>
          <a:bodyPr/>
          <a:lstStyle/>
          <a:p>
            <a:r>
              <a:rPr lang="en-US" sz="7200" b="1" dirty="0"/>
              <a:t>Are Real Graphs Random?</a:t>
            </a:r>
          </a:p>
        </p:txBody>
      </p:sp>
      <p:sp>
        <p:nvSpPr>
          <p:cNvPr id="6" name="Random graph (Erdos-Renyi) 100 nodes, avg degree = 2…">
            <a:extLst>
              <a:ext uri="{FF2B5EF4-FFF2-40B4-BE49-F238E27FC236}">
                <a16:creationId xmlns:a16="http://schemas.microsoft.com/office/drawing/2014/main" id="{5E331F85-6485-4948-8E3F-E4A22994F652}"/>
              </a:ext>
            </a:extLst>
          </p:cNvPr>
          <p:cNvSpPr txBox="1">
            <a:spLocks/>
          </p:cNvSpPr>
          <p:nvPr/>
        </p:nvSpPr>
        <p:spPr>
          <a:xfrm>
            <a:off x="592764" y="2143535"/>
            <a:ext cx="15666824" cy="2205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6200" tIns="76200" rIns="76200" bIns="76200">
            <a:noAutofit/>
          </a:bodyPr>
          <a:lstStyle>
            <a:lvl1pPr marL="383540" marR="57799" indent="-342900" algn="l" defTabSz="129540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1pPr>
            <a:lvl2pPr marL="783590" marR="57799" indent="-285750" algn="l" defTabSz="129540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2pPr>
            <a:lvl3pPr marL="1183639" marR="57799" indent="-228600" algn="l" defTabSz="1295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3pPr>
            <a:lvl4pPr marL="1640839" marR="57799" indent="-228600" algn="l" defTabSz="129540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4pPr>
            <a:lvl5pPr marL="2098039" marR="57799" indent="-228600" algn="l" defTabSz="129540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5pPr>
            <a:lvl6pPr marL="30226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33782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37338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0894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marR="86696" indent="0" defTabSz="1943052" fontAlgn="auto">
              <a:spcBef>
                <a:spcPts val="2000"/>
              </a:spcBef>
              <a:buClr>
                <a:srgbClr val="011279"/>
              </a:buClr>
              <a:buSzTx/>
              <a:buNone/>
              <a:defRPr sz="4000"/>
            </a:pPr>
            <a:r>
              <a:rPr lang="en-US" sz="4000" kern="0" dirty="0">
                <a:latin typeface="Arial" panose="020B0604020202020204" pitchFamily="34" charset="0"/>
                <a:cs typeface="Arial" panose="020B0604020202020204" pitchFamily="34" charset="0"/>
              </a:rPr>
              <a:t>Random graph (</a:t>
            </a:r>
            <a:r>
              <a:rPr lang="en-US" sz="4000" kern="0" dirty="0" err="1">
                <a:latin typeface="Arial" panose="020B0604020202020204" pitchFamily="34" charset="0"/>
                <a:cs typeface="Arial" panose="020B0604020202020204" pitchFamily="34" charset="0"/>
              </a:rPr>
              <a:t>Erdos-Renyi</a:t>
            </a:r>
            <a:r>
              <a:rPr lang="en-US" sz="4000" kern="0" dirty="0">
                <a:latin typeface="Arial" panose="020B0604020202020204" pitchFamily="34" charset="0"/>
                <a:cs typeface="Arial" panose="020B0604020202020204" pitchFamily="34" charset="0"/>
              </a:rPr>
              <a:t>): edges are independent, and have equal chance in forming </a:t>
            </a:r>
            <a:r>
              <a:rPr lang="en-US" sz="4000" kern="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</a:t>
            </a:r>
            <a:r>
              <a:rPr lang="en-US" sz="40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kern="0" dirty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obvious patterns</a:t>
            </a:r>
          </a:p>
          <a:p>
            <a:pPr marL="0" marR="86696" indent="0" defTabSz="1943052" fontAlgn="auto">
              <a:spcBef>
                <a:spcPts val="2000"/>
              </a:spcBef>
              <a:buClr>
                <a:srgbClr val="011279"/>
              </a:buClr>
              <a:buSzTx/>
              <a:buNone/>
              <a:defRPr sz="4000"/>
            </a:pPr>
            <a:r>
              <a:rPr lang="en-US" sz="4000" kern="0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4000" kern="0" dirty="0">
                <a:solidFill>
                  <a:srgbClr val="008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real-world graphs </a:t>
            </a:r>
            <a:r>
              <a:rPr lang="en-US" sz="4000" kern="0" dirty="0">
                <a:latin typeface="Arial" panose="020B0604020202020204" pitchFamily="34" charset="0"/>
                <a:cs typeface="Arial" panose="020B0604020202020204" pitchFamily="34" charset="0"/>
              </a:rPr>
              <a:t>(e.g., social networks) random?</a:t>
            </a:r>
          </a:p>
          <a:p>
            <a:pPr marL="0" marR="86696" indent="0" defTabSz="1943052" fontAlgn="auto">
              <a:spcBef>
                <a:spcPts val="2000"/>
              </a:spcBef>
              <a:buClr>
                <a:srgbClr val="011279"/>
              </a:buClr>
              <a:buSzTx/>
              <a:buNone/>
              <a:defRPr sz="4000"/>
            </a:pPr>
            <a:endParaRPr lang="en-US" sz="40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random100-circular.jpg" descr="random100-circular.jpg">
            <a:extLst>
              <a:ext uri="{FF2B5EF4-FFF2-40B4-BE49-F238E27FC236}">
                <a16:creationId xmlns:a16="http://schemas.microsoft.com/office/drawing/2014/main" id="{BB6F76BF-86DD-4269-A28F-2734687C8F8A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562586" y="5207715"/>
            <a:ext cx="3604220" cy="36828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random100.jpg" descr="random100.jpg">
            <a:extLst>
              <a:ext uri="{FF2B5EF4-FFF2-40B4-BE49-F238E27FC236}">
                <a16:creationId xmlns:a16="http://schemas.microsoft.com/office/drawing/2014/main" id="{D7A93565-A0BC-47C8-897A-E0855EF1A631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9485085" y="5207715"/>
            <a:ext cx="5572154" cy="3682894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Before layout">
            <a:extLst>
              <a:ext uri="{FF2B5EF4-FFF2-40B4-BE49-F238E27FC236}">
                <a16:creationId xmlns:a16="http://schemas.microsoft.com/office/drawing/2014/main" id="{74E7880B-8C7E-4F2E-B020-344A04C47DE6}"/>
              </a:ext>
            </a:extLst>
          </p:cNvPr>
          <p:cNvSpPr txBox="1"/>
          <p:nvPr/>
        </p:nvSpPr>
        <p:spPr>
          <a:xfrm>
            <a:off x="4039333" y="4470799"/>
            <a:ext cx="2650726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6200" tIns="76200" rIns="76200" bIns="76200" anchor="ctr">
            <a:spAutoFit/>
          </a:bodyPr>
          <a:lstStyle>
            <a:lvl1pPr marL="57799" marR="57799" algn="ctr" defTabSz="1295400">
              <a:defRPr sz="2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115598" marR="115598" defTabSz="2590800" fontAlgn="auto"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layout</a:t>
            </a:r>
          </a:p>
        </p:txBody>
      </p:sp>
      <p:sp>
        <p:nvSpPr>
          <p:cNvPr id="12" name="Before layout">
            <a:extLst>
              <a:ext uri="{FF2B5EF4-FFF2-40B4-BE49-F238E27FC236}">
                <a16:creationId xmlns:a16="http://schemas.microsoft.com/office/drawing/2014/main" id="{9249BDD6-7462-47A5-B06C-1085A183A4C1}"/>
              </a:ext>
            </a:extLst>
          </p:cNvPr>
          <p:cNvSpPr txBox="1"/>
          <p:nvPr/>
        </p:nvSpPr>
        <p:spPr>
          <a:xfrm>
            <a:off x="11105296" y="4485261"/>
            <a:ext cx="2331728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6200" tIns="76200" rIns="76200" bIns="76200" anchor="ctr">
            <a:spAutoFit/>
          </a:bodyPr>
          <a:lstStyle>
            <a:lvl1pPr marL="57799" marR="57799" algn="ctr" defTabSz="1295400">
              <a:defRPr sz="2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115598" marR="115598" defTabSz="2590800" fontAlgn="auto"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layout</a:t>
            </a:r>
          </a:p>
        </p:txBody>
      </p:sp>
      <p:sp>
        <p:nvSpPr>
          <p:cNvPr id="14" name="Graph and layout generated with pajek…">
            <a:extLst>
              <a:ext uri="{FF2B5EF4-FFF2-40B4-BE49-F238E27FC236}">
                <a16:creationId xmlns:a16="http://schemas.microsoft.com/office/drawing/2014/main" id="{6FF70A7C-9A24-4C0E-9823-59F3DA9BB751}"/>
              </a:ext>
            </a:extLst>
          </p:cNvPr>
          <p:cNvSpPr txBox="1"/>
          <p:nvPr/>
        </p:nvSpPr>
        <p:spPr>
          <a:xfrm>
            <a:off x="8656712" y="8933208"/>
            <a:ext cx="7228896" cy="915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6200" tIns="76200" rIns="76200" bIns="76200" anchor="ctr">
            <a:spAutoFit/>
          </a:bodyPr>
          <a:lstStyle/>
          <a:p>
            <a:pPr algn="ctr" defTabSz="1943052" fontAlgn="auto" hangingPunct="0">
              <a:spcBef>
                <a:spcPts val="1500"/>
              </a:spcBef>
              <a:spcAft>
                <a:spcPts val="0"/>
              </a:spcAft>
              <a:defRPr sz="2700">
                <a:uFill>
                  <a:solidFill>
                    <a:srgbClr val="000000"/>
                  </a:solidFill>
                </a:uFill>
              </a:defRPr>
            </a:pPr>
            <a:r>
              <a:rPr sz="30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  <a:t>Graph and layout</a:t>
            </a:r>
            <a:r>
              <a:rPr lang="en-US" sz="30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  <a:t> </a:t>
            </a:r>
            <a:r>
              <a:rPr sz="30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  <a:t>generated with </a:t>
            </a:r>
            <a:r>
              <a:rPr sz="30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  <a:t>pajek</a:t>
            </a:r>
            <a:br>
              <a:rPr lang="en-US" sz="30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</a:br>
            <a:r>
              <a:rPr sz="195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  <a:t>http://vlado.fmf.unilj.si/pub/networks/pajek/ </a:t>
            </a:r>
          </a:p>
        </p:txBody>
      </p:sp>
    </p:spTree>
    <p:extLst>
      <p:ext uri="{BB962C8B-B14F-4D97-AF65-F5344CB8AC3E}">
        <p14:creationId xmlns:p14="http://schemas.microsoft.com/office/powerpoint/2010/main" val="3006080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BA6149-8B9B-4E5F-A259-A027EFCCC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701" y="549360"/>
            <a:ext cx="16372190" cy="1183472"/>
          </a:xfrm>
        </p:spPr>
        <p:txBody>
          <a:bodyPr/>
          <a:lstStyle/>
          <a:p>
            <a:r>
              <a:rPr lang="en-US" sz="7200" b="1" dirty="0"/>
              <a:t>Laws and Patterns</a:t>
            </a:r>
          </a:p>
        </p:txBody>
      </p:sp>
      <p:sp>
        <p:nvSpPr>
          <p:cNvPr id="6" name="Random graph (Erdos-Renyi) 100 nodes, avg degree = 2…">
            <a:extLst>
              <a:ext uri="{FF2B5EF4-FFF2-40B4-BE49-F238E27FC236}">
                <a16:creationId xmlns:a16="http://schemas.microsoft.com/office/drawing/2014/main" id="{5E331F85-6485-4948-8E3F-E4A22994F652}"/>
              </a:ext>
            </a:extLst>
          </p:cNvPr>
          <p:cNvSpPr txBox="1">
            <a:spLocks/>
          </p:cNvSpPr>
          <p:nvPr/>
        </p:nvSpPr>
        <p:spPr>
          <a:xfrm>
            <a:off x="504700" y="2657240"/>
            <a:ext cx="15666824" cy="6815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6200" tIns="76200" rIns="76200" bIns="76200">
            <a:noAutofit/>
          </a:bodyPr>
          <a:lstStyle>
            <a:lvl1pPr marL="383540" marR="57799" indent="-342900" algn="l" defTabSz="129540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1pPr>
            <a:lvl2pPr marL="783590" marR="57799" indent="-285750" algn="l" defTabSz="129540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2pPr>
            <a:lvl3pPr marL="1183639" marR="57799" indent="-228600" algn="l" defTabSz="1295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3pPr>
            <a:lvl4pPr marL="1640839" marR="57799" indent="-228600" algn="l" defTabSz="129540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4pPr>
            <a:lvl5pPr marL="2098039" marR="57799" indent="-228600" algn="l" defTabSz="129540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5pPr>
            <a:lvl6pPr marL="30226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33782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37338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0894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195850" marR="95666" indent="0" defTabSz="1943052" fontAlgn="auto">
              <a:lnSpc>
                <a:spcPct val="90000"/>
              </a:lnSpc>
              <a:spcBef>
                <a:spcPts val="2000"/>
              </a:spcBef>
              <a:buNone/>
              <a:defRPr sz="4700"/>
            </a:pPr>
            <a:r>
              <a:rPr lang="en-US" sz="6400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Nope! </a:t>
            </a:r>
            <a:r>
              <a:rPr lang="en-US" sz="6400" kern="0" dirty="0">
                <a:latin typeface="Arial" panose="020B0604020202020204" pitchFamily="34" charset="0"/>
                <a:cs typeface="Arial" panose="020B0604020202020204" pitchFamily="34" charset="0"/>
              </a:rPr>
              <a:t>Real graphs are </a:t>
            </a:r>
            <a:r>
              <a:rPr lang="en-US" sz="6400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US" sz="6400" kern="0" dirty="0">
                <a:latin typeface="Arial" panose="020B0604020202020204" pitchFamily="34" charset="0"/>
                <a:cs typeface="Arial" panose="020B0604020202020204" pitchFamily="34" charset="0"/>
              </a:rPr>
              <a:t>random.</a:t>
            </a:r>
          </a:p>
          <a:p>
            <a:pPr marL="745256" marR="95666" indent="-549406" defTabSz="1943052" fontAlgn="auto">
              <a:lnSpc>
                <a:spcPct val="90000"/>
              </a:lnSpc>
              <a:spcBef>
                <a:spcPts val="2000"/>
              </a:spcBef>
              <a:buFont typeface="Times New Roman"/>
              <a:buChar char="•"/>
              <a:defRPr sz="4700"/>
            </a:pPr>
            <a:endParaRPr lang="en-US" sz="40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5256" marR="95666" indent="-549406" defTabSz="1943052" fontAlgn="auto">
              <a:lnSpc>
                <a:spcPct val="90000"/>
              </a:lnSpc>
              <a:spcBef>
                <a:spcPts val="2000"/>
              </a:spcBef>
              <a:buFont typeface="Times New Roman"/>
              <a:buChar char="•"/>
              <a:defRPr sz="4700"/>
            </a:pPr>
            <a:r>
              <a:rPr lang="en-US" sz="4800" kern="0" dirty="0">
                <a:latin typeface="Arial" panose="020B0604020202020204" pitchFamily="34" charset="0"/>
                <a:cs typeface="Arial" panose="020B0604020202020204" pitchFamily="34" charset="0"/>
              </a:rPr>
              <a:t>Diameter (longest shortest path)</a:t>
            </a:r>
          </a:p>
          <a:p>
            <a:pPr marL="745256" marR="95666" indent="-549406" defTabSz="1943052" fontAlgn="auto">
              <a:lnSpc>
                <a:spcPct val="90000"/>
              </a:lnSpc>
              <a:spcBef>
                <a:spcPts val="2000"/>
              </a:spcBef>
              <a:buFont typeface="Times New Roman"/>
              <a:buChar char="•"/>
              <a:defRPr sz="4700"/>
            </a:pPr>
            <a:r>
              <a:rPr lang="en-US" sz="4800" kern="0" dirty="0">
                <a:latin typeface="Arial" panose="020B0604020202020204" pitchFamily="34" charset="0"/>
                <a:cs typeface="Arial" panose="020B0604020202020204" pitchFamily="34" charset="0"/>
              </a:rPr>
              <a:t>In-degree and out-degree distributions</a:t>
            </a:r>
          </a:p>
          <a:p>
            <a:pPr marL="745256" marR="95666" indent="-549406" defTabSz="1943052" fontAlgn="auto">
              <a:lnSpc>
                <a:spcPct val="90000"/>
              </a:lnSpc>
              <a:spcBef>
                <a:spcPts val="2000"/>
              </a:spcBef>
              <a:buFont typeface="Times New Roman"/>
              <a:buChar char="•"/>
              <a:defRPr sz="4700"/>
            </a:pPr>
            <a:r>
              <a:rPr lang="en-US" sz="4800" kern="0" dirty="0">
                <a:latin typeface="Arial" panose="020B0604020202020204" pitchFamily="34" charset="0"/>
                <a:cs typeface="Arial" panose="020B0604020202020204" pitchFamily="34" charset="0"/>
              </a:rPr>
              <a:t>Other (surprising) patterns</a:t>
            </a:r>
          </a:p>
          <a:p>
            <a:pPr marL="745256" marR="95666" indent="-549406" defTabSz="1943052" fontAlgn="auto">
              <a:lnSpc>
                <a:spcPct val="90000"/>
              </a:lnSpc>
              <a:spcBef>
                <a:spcPts val="2000"/>
              </a:spcBef>
              <a:buFont typeface="Times New Roman"/>
              <a:buChar char="•"/>
              <a:defRPr sz="4700"/>
            </a:pPr>
            <a:r>
              <a:rPr lang="en-US" sz="4800" kern="0" dirty="0">
                <a:solidFill>
                  <a:srgbClr val="008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So, let’s look at the data</a:t>
            </a:r>
          </a:p>
          <a:p>
            <a:pPr marL="745256" marR="95666" indent="-549406" defTabSz="1943052" fontAlgn="auto">
              <a:lnSpc>
                <a:spcPct val="90000"/>
              </a:lnSpc>
              <a:spcBef>
                <a:spcPts val="2000"/>
              </a:spcBef>
              <a:buFont typeface="Times New Roman"/>
              <a:buChar char="•"/>
              <a:defRPr sz="4700"/>
            </a:pPr>
            <a:endParaRPr lang="en-US" sz="40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164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A49FFF-77A5-435E-88C4-4691D1F1D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701" y="549360"/>
            <a:ext cx="16372190" cy="1233488"/>
          </a:xfrm>
        </p:spPr>
        <p:txBody>
          <a:bodyPr/>
          <a:lstStyle/>
          <a:p>
            <a:r>
              <a:rPr lang="en-US" sz="7200" dirty="0"/>
              <a:t>Power Law in Degree Distribution</a:t>
            </a:r>
          </a:p>
        </p:txBody>
      </p:sp>
      <p:sp>
        <p:nvSpPr>
          <p:cNvPr id="6" name="Faloutsos, Faloutsos, Faloutsos [SIGCOMM99] Seminal paper. Must read!">
            <a:extLst>
              <a:ext uri="{FF2B5EF4-FFF2-40B4-BE49-F238E27FC236}">
                <a16:creationId xmlns:a16="http://schemas.microsoft.com/office/drawing/2014/main" id="{61BF61C8-861E-4FF0-AC48-FFE66B2B8023}"/>
              </a:ext>
            </a:extLst>
          </p:cNvPr>
          <p:cNvSpPr txBox="1">
            <a:spLocks/>
          </p:cNvSpPr>
          <p:nvPr/>
        </p:nvSpPr>
        <p:spPr>
          <a:xfrm>
            <a:off x="3503636" y="1961722"/>
            <a:ext cx="11248936" cy="1519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6200" tIns="76200" rIns="76200" bIns="76200">
            <a:noAutofit/>
          </a:bodyPr>
          <a:lstStyle>
            <a:lvl1pPr marL="383540" marR="57799" indent="-342900" algn="l" defTabSz="129540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1pPr>
            <a:lvl2pPr marL="783590" marR="57799" indent="-285750" algn="l" defTabSz="129540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2pPr>
            <a:lvl3pPr marL="1183639" marR="57799" indent="-228600" algn="l" defTabSz="1295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3pPr>
            <a:lvl4pPr marL="1640839" marR="57799" indent="-228600" algn="l" defTabSz="129540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4pPr>
            <a:lvl5pPr marL="2098039" marR="57799" indent="-228600" algn="l" defTabSz="129540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5pPr>
            <a:lvl6pPr marL="30226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33782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37338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0894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marR="84096" indent="0" algn="ctr" defTabSz="1884760" fontAlgn="auto">
              <a:spcBef>
                <a:spcPts val="2000"/>
              </a:spcBef>
              <a:buSzTx/>
              <a:buNone/>
              <a:defRPr sz="3686"/>
            </a:pPr>
            <a:r>
              <a:rPr lang="en-US" sz="4000" kern="0" dirty="0" err="1">
                <a:latin typeface="Arial" panose="020B0604020202020204" pitchFamily="34" charset="0"/>
                <a:cs typeface="Arial" panose="020B0604020202020204" pitchFamily="34" charset="0"/>
              </a:rPr>
              <a:t>Faloutsos</a:t>
            </a:r>
            <a:r>
              <a:rPr lang="en-US" sz="4000" kern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kern="0" dirty="0" err="1">
                <a:latin typeface="Arial" panose="020B0604020202020204" pitchFamily="34" charset="0"/>
                <a:cs typeface="Arial" panose="020B0604020202020204" pitchFamily="34" charset="0"/>
              </a:rPr>
              <a:t>Faloutsos</a:t>
            </a:r>
            <a:r>
              <a:rPr lang="en-US" sz="4000" kern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kern="0" dirty="0" err="1">
                <a:latin typeface="Arial" panose="020B0604020202020204" pitchFamily="34" charset="0"/>
                <a:cs typeface="Arial" panose="020B0604020202020204" pitchFamily="34" charset="0"/>
              </a:rPr>
              <a:t>Faloutsos</a:t>
            </a:r>
            <a:r>
              <a:rPr lang="en-US" sz="40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[SIGCOMM99]</a:t>
            </a:r>
            <a:br>
              <a:rPr lang="en-US" sz="40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kern="0" dirty="0">
                <a:latin typeface="Arial" panose="020B0604020202020204" pitchFamily="34" charset="0"/>
                <a:cs typeface="Arial" panose="020B0604020202020204" pitchFamily="34" charset="0"/>
              </a:rPr>
              <a:t>Seminal paper, by 3 brothers. Must read!</a:t>
            </a:r>
          </a:p>
        </p:txBody>
      </p:sp>
      <p:pic>
        <p:nvPicPr>
          <p:cNvPr id="7" name="image.png" descr="image.png">
            <a:extLst>
              <a:ext uri="{FF2B5EF4-FFF2-40B4-BE49-F238E27FC236}">
                <a16:creationId xmlns:a16="http://schemas.microsoft.com/office/drawing/2014/main" id="{A71CC085-0F53-4B2D-B6CB-FFE286406348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876322" y="4312712"/>
            <a:ext cx="6009712" cy="3766372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internet domains">
            <a:extLst>
              <a:ext uri="{FF2B5EF4-FFF2-40B4-BE49-F238E27FC236}">
                <a16:creationId xmlns:a16="http://schemas.microsoft.com/office/drawing/2014/main" id="{5EE8929F-F521-40AB-958D-58ABAEB0F95B}"/>
              </a:ext>
            </a:extLst>
          </p:cNvPr>
          <p:cNvSpPr txBox="1"/>
          <p:nvPr/>
        </p:nvSpPr>
        <p:spPr>
          <a:xfrm>
            <a:off x="7084621" y="3780568"/>
            <a:ext cx="4118758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6200" tIns="76200" rIns="76200" bIns="76200">
            <a:spAutoFit/>
          </a:bodyPr>
          <a:lstStyle>
            <a:lvl1pPr marL="40639" marR="40639" defTabSz="914400">
              <a:spcBef>
                <a:spcPts val="1300"/>
              </a:spcBef>
              <a:buClr>
                <a:srgbClr val="011279"/>
              </a:buClr>
              <a:buFont typeface="Times New Roman"/>
              <a:defRPr sz="3200" b="1">
                <a:uFill>
                  <a:solidFill>
                    <a:srgbClr val="000000"/>
                  </a:solidFill>
                </a:uFill>
              </a:defRPr>
            </a:lvl1pPr>
          </a:lstStyle>
          <a:p>
            <a:pPr marL="81278" marR="81278" defTabSz="1828800" fontAlgn="auto" hangingPunct="0">
              <a:spcBef>
                <a:spcPts val="2600"/>
              </a:spcBef>
              <a:spcAft>
                <a:spcPts val="0"/>
              </a:spcAft>
            </a:pPr>
            <a:r>
              <a:rPr sz="3600" b="0" kern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  <a:t>internet domains</a:t>
            </a:r>
          </a:p>
        </p:txBody>
      </p:sp>
      <p:sp>
        <p:nvSpPr>
          <p:cNvPr id="17" name="log(rank)">
            <a:extLst>
              <a:ext uri="{FF2B5EF4-FFF2-40B4-BE49-F238E27FC236}">
                <a16:creationId xmlns:a16="http://schemas.microsoft.com/office/drawing/2014/main" id="{0422C1E1-88D0-40B1-B337-687C9D773656}"/>
              </a:ext>
            </a:extLst>
          </p:cNvPr>
          <p:cNvSpPr txBox="1"/>
          <p:nvPr/>
        </p:nvSpPr>
        <p:spPr>
          <a:xfrm>
            <a:off x="7964721" y="7939841"/>
            <a:ext cx="2358554" cy="764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6200" tIns="76200" rIns="76200" bIns="76200" anchor="ctr"/>
          <a:lstStyle>
            <a:lvl1pPr marL="57799" marR="57799" algn="ctr" defTabSz="1295400">
              <a:spcBef>
                <a:spcPts val="1900"/>
              </a:spcBef>
              <a:buClr>
                <a:srgbClr val="011279"/>
              </a:buClr>
              <a:buFont typeface="Times New Roman"/>
              <a:defRPr sz="34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</a:defRPr>
            </a:lvl1pPr>
          </a:lstStyle>
          <a:p>
            <a:pPr marL="115598" marR="115598" defTabSz="2590800" fontAlgn="auto" hangingPunct="0">
              <a:spcBef>
                <a:spcPts val="3800"/>
              </a:spcBef>
              <a:spcAft>
                <a:spcPts val="0"/>
              </a:spcAft>
            </a:pPr>
            <a:r>
              <a:rPr sz="3600" kern="0" dirty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  <a:t>log(rank)</a:t>
            </a:r>
          </a:p>
        </p:txBody>
      </p:sp>
      <p:sp>
        <p:nvSpPr>
          <p:cNvPr id="18" name="log(rank)">
            <a:extLst>
              <a:ext uri="{FF2B5EF4-FFF2-40B4-BE49-F238E27FC236}">
                <a16:creationId xmlns:a16="http://schemas.microsoft.com/office/drawing/2014/main" id="{A944D2DC-8CEF-46B2-A2D7-3231D496AFAD}"/>
              </a:ext>
            </a:extLst>
          </p:cNvPr>
          <p:cNvSpPr txBox="1"/>
          <p:nvPr/>
        </p:nvSpPr>
        <p:spPr>
          <a:xfrm>
            <a:off x="3584359" y="5707397"/>
            <a:ext cx="2836070" cy="1035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6200" tIns="76200" rIns="76200" bIns="76200" anchor="ctr"/>
          <a:lstStyle>
            <a:lvl1pPr marL="57799" marR="57799" algn="ctr" defTabSz="1295400">
              <a:spcBef>
                <a:spcPts val="1900"/>
              </a:spcBef>
              <a:buClr>
                <a:srgbClr val="011279"/>
              </a:buClr>
              <a:buFont typeface="Times New Roman"/>
              <a:defRPr sz="3400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</a:defRPr>
            </a:lvl1pPr>
          </a:lstStyle>
          <a:p>
            <a:pPr marL="115598" marR="115598" defTabSz="2590800" fontAlgn="auto" hangingPunct="0">
              <a:spcBef>
                <a:spcPts val="3800"/>
              </a:spcBef>
              <a:spcAft>
                <a:spcPts val="0"/>
              </a:spcAft>
            </a:pPr>
            <a:r>
              <a:rPr sz="3600" kern="0" dirty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  <a:t>log(</a:t>
            </a:r>
            <a:r>
              <a:rPr lang="en-US" sz="3600" kern="0" dirty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  <a:t>degree</a:t>
            </a:r>
            <a:r>
              <a:rPr sz="3600" kern="0" dirty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  <a:t>)</a:t>
            </a:r>
          </a:p>
        </p:txBody>
      </p:sp>
      <p:sp>
        <p:nvSpPr>
          <p:cNvPr id="24" name="att.com">
            <a:extLst>
              <a:ext uri="{FF2B5EF4-FFF2-40B4-BE49-F238E27FC236}">
                <a16:creationId xmlns:a16="http://schemas.microsoft.com/office/drawing/2014/main" id="{D1C15659-B90E-4164-A15A-0DA5A0BB4666}"/>
              </a:ext>
            </a:extLst>
          </p:cNvPr>
          <p:cNvSpPr txBox="1"/>
          <p:nvPr/>
        </p:nvSpPr>
        <p:spPr>
          <a:xfrm>
            <a:off x="3760747" y="3561977"/>
            <a:ext cx="2144938" cy="11505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6200" tIns="76200" rIns="76200" bIns="76200" anchor="ctr"/>
          <a:lstStyle>
            <a:lvl1pPr marL="57799" marR="57799" algn="ctr" defTabSz="1295400">
              <a:buClr>
                <a:srgbClr val="008F00"/>
              </a:buClr>
              <a:buFont typeface="Times New Roman"/>
              <a:defRPr sz="3800" b="1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</a:defRPr>
            </a:lvl1pPr>
          </a:lstStyle>
          <a:p>
            <a:pPr marL="115598" marR="115598" defTabSz="2590800" fontAlgn="auto" hangingPunct="0">
              <a:spcBef>
                <a:spcPts val="0"/>
              </a:spcBef>
              <a:spcAft>
                <a:spcPts val="0"/>
              </a:spcAft>
            </a:pPr>
            <a:r>
              <a:rPr sz="3300" b="0" kern="0" dirty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  <a:t>att.com</a:t>
            </a:r>
          </a:p>
        </p:txBody>
      </p:sp>
      <p:sp>
        <p:nvSpPr>
          <p:cNvPr id="25" name="ibm.com">
            <a:extLst>
              <a:ext uri="{FF2B5EF4-FFF2-40B4-BE49-F238E27FC236}">
                <a16:creationId xmlns:a16="http://schemas.microsoft.com/office/drawing/2014/main" id="{64D302D4-3F64-455A-B55C-E37BB01306B6}"/>
              </a:ext>
            </a:extLst>
          </p:cNvPr>
          <p:cNvSpPr txBox="1"/>
          <p:nvPr/>
        </p:nvSpPr>
        <p:spPr>
          <a:xfrm>
            <a:off x="3503637" y="4760336"/>
            <a:ext cx="2292282" cy="944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6200" tIns="76200" rIns="76200" bIns="76200" anchor="ctr"/>
          <a:lstStyle>
            <a:lvl1pPr marL="57799" marR="57799" algn="ctr" defTabSz="1295400">
              <a:buClr>
                <a:srgbClr val="008F00"/>
              </a:buClr>
              <a:buFont typeface="Times New Roman"/>
              <a:defRPr sz="3800" b="1">
                <a:solidFill>
                  <a:srgbClr val="008F00"/>
                </a:solidFill>
                <a:uFill>
                  <a:solidFill>
                    <a:srgbClr val="008F00"/>
                  </a:solidFill>
                </a:uFill>
              </a:defRPr>
            </a:lvl1pPr>
          </a:lstStyle>
          <a:p>
            <a:pPr marL="115598" marR="115598" defTabSz="2590800" fontAlgn="auto" hangingPunct="0">
              <a:spcBef>
                <a:spcPts val="0"/>
              </a:spcBef>
              <a:spcAft>
                <a:spcPts val="0"/>
              </a:spcAft>
            </a:pPr>
            <a:r>
              <a:rPr sz="3300" b="0" kern="0" dirty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  <a:t>ibm.com</a:t>
            </a:r>
          </a:p>
        </p:txBody>
      </p:sp>
      <p:sp>
        <p:nvSpPr>
          <p:cNvPr id="26" name="Line">
            <a:extLst>
              <a:ext uri="{FF2B5EF4-FFF2-40B4-BE49-F238E27FC236}">
                <a16:creationId xmlns:a16="http://schemas.microsoft.com/office/drawing/2014/main" id="{1DCDB8DF-42C4-4F6E-A075-D36A1971C7AD}"/>
              </a:ext>
            </a:extLst>
          </p:cNvPr>
          <p:cNvSpPr/>
          <p:nvPr/>
        </p:nvSpPr>
        <p:spPr>
          <a:xfrm>
            <a:off x="5827951" y="4201672"/>
            <a:ext cx="1021474" cy="669868"/>
          </a:xfrm>
          <a:prstGeom prst="line">
            <a:avLst/>
          </a:prstGeom>
          <a:ln w="50800">
            <a:solidFill>
              <a:srgbClr val="008F00"/>
            </a:solidFill>
            <a:tailEnd type="triangle"/>
          </a:ln>
        </p:spPr>
        <p:txBody>
          <a:bodyPr lIns="76200" tIns="76200" rIns="76200" bIns="76200" anchor="ctr"/>
          <a:lstStyle/>
          <a:p>
            <a:pPr defTabSz="1371566" fontAlgn="auto">
              <a:spcBef>
                <a:spcPts val="0"/>
              </a:spcBef>
              <a:spcAft>
                <a:spcPts val="0"/>
              </a:spcAft>
            </a:pPr>
            <a:endParaRPr sz="2026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7" name="Line">
            <a:extLst>
              <a:ext uri="{FF2B5EF4-FFF2-40B4-BE49-F238E27FC236}">
                <a16:creationId xmlns:a16="http://schemas.microsoft.com/office/drawing/2014/main" id="{8CA4987A-C7D0-44AA-AD76-0178A6BF24F7}"/>
              </a:ext>
            </a:extLst>
          </p:cNvPr>
          <p:cNvSpPr/>
          <p:nvPr/>
        </p:nvSpPr>
        <p:spPr>
          <a:xfrm flipV="1">
            <a:off x="5657693" y="5121744"/>
            <a:ext cx="1433910" cy="135800"/>
          </a:xfrm>
          <a:prstGeom prst="line">
            <a:avLst/>
          </a:prstGeom>
          <a:ln w="50800">
            <a:solidFill>
              <a:srgbClr val="008F00"/>
            </a:solidFill>
            <a:tailEnd type="triangle"/>
          </a:ln>
        </p:spPr>
        <p:txBody>
          <a:bodyPr lIns="76200" tIns="76200" rIns="76200" bIns="76200" anchor="ctr"/>
          <a:lstStyle/>
          <a:p>
            <a:pPr defTabSz="1371566" fontAlgn="auto">
              <a:spcBef>
                <a:spcPts val="0"/>
              </a:spcBef>
              <a:spcAft>
                <a:spcPts val="0"/>
              </a:spcAft>
            </a:pPr>
            <a:endParaRPr sz="2026">
              <a:solidFill>
                <a:prstClr val="black"/>
              </a:solidFill>
              <a:latin typeface="Calibri"/>
              <a:ea typeface="+mn-ea"/>
            </a:endParaRPr>
          </a:p>
        </p:txBody>
      </p:sp>
      <p:grpSp>
        <p:nvGrpSpPr>
          <p:cNvPr id="28" name="Group">
            <a:extLst>
              <a:ext uri="{FF2B5EF4-FFF2-40B4-BE49-F238E27FC236}">
                <a16:creationId xmlns:a16="http://schemas.microsoft.com/office/drawing/2014/main" id="{E7F7294C-222F-4AD6-9A62-E64848CF69D7}"/>
              </a:ext>
            </a:extLst>
          </p:cNvPr>
          <p:cNvGrpSpPr/>
          <p:nvPr/>
        </p:nvGrpSpPr>
        <p:grpSpPr>
          <a:xfrm>
            <a:off x="7365909" y="5069700"/>
            <a:ext cx="5054526" cy="2013298"/>
            <a:chOff x="0" y="0"/>
            <a:chExt cx="5072778" cy="2134813"/>
          </a:xfrm>
        </p:grpSpPr>
        <p:sp>
          <p:nvSpPr>
            <p:cNvPr id="29" name="Line">
              <a:extLst>
                <a:ext uri="{FF2B5EF4-FFF2-40B4-BE49-F238E27FC236}">
                  <a16:creationId xmlns:a16="http://schemas.microsoft.com/office/drawing/2014/main" id="{DCD13B3E-D17B-4AE9-B425-FE91F2699B76}"/>
                </a:ext>
              </a:extLst>
            </p:cNvPr>
            <p:cNvSpPr/>
            <p:nvPr/>
          </p:nvSpPr>
          <p:spPr>
            <a:xfrm flipH="1" flipV="1">
              <a:off x="0" y="0"/>
              <a:ext cx="3397359" cy="2018454"/>
            </a:xfrm>
            <a:prstGeom prst="line">
              <a:avLst/>
            </a:prstGeom>
            <a:noFill/>
            <a:ln w="38100" cap="flat">
              <a:solidFill>
                <a:srgbClr val="FF4C00"/>
              </a:solidFill>
              <a:prstDash val="solid"/>
              <a:round/>
            </a:ln>
            <a:effectLst/>
          </p:spPr>
          <p:txBody>
            <a:bodyPr wrap="square" lIns="76200" tIns="76200" rIns="76200" bIns="76200" numCol="1" anchor="ctr">
              <a:noAutofit/>
            </a:bodyPr>
            <a:lstStyle/>
            <a:p>
              <a:pPr defTabSz="1371566" fontAlgn="auto">
                <a:spcBef>
                  <a:spcPts val="0"/>
                </a:spcBef>
                <a:spcAft>
                  <a:spcPts val="0"/>
                </a:spcAft>
              </a:pPr>
              <a:endParaRPr sz="2026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30" name="-0.82">
              <a:extLst>
                <a:ext uri="{FF2B5EF4-FFF2-40B4-BE49-F238E27FC236}">
                  <a16:creationId xmlns:a16="http://schemas.microsoft.com/office/drawing/2014/main" id="{6DD7925A-E77E-46C9-8F75-7083DD215DAD}"/>
                </a:ext>
              </a:extLst>
            </p:cNvPr>
            <p:cNvSpPr txBox="1"/>
            <p:nvPr/>
          </p:nvSpPr>
          <p:spPr>
            <a:xfrm>
              <a:off x="1290461" y="1433154"/>
              <a:ext cx="3782317" cy="7016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6200" tIns="76200" rIns="76200" bIns="76200" numCol="1" anchor="t">
              <a:spAutoFit/>
            </a:bodyPr>
            <a:lstStyle>
              <a:lvl1pPr marL="57799" marR="57799" defTabSz="1295400">
                <a:spcBef>
                  <a:spcPts val="1900"/>
                </a:spcBef>
                <a:buClr>
                  <a:srgbClr val="FF4C00"/>
                </a:buClr>
                <a:buFont typeface="Times New Roman"/>
                <a:defRPr sz="3400" b="1">
                  <a:solidFill>
                    <a:srgbClr val="FF4C00"/>
                  </a:solidFill>
                  <a:uFill>
                    <a:solidFill>
                      <a:srgbClr val="FF4C00"/>
                    </a:solidFill>
                  </a:uFill>
                </a:defRPr>
              </a:lvl1pPr>
            </a:lstStyle>
            <a:p>
              <a:pPr marL="115598" marR="115598" defTabSz="2590800" fontAlgn="auto">
                <a:spcBef>
                  <a:spcPts val="3800"/>
                </a:spcBef>
                <a:spcAft>
                  <a:spcPts val="0"/>
                </a:spcAft>
              </a:pPr>
              <a:r>
                <a:rPr sz="3300" b="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-0.82</a:t>
              </a:r>
            </a:p>
          </p:txBody>
        </p:sp>
      </p:grpSp>
      <p:sp>
        <p:nvSpPr>
          <p:cNvPr id="5" name="Rounded Rectangle 4"/>
          <p:cNvSpPr/>
          <p:nvPr/>
        </p:nvSpPr>
        <p:spPr>
          <a:xfrm rot="474334">
            <a:off x="14542169" y="2354553"/>
            <a:ext cx="3139418" cy="1557906"/>
          </a:xfrm>
          <a:prstGeom prst="roundRect">
            <a:avLst/>
          </a:prstGeom>
          <a:solidFill>
            <a:srgbClr val="1EB1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71566" fontAlgn="auto"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Christos </a:t>
            </a:r>
            <a:r>
              <a:rPr lang="en-US" sz="3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Faloutsos</a:t>
            </a:r>
            <a:r>
              <a:rPr lang="en-US" sz="3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was Polo’s advisor</a:t>
            </a:r>
          </a:p>
        </p:txBody>
      </p:sp>
    </p:spTree>
    <p:extLst>
      <p:ext uri="{BB962C8B-B14F-4D97-AF65-F5344CB8AC3E}">
        <p14:creationId xmlns:p14="http://schemas.microsoft.com/office/powerpoint/2010/main" val="2583100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55B8C1-EC4F-4E28-B33A-565181FB0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701" y="549365"/>
            <a:ext cx="17588750" cy="1160170"/>
          </a:xfrm>
        </p:spPr>
        <p:txBody>
          <a:bodyPr/>
          <a:lstStyle/>
          <a:p>
            <a:r>
              <a:rPr lang="en-US" sz="7200" dirty="0"/>
              <a:t>Power Law of Eigenvalues </a:t>
            </a:r>
          </a:p>
        </p:txBody>
      </p:sp>
      <p:pic>
        <p:nvPicPr>
          <p:cNvPr id="5" name="image.png" descr="image.png">
            <a:extLst>
              <a:ext uri="{FF2B5EF4-FFF2-40B4-BE49-F238E27FC236}">
                <a16:creationId xmlns:a16="http://schemas.microsoft.com/office/drawing/2014/main" id="{819591C2-8E3E-4397-B29A-2C1B9387DBF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840727" y="2592014"/>
            <a:ext cx="8758542" cy="6040876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Eigenvalue">
            <a:extLst>
              <a:ext uri="{FF2B5EF4-FFF2-40B4-BE49-F238E27FC236}">
                <a16:creationId xmlns:a16="http://schemas.microsoft.com/office/drawing/2014/main" id="{BE048B69-7DCC-493B-83C5-907C513E9794}"/>
              </a:ext>
            </a:extLst>
          </p:cNvPr>
          <p:cNvSpPr txBox="1"/>
          <p:nvPr/>
        </p:nvSpPr>
        <p:spPr>
          <a:xfrm>
            <a:off x="1985413" y="5137862"/>
            <a:ext cx="3054682" cy="738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6200" tIns="76200" rIns="76200" bIns="76200">
            <a:spAutoFit/>
          </a:bodyPr>
          <a:lstStyle>
            <a:lvl1pPr marL="57799" marR="57799" algn="ctr" defTabSz="1295400">
              <a:lnSpc>
                <a:spcPct val="90000"/>
              </a:lnSpc>
              <a:spcBef>
                <a:spcPts val="600"/>
              </a:spcBef>
              <a:buClr>
                <a:srgbClr val="011279"/>
              </a:buClr>
              <a:buFont typeface="Arial"/>
              <a:defRPr sz="3200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</a:defRPr>
            </a:lvl1pPr>
          </a:lstStyle>
          <a:p>
            <a:pPr marL="115598" marR="115598" defTabSz="2590800" fontAlgn="auto" hangingPunct="0">
              <a:spcBef>
                <a:spcPts val="1200"/>
              </a:spcBef>
              <a:spcAft>
                <a:spcPts val="0"/>
              </a:spcAft>
            </a:pPr>
            <a:r>
              <a:rPr sz="4200" kern="0" dirty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  <a:t>Eigenvalue</a:t>
            </a:r>
          </a:p>
        </p:txBody>
      </p:sp>
      <p:sp>
        <p:nvSpPr>
          <p:cNvPr id="9" name="Rank of decreasing eigenvalue">
            <a:extLst>
              <a:ext uri="{FF2B5EF4-FFF2-40B4-BE49-F238E27FC236}">
                <a16:creationId xmlns:a16="http://schemas.microsoft.com/office/drawing/2014/main" id="{19D7D968-4A54-4B31-9F42-3F73B961FB31}"/>
              </a:ext>
            </a:extLst>
          </p:cNvPr>
          <p:cNvSpPr txBox="1"/>
          <p:nvPr/>
        </p:nvSpPr>
        <p:spPr>
          <a:xfrm>
            <a:off x="5484375" y="8632892"/>
            <a:ext cx="7786747" cy="738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6200" tIns="76200" rIns="76200" bIns="76200">
            <a:spAutoFit/>
          </a:bodyPr>
          <a:lstStyle>
            <a:lvl1pPr marL="57799" marR="57799" defTabSz="1295400">
              <a:lnSpc>
                <a:spcPct val="90000"/>
              </a:lnSpc>
              <a:spcBef>
                <a:spcPts val="600"/>
              </a:spcBef>
              <a:buClr>
                <a:srgbClr val="011279"/>
              </a:buClr>
              <a:buFont typeface="Arial"/>
              <a:defRPr sz="3200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</a:defRPr>
            </a:lvl1pPr>
          </a:lstStyle>
          <a:p>
            <a:pPr marL="115598" marR="115598" defTabSz="2590800" fontAlgn="auto" hangingPunct="0">
              <a:spcBef>
                <a:spcPts val="1200"/>
              </a:spcBef>
              <a:spcAft>
                <a:spcPts val="0"/>
              </a:spcAft>
            </a:pPr>
            <a:r>
              <a:rPr sz="4200" kern="0" dirty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  <a:t>Rank of decreasing eigenvalue</a:t>
            </a:r>
          </a:p>
        </p:txBody>
      </p:sp>
      <p:sp>
        <p:nvSpPr>
          <p:cNvPr id="11" name="Eigen exponent = slope = -0.48">
            <a:extLst>
              <a:ext uri="{FF2B5EF4-FFF2-40B4-BE49-F238E27FC236}">
                <a16:creationId xmlns:a16="http://schemas.microsoft.com/office/drawing/2014/main" id="{7BA61BCA-C12F-4797-8FEC-CFA7EDC18D10}"/>
              </a:ext>
            </a:extLst>
          </p:cNvPr>
          <p:cNvSpPr txBox="1"/>
          <p:nvPr/>
        </p:nvSpPr>
        <p:spPr>
          <a:xfrm>
            <a:off x="4231773" y="5487187"/>
            <a:ext cx="10134602" cy="754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6200" tIns="76200" rIns="76200" bIns="76200">
            <a:spAutoFit/>
          </a:bodyPr>
          <a:lstStyle>
            <a:lvl1pPr marL="57799" marR="57799" algn="ctr" defTabSz="1295400">
              <a:spcBef>
                <a:spcPts val="700"/>
              </a:spcBef>
              <a:buClr>
                <a:srgbClr val="FF2600"/>
              </a:buClr>
              <a:buFont typeface="Times New Roman"/>
              <a:defRPr sz="34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lvl1pPr>
          </a:lstStyle>
          <a:p>
            <a:pPr marL="115598" marR="115598" defTabSz="2590800" fontAlgn="auto" hangingPunct="0">
              <a:spcBef>
                <a:spcPts val="1400"/>
              </a:spcBef>
              <a:spcAft>
                <a:spcPts val="0"/>
              </a:spcAft>
            </a:pPr>
            <a:r>
              <a:rPr lang="en-US" sz="3900" kern="0" dirty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  <a:t>Eigen exponent = slope = -0.48</a:t>
            </a:r>
            <a:endParaRPr sz="3900" kern="0" dirty="0"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58024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870D5E-AA35-4008-9CDB-A77EA99D3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701" y="549365"/>
            <a:ext cx="16372190" cy="1084066"/>
          </a:xfrm>
        </p:spPr>
        <p:txBody>
          <a:bodyPr/>
          <a:lstStyle/>
          <a:p>
            <a:r>
              <a:rPr lang="en-US" sz="7200" b="1" dirty="0"/>
              <a:t>Power Laws in Many Domains</a:t>
            </a:r>
          </a:p>
        </p:txBody>
      </p:sp>
      <p:sp>
        <p:nvSpPr>
          <p:cNvPr id="6" name="Web hit counts  [Alan L. Montgomery and Christos Faloutsos]">
            <a:extLst>
              <a:ext uri="{FF2B5EF4-FFF2-40B4-BE49-F238E27FC236}">
                <a16:creationId xmlns:a16="http://schemas.microsoft.com/office/drawing/2014/main" id="{2981A016-7C09-4637-919D-DAC6C08B6AFA}"/>
              </a:ext>
            </a:extLst>
          </p:cNvPr>
          <p:cNvSpPr txBox="1">
            <a:spLocks/>
          </p:cNvSpPr>
          <p:nvPr/>
        </p:nvSpPr>
        <p:spPr>
          <a:xfrm>
            <a:off x="504701" y="1986829"/>
            <a:ext cx="9699866" cy="12456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6200" tIns="76200" rIns="76200" bIns="76200">
            <a:noAutofit/>
          </a:bodyPr>
          <a:lstStyle>
            <a:lvl1pPr marL="383540" marR="57799" indent="-342900" algn="l" defTabSz="129540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1pPr>
            <a:lvl2pPr marL="783590" marR="57799" indent="-285750" algn="l" defTabSz="129540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2pPr>
            <a:lvl3pPr marL="1183639" marR="57799" indent="-228600" algn="l" defTabSz="1295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3pPr>
            <a:lvl4pPr marL="1640839" marR="57799" indent="-228600" algn="l" defTabSz="129540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4pPr>
            <a:lvl5pPr marL="2098039" marR="57799" indent="-228600" algn="l" defTabSz="129540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5pPr>
            <a:lvl6pPr marL="30226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33782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37338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0894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60960" marR="86696" indent="0" defTabSz="1943052" fontAlgn="auto">
              <a:spcBef>
                <a:spcPts val="2000"/>
              </a:spcBef>
              <a:buClr>
                <a:srgbClr val="011279"/>
              </a:buClr>
              <a:buNone/>
              <a:defRPr/>
            </a:pPr>
            <a:r>
              <a:rPr lang="en-US" sz="4000" kern="0" dirty="0">
                <a:latin typeface="Arial" panose="020B0604020202020204" pitchFamily="34" charset="0"/>
                <a:cs typeface="Arial" panose="020B0604020202020204" pitchFamily="34" charset="0"/>
              </a:rPr>
              <a:t>Web site traffic </a:t>
            </a:r>
            <a:br>
              <a:rPr lang="en-US" sz="40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[Alan L. Montgomery and Christos </a:t>
            </a:r>
            <a:r>
              <a:rPr lang="en-US" sz="3200" kern="0" dirty="0" err="1">
                <a:latin typeface="Arial" panose="020B0604020202020204" pitchFamily="34" charset="0"/>
                <a:cs typeface="Arial" panose="020B0604020202020204" pitchFamily="34" charset="0"/>
              </a:rPr>
              <a:t>Faloutsos</a:t>
            </a: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pic>
        <p:nvPicPr>
          <p:cNvPr id="22" name="image.png" descr="image.png">
            <a:extLst>
              <a:ext uri="{FF2B5EF4-FFF2-40B4-BE49-F238E27FC236}">
                <a16:creationId xmlns:a16="http://schemas.microsoft.com/office/drawing/2014/main" id="{4A596A0A-06F1-4809-B0FD-A7E5C4B1171D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718310" y="3134820"/>
            <a:ext cx="7757144" cy="5657144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log(#website visit)">
            <a:extLst>
              <a:ext uri="{FF2B5EF4-FFF2-40B4-BE49-F238E27FC236}">
                <a16:creationId xmlns:a16="http://schemas.microsoft.com/office/drawing/2014/main" id="{F1C15E61-03AF-49BD-95DF-0830232127D7}"/>
              </a:ext>
            </a:extLst>
          </p:cNvPr>
          <p:cNvSpPr txBox="1"/>
          <p:nvPr/>
        </p:nvSpPr>
        <p:spPr>
          <a:xfrm>
            <a:off x="2079113" y="8168277"/>
            <a:ext cx="9200362" cy="1172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6200" tIns="76200" rIns="76200" bIns="76200" anchor="ctr"/>
          <a:lstStyle>
            <a:lvl1pPr marL="57799" marR="57799" algn="ctr" defTabSz="1295400">
              <a:buClr>
                <a:srgbClr val="011279"/>
              </a:buClr>
              <a:buFont typeface="Times New Roman"/>
              <a:defRPr sz="3400">
                <a:solidFill>
                  <a:srgbClr val="011279"/>
                </a:solidFill>
                <a:uFill>
                  <a:solidFill>
                    <a:srgbClr val="011279"/>
                  </a:solidFill>
                </a:uFill>
              </a:defRPr>
            </a:lvl1pPr>
          </a:lstStyle>
          <a:p>
            <a:pPr marL="115598" marR="115598" defTabSz="2590800" fontAlgn="auto" hangingPunct="0">
              <a:spcBef>
                <a:spcPts val="0"/>
              </a:spcBef>
              <a:spcAft>
                <a:spcPts val="0"/>
              </a:spcAft>
            </a:pPr>
            <a:r>
              <a:rPr sz="3900" kern="0" dirty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  <a:t>log(#website visit)</a:t>
            </a:r>
          </a:p>
        </p:txBody>
      </p:sp>
      <p:sp>
        <p:nvSpPr>
          <p:cNvPr id="28" name="log(#website)">
            <a:extLst>
              <a:ext uri="{FF2B5EF4-FFF2-40B4-BE49-F238E27FC236}">
                <a16:creationId xmlns:a16="http://schemas.microsoft.com/office/drawing/2014/main" id="{DC89027A-9D22-44DE-BC42-B90850C60D53}"/>
              </a:ext>
            </a:extLst>
          </p:cNvPr>
          <p:cNvSpPr txBox="1"/>
          <p:nvPr/>
        </p:nvSpPr>
        <p:spPr>
          <a:xfrm>
            <a:off x="177744" y="5202668"/>
            <a:ext cx="3473092" cy="1081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6200" tIns="76200" rIns="76200" bIns="76200" anchor="ctr"/>
          <a:lstStyle>
            <a:lvl1pPr marL="57799" marR="57799" algn="ctr" defTabSz="1295400">
              <a:buClr>
                <a:srgbClr val="011279"/>
              </a:buClr>
              <a:buFont typeface="Times New Roman"/>
              <a:defRPr sz="3400">
                <a:solidFill>
                  <a:srgbClr val="011279"/>
                </a:solidFill>
                <a:uFill>
                  <a:solidFill>
                    <a:srgbClr val="011279"/>
                  </a:solidFill>
                </a:uFill>
              </a:defRPr>
            </a:lvl1pPr>
          </a:lstStyle>
          <a:p>
            <a:pPr marL="115598" marR="115598" defTabSz="2590800" fontAlgn="auto" hangingPunct="0">
              <a:spcBef>
                <a:spcPts val="0"/>
              </a:spcBef>
              <a:spcAft>
                <a:spcPts val="0"/>
              </a:spcAft>
            </a:pPr>
            <a:r>
              <a:rPr sz="3900" kern="0" dirty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  <a:t>log(#website)</a:t>
            </a:r>
          </a:p>
        </p:txBody>
      </p:sp>
      <p:sp>
        <p:nvSpPr>
          <p:cNvPr id="29" name="Line">
            <a:extLst>
              <a:ext uri="{FF2B5EF4-FFF2-40B4-BE49-F238E27FC236}">
                <a16:creationId xmlns:a16="http://schemas.microsoft.com/office/drawing/2014/main" id="{3CB40BE1-EB90-45E5-B701-8E7F37C70BAA}"/>
              </a:ext>
            </a:extLst>
          </p:cNvPr>
          <p:cNvSpPr/>
          <p:nvPr/>
        </p:nvSpPr>
        <p:spPr>
          <a:xfrm flipH="1">
            <a:off x="8153030" y="6794313"/>
            <a:ext cx="318780" cy="1020566"/>
          </a:xfrm>
          <a:prstGeom prst="line">
            <a:avLst/>
          </a:prstGeom>
          <a:ln w="38100">
            <a:solidFill>
              <a:srgbClr val="007600"/>
            </a:solidFill>
            <a:tailEnd type="triangle"/>
          </a:ln>
        </p:spPr>
        <p:txBody>
          <a:bodyPr lIns="76200" tIns="76200" rIns="76200" bIns="76200" anchor="ctr"/>
          <a:lstStyle/>
          <a:p>
            <a:pPr defTabSz="1371566" fontAlgn="auto">
              <a:spcBef>
                <a:spcPts val="0"/>
              </a:spcBef>
              <a:spcAft>
                <a:spcPts val="0"/>
              </a:spcAft>
            </a:pPr>
            <a:endParaRPr sz="2026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1" name="ebay">
            <a:extLst>
              <a:ext uri="{FF2B5EF4-FFF2-40B4-BE49-F238E27FC236}">
                <a16:creationId xmlns:a16="http://schemas.microsoft.com/office/drawing/2014/main" id="{78A22BEA-0A27-4371-80A6-DCD4C8B9A10C}"/>
              </a:ext>
            </a:extLst>
          </p:cNvPr>
          <p:cNvSpPr txBox="1"/>
          <p:nvPr/>
        </p:nvSpPr>
        <p:spPr>
          <a:xfrm>
            <a:off x="7255645" y="6102092"/>
            <a:ext cx="2012298" cy="764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6200" tIns="76200" rIns="76200" bIns="76200"/>
          <a:lstStyle>
            <a:lvl1pPr marL="57799" marR="57799" algn="ctr" defTabSz="1295400">
              <a:buClr>
                <a:srgbClr val="007600"/>
              </a:buClr>
              <a:buFont typeface="Times New Roman"/>
              <a:defRPr sz="3400">
                <a:solidFill>
                  <a:srgbClr val="007600"/>
                </a:solidFill>
                <a:uFill>
                  <a:solidFill>
                    <a:srgbClr val="007600"/>
                  </a:solidFill>
                </a:uFill>
              </a:defRPr>
            </a:lvl1pPr>
          </a:lstStyle>
          <a:p>
            <a:pPr marL="115598" marR="115598" defTabSz="2590800" fontAlgn="auto" hangingPunct="0">
              <a:spcBef>
                <a:spcPts val="0"/>
              </a:spcBef>
              <a:spcAft>
                <a:spcPts val="0"/>
              </a:spcAft>
            </a:pPr>
            <a:r>
              <a:rPr sz="3900" kern="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  <a:t>ebay</a:t>
            </a:r>
            <a:endParaRPr sz="3900" kern="0" dirty="0"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32" name="Line">
            <a:extLst>
              <a:ext uri="{FF2B5EF4-FFF2-40B4-BE49-F238E27FC236}">
                <a16:creationId xmlns:a16="http://schemas.microsoft.com/office/drawing/2014/main" id="{2A27B81A-48E5-434D-957E-E74D440A6EA6}"/>
              </a:ext>
            </a:extLst>
          </p:cNvPr>
          <p:cNvSpPr/>
          <p:nvPr/>
        </p:nvSpPr>
        <p:spPr>
          <a:xfrm>
            <a:off x="4687518" y="5093168"/>
            <a:ext cx="1531444" cy="2017848"/>
          </a:xfrm>
          <a:prstGeom prst="line">
            <a:avLst/>
          </a:prstGeom>
          <a:ln w="38100">
            <a:solidFill>
              <a:srgbClr val="B6192B"/>
            </a:solidFill>
          </a:ln>
        </p:spPr>
        <p:txBody>
          <a:bodyPr lIns="76200" tIns="76200" rIns="76200" bIns="76200" anchor="ctr"/>
          <a:lstStyle/>
          <a:p>
            <a:pPr defTabSz="1371566" fontAlgn="auto">
              <a:spcBef>
                <a:spcPts val="0"/>
              </a:spcBef>
              <a:spcAft>
                <a:spcPts val="0"/>
              </a:spcAft>
            </a:pPr>
            <a:endParaRPr sz="2026">
              <a:solidFill>
                <a:prstClr val="black"/>
              </a:solidFill>
              <a:latin typeface="Calibri"/>
              <a:ea typeface="+mn-ea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53D0684-D576-48C5-BAE8-A48D073C92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805" y="6697860"/>
            <a:ext cx="2438298" cy="3476660"/>
          </a:xfrm>
          <a:prstGeom prst="rect">
            <a:avLst/>
          </a:prstGeom>
        </p:spPr>
      </p:pic>
      <p:sp>
        <p:nvSpPr>
          <p:cNvPr id="12" name="# of sexual contacts…">
            <a:extLst>
              <a:ext uri="{FF2B5EF4-FFF2-40B4-BE49-F238E27FC236}">
                <a16:creationId xmlns:a16="http://schemas.microsoft.com/office/drawing/2014/main" id="{2F13CAAE-11D1-425B-A455-CE8D1F1DA1FA}"/>
              </a:ext>
            </a:extLst>
          </p:cNvPr>
          <p:cNvSpPr txBox="1">
            <a:spLocks/>
          </p:cNvSpPr>
          <p:nvPr/>
        </p:nvSpPr>
        <p:spPr>
          <a:xfrm>
            <a:off x="10475455" y="1986828"/>
            <a:ext cx="7494846" cy="6026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6200" tIns="76200" rIns="76200" bIns="76200">
            <a:noAutofit/>
          </a:bodyPr>
          <a:lstStyle>
            <a:lvl1pPr marL="383540" marR="57799" indent="-342900" algn="l" defTabSz="129540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1pPr>
            <a:lvl2pPr marL="783590" marR="57799" indent="-285750" algn="l" defTabSz="129540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2pPr>
            <a:lvl3pPr marL="1183639" marR="57799" indent="-228600" algn="l" defTabSz="1295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3pPr>
            <a:lvl4pPr marL="1640839" marR="57799" indent="-228600" algn="l" defTabSz="129540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4pPr>
            <a:lvl5pPr marL="2098039" marR="57799" indent="-228600" algn="l" defTabSz="129540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5pPr>
            <a:lvl6pPr marL="30226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33782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37338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0894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575296" marR="86696" indent="-514336" defTabSz="1943052" fontAlgn="auto">
              <a:spcBef>
                <a:spcPts val="2000"/>
              </a:spcBef>
              <a:buClr>
                <a:srgbClr val="011279"/>
              </a:buClr>
              <a:buFont typeface="Times New Roman"/>
              <a:buChar char="•"/>
              <a:defRPr/>
            </a:pPr>
            <a:r>
              <a:rPr lang="en-US" sz="4000" kern="0" dirty="0">
                <a:latin typeface="Arial" panose="020B0604020202020204" pitchFamily="34" charset="0"/>
                <a:cs typeface="Arial" panose="020B0604020202020204" pitchFamily="34" charset="0"/>
              </a:rPr>
              <a:t># of sexual contacts</a:t>
            </a:r>
          </a:p>
          <a:p>
            <a:pPr marL="575296" marR="86696" indent="-514336" defTabSz="1943052" fontAlgn="auto">
              <a:spcBef>
                <a:spcPts val="2000"/>
              </a:spcBef>
              <a:buClr>
                <a:srgbClr val="011279"/>
              </a:buClr>
              <a:buFont typeface="Times New Roman"/>
              <a:buChar char="•"/>
              <a:defRPr/>
            </a:pPr>
            <a:r>
              <a:rPr lang="en-US" sz="4000" kern="0" dirty="0">
                <a:latin typeface="Arial" panose="020B0604020202020204" pitchFamily="34" charset="0"/>
                <a:cs typeface="Arial" panose="020B0604020202020204" pitchFamily="34" charset="0"/>
              </a:rPr>
              <a:t>Income </a:t>
            </a: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[Pareto]</a:t>
            </a:r>
            <a:r>
              <a:rPr lang="en-US" sz="4000" kern="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US" sz="40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kern="0" dirty="0">
                <a:latin typeface="Arial" panose="020B0604020202020204" pitchFamily="34" charset="0"/>
                <a:cs typeface="Arial" panose="020B0604020202020204" pitchFamily="34" charset="0"/>
              </a:rPr>
              <a:t>80-20 distribution</a:t>
            </a:r>
          </a:p>
          <a:p>
            <a:pPr marL="575296" marR="86696" indent="-514336" defTabSz="1943052" fontAlgn="auto">
              <a:spcBef>
                <a:spcPts val="2000"/>
              </a:spcBef>
              <a:buClr>
                <a:srgbClr val="011279"/>
              </a:buClr>
              <a:buFont typeface="Times New Roman"/>
              <a:buChar char="•"/>
              <a:defRPr/>
            </a:pPr>
            <a:r>
              <a:rPr lang="en-US" sz="4000" kern="0" dirty="0">
                <a:latin typeface="Arial" panose="020B0604020202020204" pitchFamily="34" charset="0"/>
                <a:cs typeface="Arial" panose="020B0604020202020204" pitchFamily="34" charset="0"/>
              </a:rPr>
              <a:t>Duration of downloads </a:t>
            </a: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3200" kern="0" dirty="0" err="1">
                <a:latin typeface="Arial" panose="020B0604020202020204" pitchFamily="34" charset="0"/>
                <a:cs typeface="Arial" panose="020B0604020202020204" pitchFamily="34" charset="0"/>
              </a:rPr>
              <a:t>Bestavros</a:t>
            </a: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+]</a:t>
            </a:r>
          </a:p>
          <a:p>
            <a:pPr marL="575296" marR="86696" indent="-514336" defTabSz="1943052" fontAlgn="auto">
              <a:spcBef>
                <a:spcPts val="2000"/>
              </a:spcBef>
              <a:buClr>
                <a:srgbClr val="011279"/>
              </a:buClr>
              <a:buFont typeface="Times New Roman"/>
              <a:buChar char="•"/>
              <a:defRPr/>
            </a:pPr>
            <a:r>
              <a:rPr lang="en-US" sz="4000" kern="0" dirty="0">
                <a:latin typeface="Arial" panose="020B0604020202020204" pitchFamily="34" charset="0"/>
                <a:cs typeface="Arial" panose="020B0604020202020204" pitchFamily="34" charset="0"/>
              </a:rPr>
              <a:t>Duration of UNIX jobs</a:t>
            </a:r>
          </a:p>
          <a:p>
            <a:pPr marL="575296" marR="86696" indent="-514336" defTabSz="1943052" fontAlgn="auto">
              <a:spcBef>
                <a:spcPts val="2000"/>
              </a:spcBef>
              <a:buClr>
                <a:srgbClr val="011279"/>
              </a:buClr>
              <a:buFont typeface="Times New Roman"/>
              <a:buChar char="•"/>
              <a:defRPr/>
            </a:pPr>
            <a:r>
              <a:rPr lang="en-US" sz="4000" kern="0" dirty="0">
                <a:latin typeface="Arial" panose="020B0604020202020204" pitchFamily="34" charset="0"/>
                <a:cs typeface="Arial" panose="020B0604020202020204" pitchFamily="34" charset="0"/>
              </a:rPr>
              <a:t>File sizes</a:t>
            </a:r>
          </a:p>
          <a:p>
            <a:pPr marL="575296" marR="86696" indent="-514336" defTabSz="1943052" fontAlgn="auto">
              <a:spcBef>
                <a:spcPts val="2000"/>
              </a:spcBef>
              <a:buClr>
                <a:srgbClr val="011279"/>
              </a:buClr>
              <a:buFont typeface="Times New Roman"/>
              <a:buChar char="•"/>
              <a:defRPr/>
            </a:pPr>
            <a:r>
              <a:rPr lang="en-US" sz="4000" kern="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82834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870D5E-AA35-4008-9CDB-A77EA99D3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701" y="549365"/>
            <a:ext cx="16372190" cy="1084066"/>
          </a:xfrm>
        </p:spPr>
        <p:txBody>
          <a:bodyPr/>
          <a:lstStyle/>
          <a:p>
            <a:r>
              <a:rPr lang="en-US" sz="7200" b="1" dirty="0"/>
              <a:t>Any other ‘laws’?</a:t>
            </a:r>
          </a:p>
        </p:txBody>
      </p:sp>
      <p:sp>
        <p:nvSpPr>
          <p:cNvPr id="13" name="Yes!…">
            <a:extLst>
              <a:ext uri="{FF2B5EF4-FFF2-40B4-BE49-F238E27FC236}">
                <a16:creationId xmlns:a16="http://schemas.microsoft.com/office/drawing/2014/main" id="{DE2686C0-D02E-42F3-B208-9AC0D3C5D6C3}"/>
              </a:ext>
            </a:extLst>
          </p:cNvPr>
          <p:cNvSpPr txBox="1">
            <a:spLocks/>
          </p:cNvSpPr>
          <p:nvPr/>
        </p:nvSpPr>
        <p:spPr>
          <a:xfrm>
            <a:off x="504700" y="2424278"/>
            <a:ext cx="17073296" cy="4094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6200" tIns="76200" rIns="76200" bIns="76200">
            <a:noAutofit/>
          </a:bodyPr>
          <a:lstStyle>
            <a:lvl1pPr marL="383540" marR="57799" indent="-342900" algn="l" defTabSz="129540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1pPr>
            <a:lvl2pPr marL="783590" marR="57799" indent="-285750" algn="l" defTabSz="129540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2pPr>
            <a:lvl3pPr marL="1183639" marR="57799" indent="-228600" algn="l" defTabSz="1295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3pPr>
            <a:lvl4pPr marL="1640839" marR="57799" indent="-228600" algn="l" defTabSz="129540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4pPr>
            <a:lvl5pPr marL="2098039" marR="57799" indent="-228600" algn="l" defTabSz="129540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5pPr>
            <a:lvl6pPr marL="30226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33782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37338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0894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60960" marR="86696" indent="0" defTabSz="1943052" fontAlgn="auto">
              <a:spcBef>
                <a:spcPts val="2000"/>
              </a:spcBef>
              <a:buNone/>
              <a:defRPr/>
            </a:pPr>
            <a:r>
              <a:rPr lang="en-US" sz="5600" kern="0" dirty="0">
                <a:solidFill>
                  <a:srgbClr val="008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Yes! </a:t>
            </a:r>
            <a:r>
              <a:rPr lang="en-US" sz="5600" kern="0" dirty="0">
                <a:latin typeface="Arial" panose="020B0604020202020204" pitchFamily="34" charset="0"/>
                <a:cs typeface="Arial" panose="020B0604020202020204" pitchFamily="34" charset="0"/>
              </a:rPr>
              <a:t>Small diameter (~ constant!)</a:t>
            </a:r>
          </a:p>
          <a:p>
            <a:pPr marL="1175356" marR="86696" lvl="1" indent="-428616" defTabSz="1943052" fontAlgn="auto">
              <a:spcBef>
                <a:spcPts val="1800"/>
              </a:spcBef>
              <a:defRPr/>
            </a:pPr>
            <a:r>
              <a:rPr lang="en-US" sz="4800" kern="0" dirty="0">
                <a:latin typeface="Arial" panose="020B0604020202020204" pitchFamily="34" charset="0"/>
                <a:cs typeface="Arial" panose="020B0604020202020204" pitchFamily="34" charset="0"/>
              </a:rPr>
              <a:t>Six degrees of separation / ‘Kevin Bacon’</a:t>
            </a:r>
          </a:p>
          <a:p>
            <a:pPr marL="1175356" marR="86696" lvl="1" indent="-428616" defTabSz="1943052" fontAlgn="auto">
              <a:spcBef>
                <a:spcPts val="1800"/>
              </a:spcBef>
              <a:defRPr/>
            </a:pPr>
            <a:r>
              <a:rPr lang="en-US" sz="4800" kern="0" dirty="0">
                <a:latin typeface="Arial" panose="020B0604020202020204" pitchFamily="34" charset="0"/>
                <a:cs typeface="Arial" panose="020B0604020202020204" pitchFamily="34" charset="0"/>
              </a:rPr>
              <a:t>Small worlds [Watts and </a:t>
            </a:r>
            <a:r>
              <a:rPr lang="en-US" sz="4800" kern="0" dirty="0" err="1">
                <a:latin typeface="Arial" panose="020B0604020202020204" pitchFamily="34" charset="0"/>
                <a:cs typeface="Arial" panose="020B0604020202020204" pitchFamily="34" charset="0"/>
              </a:rPr>
              <a:t>Strogatz</a:t>
            </a:r>
            <a:r>
              <a:rPr lang="en-US" sz="5600" kern="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marL="0" marR="86696" indent="-53360" defTabSz="1943052" fontAlgn="auto">
              <a:spcBef>
                <a:spcPts val="2000"/>
              </a:spcBef>
              <a:buNone/>
              <a:defRPr/>
            </a:pPr>
            <a:endParaRPr lang="en-US" sz="5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86696" indent="-53360" defTabSz="1943052" fontAlgn="auto">
              <a:spcBef>
                <a:spcPts val="2000"/>
              </a:spcBef>
              <a:buNone/>
              <a:defRPr/>
            </a:pPr>
            <a:r>
              <a:rPr lang="en-US" sz="5600" kern="0" dirty="0">
                <a:latin typeface="Arial" panose="020B0604020202020204" pitchFamily="34" charset="0"/>
                <a:cs typeface="Arial" panose="020B0604020202020204" pitchFamily="34" charset="0"/>
              </a:rPr>
              <a:t>But how does the graph diameter change </a:t>
            </a:r>
            <a:r>
              <a:rPr lang="en-US" sz="5600" kern="0" dirty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time</a:t>
            </a:r>
            <a:r>
              <a:rPr lang="en-US" sz="5600" kern="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92990478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&amp; Bullet">
  <a:themeElements>
    <a:clrScheme name="Custom 1">
      <a:dk1>
        <a:srgbClr val="CDCDCD"/>
      </a:dk1>
      <a:lt1>
        <a:srgbClr val="FFFFFF"/>
      </a:lt1>
      <a:dk2>
        <a:srgbClr val="000000"/>
      </a:dk2>
      <a:lt2>
        <a:srgbClr val="76B900"/>
      </a:lt2>
      <a:accent1>
        <a:srgbClr val="008564"/>
      </a:accent1>
      <a:accent2>
        <a:srgbClr val="5D1682"/>
      </a:accent2>
      <a:accent3>
        <a:srgbClr val="890C58"/>
      </a:accent3>
      <a:accent4>
        <a:srgbClr val="5E5E5E"/>
      </a:accent4>
      <a:accent5>
        <a:srgbClr val="8C8C8C"/>
      </a:accent5>
      <a:accent6>
        <a:srgbClr val="0071C5"/>
      </a:accent6>
      <a:hlink>
        <a:srgbClr val="76B900"/>
      </a:hlink>
      <a:folHlink>
        <a:srgbClr val="76B9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</a:spPr>
      <a:bodyPr wrap="none" rtlCol="0" anchor="ctr">
        <a:spAutoFit/>
      </a:bodyPr>
      <a:lstStyle>
        <a:defPPr algn="ctr">
          <a:lnSpc>
            <a:spcPct val="90000"/>
          </a:lnSpc>
          <a:defRPr sz="1600" dirty="0" err="1" smtClean="0">
            <a:solidFill>
              <a:schemeClr val="bg1"/>
            </a:solidFill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itle &amp; Bullet">
  <a:themeElements>
    <a:clrScheme name="Custom 1">
      <a:dk1>
        <a:srgbClr val="CDCDCD"/>
      </a:dk1>
      <a:lt1>
        <a:srgbClr val="FFFFFF"/>
      </a:lt1>
      <a:dk2>
        <a:srgbClr val="000000"/>
      </a:dk2>
      <a:lt2>
        <a:srgbClr val="76B900"/>
      </a:lt2>
      <a:accent1>
        <a:srgbClr val="008564"/>
      </a:accent1>
      <a:accent2>
        <a:srgbClr val="5D1682"/>
      </a:accent2>
      <a:accent3>
        <a:srgbClr val="890C58"/>
      </a:accent3>
      <a:accent4>
        <a:srgbClr val="5E5E5E"/>
      </a:accent4>
      <a:accent5>
        <a:srgbClr val="8C8C8C"/>
      </a:accent5>
      <a:accent6>
        <a:srgbClr val="0071C5"/>
      </a:accent6>
      <a:hlink>
        <a:srgbClr val="76B900"/>
      </a:hlink>
      <a:folHlink>
        <a:srgbClr val="76B9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</a:spPr>
      <a:bodyPr wrap="none" rtlCol="0" anchor="ctr">
        <a:spAutoFit/>
      </a:bodyPr>
      <a:lstStyle>
        <a:defPPr algn="ctr">
          <a:lnSpc>
            <a:spcPct val="90000"/>
          </a:lnSpc>
          <a:defRPr sz="1600" dirty="0" err="1" smtClean="0">
            <a:solidFill>
              <a:schemeClr val="bg1"/>
            </a:solidFill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ull Page Layout">
  <a:themeElements>
    <a:clrScheme name="Custom 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3317AA0AAFE040A4C7C5D23CBE8847" ma:contentTypeVersion="4" ma:contentTypeDescription="Create a new document." ma:contentTypeScope="" ma:versionID="5b1f19b83b10f4e69c2746e9f27fdab9">
  <xsd:schema xmlns:xsd="http://www.w3.org/2001/XMLSchema" xmlns:xs="http://www.w3.org/2001/XMLSchema" xmlns:p="http://schemas.microsoft.com/office/2006/metadata/properties" xmlns:ns2="b2811cf8-4877-470e-bec4-f5c16c1a5202" targetNamespace="http://schemas.microsoft.com/office/2006/metadata/properties" ma:root="true" ma:fieldsID="cd1f39e3641858cffea9d19f9c4007fb" ns2:_="">
    <xsd:import namespace="b2811cf8-4877-470e-bec4-f5c16c1a52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811cf8-4877-470e-bec4-f5c16c1a52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88E22E-2A4B-4FB1-9848-BF16E7DBE74B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8621426-A826-49F9-A8B3-B2CC11F07F0B}"/>
</file>

<file path=customXml/itemProps3.xml><?xml version="1.0" encoding="utf-8"?>
<ds:datastoreItem xmlns:ds="http://schemas.openxmlformats.org/officeDocument/2006/customXml" ds:itemID="{E29B7386-0C5E-43DB-8BF1-052EEAD5F5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91572</TotalTime>
  <Words>853</Words>
  <Application>Microsoft Macintosh PowerPoint</Application>
  <PresentationFormat>Custom</PresentationFormat>
  <Paragraphs>138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Gill Sans</vt:lpstr>
      <vt:lpstr>Helvetica</vt:lpstr>
      <vt:lpstr>Times New Roman</vt:lpstr>
      <vt:lpstr>Trebuchet MS</vt:lpstr>
      <vt:lpstr>Wingdings</vt:lpstr>
      <vt:lpstr>Title &amp; Bullet</vt:lpstr>
      <vt:lpstr>1_Title &amp; Bullet</vt:lpstr>
      <vt:lpstr>Full Page Layout</vt:lpstr>
      <vt:lpstr>Lecture 17.2 - Graph Power Laws</vt:lpstr>
      <vt:lpstr>PowerPoint Presentation</vt:lpstr>
      <vt:lpstr>I have a graph. Now what?</vt:lpstr>
      <vt:lpstr>Are Real Graphs Random?</vt:lpstr>
      <vt:lpstr>Laws and Patterns</vt:lpstr>
      <vt:lpstr>Power Law in Degree Distribution</vt:lpstr>
      <vt:lpstr>Power Law of Eigenvalues </vt:lpstr>
      <vt:lpstr>Power Laws in Many Domains</vt:lpstr>
      <vt:lpstr>Any other ‘laws’?</vt:lpstr>
      <vt:lpstr>Evolution of the Diameter</vt:lpstr>
      <vt:lpstr>Evolution of the Diameter</vt:lpstr>
      <vt:lpstr>Diameter – Patents Network</vt:lpstr>
      <vt:lpstr>Why Effective Diameter?</vt:lpstr>
      <vt:lpstr>Evolution of #Node and #Edge</vt:lpstr>
      <vt:lpstr>Evolution of #Node and #Edge</vt:lpstr>
      <vt:lpstr>Diameter – Patents Network</vt:lpstr>
      <vt:lpstr>So Many Laws!</vt:lpstr>
      <vt:lpstr>So Many Laws!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 Hohn</dc:creator>
  <cp:lastModifiedBy>Chau, Duen Horng</cp:lastModifiedBy>
  <cp:revision>3644</cp:revision>
  <dcterms:created xsi:type="dcterms:W3CDTF">2008-01-24T03:11:41Z</dcterms:created>
  <dcterms:modified xsi:type="dcterms:W3CDTF">2021-08-29T02:58:03Z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0x010100903317AA0AAFE040A4C7C5D23CBE8847</vt:lpwstr>
  </property>
  <property fmtid="{D5CDD505-2E9C-101B-9397-08002B2CF9AE}" pid="3" name="MSIP_Label_6b558183-044c-4105-8d9c-cea02a2a3d86_Enabled">
    <vt:lpwstr>True</vt:lpwstr>
  </property>
  <property fmtid="{D5CDD505-2E9C-101B-9397-08002B2CF9AE}" pid="4" name="MSIP_Label_6b558183-044c-4105-8d9c-cea02a2a3d86_SiteId">
    <vt:lpwstr>43083d15-7273-40c1-b7db-39efd9ccc17a</vt:lpwstr>
  </property>
  <property fmtid="{D5CDD505-2E9C-101B-9397-08002B2CF9AE}" pid="5" name="MSIP_Label_6b558183-044c-4105-8d9c-cea02a2a3d86_Ref">
    <vt:lpwstr>https://api.informationprotection.azure.com/api/43083d15-7273-40c1-b7db-39efd9ccc17a</vt:lpwstr>
  </property>
  <property fmtid="{D5CDD505-2E9C-101B-9397-08002B2CF9AE}" pid="6" name="MSIP_Label_6b558183-044c-4105-8d9c-cea02a2a3d86_Owner">
    <vt:lpwstr>lspillman@nvidia.com</vt:lpwstr>
  </property>
  <property fmtid="{D5CDD505-2E9C-101B-9397-08002B2CF9AE}" pid="7" name="MSIP_Label_6b558183-044c-4105-8d9c-cea02a2a3d86_SetDate">
    <vt:lpwstr>2018-05-11T15:28:31.9824217-07:00</vt:lpwstr>
  </property>
  <property fmtid="{D5CDD505-2E9C-101B-9397-08002B2CF9AE}" pid="8" name="MSIP_Label_6b558183-044c-4105-8d9c-cea02a2a3d86_Name">
    <vt:lpwstr>Unrestricted</vt:lpwstr>
  </property>
  <property fmtid="{D5CDD505-2E9C-101B-9397-08002B2CF9AE}" pid="9" name="MSIP_Label_6b558183-044c-4105-8d9c-cea02a2a3d86_Application">
    <vt:lpwstr>Microsoft Azure Information Protection</vt:lpwstr>
  </property>
  <property fmtid="{D5CDD505-2E9C-101B-9397-08002B2CF9AE}" pid="10" name="MSIP_Label_6b558183-044c-4105-8d9c-cea02a2a3d86_Extended_MSFT_Method">
    <vt:lpwstr>Automatic</vt:lpwstr>
  </property>
  <property fmtid="{D5CDD505-2E9C-101B-9397-08002B2CF9AE}" pid="11" name="Sensitivity">
    <vt:lpwstr>Unrestricted</vt:lpwstr>
  </property>
</Properties>
</file>