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0" r:id="rId6"/>
  </p:sldMasterIdLst>
  <p:notesMasterIdLst>
    <p:notesMasterId r:id="rId22"/>
  </p:notesMasterIdLst>
  <p:handoutMasterIdLst>
    <p:handoutMasterId r:id="rId23"/>
  </p:handoutMasterIdLst>
  <p:sldIdLst>
    <p:sldId id="818" r:id="rId7"/>
    <p:sldId id="809" r:id="rId8"/>
    <p:sldId id="259" r:id="rId9"/>
    <p:sldId id="262" r:id="rId10"/>
    <p:sldId id="263" r:id="rId11"/>
    <p:sldId id="264" r:id="rId12"/>
    <p:sldId id="261" r:id="rId13"/>
    <p:sldId id="265" r:id="rId14"/>
    <p:sldId id="299" r:id="rId15"/>
    <p:sldId id="300" r:id="rId16"/>
    <p:sldId id="301" r:id="rId17"/>
    <p:sldId id="266" r:id="rId18"/>
    <p:sldId id="267" r:id="rId19"/>
    <p:sldId id="268" r:id="rId20"/>
    <p:sldId id="820" r:id="rId21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1020" autoAdjust="0"/>
  </p:normalViewPr>
  <p:slideViewPr>
    <p:cSldViewPr snapToGrid="0">
      <p:cViewPr>
        <p:scale>
          <a:sx n="57" d="100"/>
          <a:sy n="57" d="100"/>
        </p:scale>
        <p:origin x="936" y="832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8/28/21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747DF-5037-724C-B675-AC17A1370C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47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747DF-5037-724C-B675-AC17A1370C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81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7" y="549284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8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2" b="1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299" y="4585979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38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80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6" y="5301953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6" y="8759371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2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5792235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90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61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87763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6" y="2536909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2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6" y="549361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47086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701" y="2536917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2" dirty="0"/>
              <a:t>of the printing and typesetting industry. </a:t>
            </a:r>
            <a:r>
              <a:rPr lang="en-US" sz="3602" dirty="0" err="1"/>
              <a:t>Lorem</a:t>
            </a:r>
            <a:r>
              <a:rPr lang="en-US" sz="3602" dirty="0"/>
              <a:t> </a:t>
            </a:r>
            <a:r>
              <a:rPr lang="en-US" sz="3602" dirty="0" err="1"/>
              <a:t>Ipsum</a:t>
            </a:r>
            <a:r>
              <a:rPr lang="en-US" sz="3602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5" y="549361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3755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85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7" y="2220150"/>
            <a:ext cx="9896594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9" y="549361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8839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2" y="2186793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9" y="549361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63603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73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1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8549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32E9BFF-9FB4-DC49-A020-3CCAC8DA1327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F911FFB-198A-6F4C-A01A-AC1F2AE44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D18803-0CA8-F740-A2B9-A9C72F2AD430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ABD9E4-3988-4E4C-AAD6-9A36394BD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4F291078-B94D-834E-89D9-BB4E7724B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BD27DA9-9D46-624D-A899-919449ACF315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8C4B8BA-1D6E-9E42-A62D-87B21841776E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35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</p:sldLayoutIdLst>
  <p:txStyles>
    <p:titleStyle>
      <a:lvl1pPr algn="l" defTabSz="91438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8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866" indent="-571488" algn="l" defTabSz="91438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8" indent="-457188" algn="l" defTabSz="9143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4" indent="-457188" algn="l" defTabSz="91438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702" indent="-457188" algn="l" defTabSz="91438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84" indent="-457188" algn="l" defTabSz="91438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60" indent="-457188" algn="l" defTabSz="91438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38" indent="-457188" algn="l" defTabSz="91438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16" indent="-457188" algn="l" defTabSz="91438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1pPr>
      <a:lvl2pPr marL="914380" algn="l" defTabSz="914380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6" algn="l" defTabSz="914380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8" algn="l" defTabSz="914380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4pPr>
      <a:lvl5pPr marL="3657514" algn="l" defTabSz="914380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5pPr>
      <a:lvl6pPr marL="4571892" algn="l" defTabSz="914380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6pPr>
      <a:lvl7pPr marL="5486272" algn="l" defTabSz="914380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8" algn="l" defTabSz="914380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8pPr>
      <a:lvl9pPr marL="7315028" algn="l" defTabSz="914380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c.gatech.edu/~ogreen3/_docs/2013VertexCoverClusteringCoefficients.pdf" TargetMode="Externa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n.wikipedia.org/wiki/Clustering_coefficient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16304786" cy="1638092"/>
          </a:xfrm>
        </p:spPr>
        <p:txBody>
          <a:bodyPr/>
          <a:lstStyle/>
          <a:p>
            <a:r>
              <a:rPr lang="en-US" dirty="0"/>
              <a:t>Lecture 17.3 - Centralities: Degree, Betweenness, Clustering Coefficient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698" y="549362"/>
            <a:ext cx="17471068" cy="1373192"/>
          </a:xfrm>
        </p:spPr>
        <p:txBody>
          <a:bodyPr/>
          <a:lstStyle/>
          <a:p>
            <a:r>
              <a:rPr lang="en-US" sz="7200" b="1" dirty="0"/>
              <a:t>Computing Clustering Coefficients...</a:t>
            </a:r>
          </a:p>
        </p:txBody>
      </p:sp>
      <p:sp>
        <p:nvSpPr>
          <p:cNvPr id="6" name="Requires triangle counting…"/>
          <p:cNvSpPr txBox="1">
            <a:spLocks/>
          </p:cNvSpPr>
          <p:nvPr/>
        </p:nvSpPr>
        <p:spPr>
          <a:xfrm>
            <a:off x="504699" y="2305881"/>
            <a:ext cx="12349910" cy="6387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>
            <a:no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168400" fontAlgn="auto">
              <a:lnSpc>
                <a:spcPct val="120000"/>
              </a:lnSpc>
              <a:defRPr/>
            </a:pPr>
            <a:r>
              <a:rPr lang="en-US" sz="40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Requires </a:t>
            </a:r>
            <a:r>
              <a:rPr lang="en-US" sz="4000" kern="0" dirty="0">
                <a:solidFill>
                  <a:srgbClr val="648D26"/>
                </a:solidFill>
                <a:uFill>
                  <a:solidFill>
                    <a:srgbClr val="648D26"/>
                  </a:solidFill>
                </a:u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triangle counting</a:t>
            </a:r>
          </a:p>
          <a:p>
            <a:pPr defTabSz="1168400" fontAlgn="auto">
              <a:lnSpc>
                <a:spcPct val="120000"/>
              </a:lnSpc>
              <a:defRPr/>
            </a:pPr>
            <a:r>
              <a:rPr lang="en-US" sz="40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Real social networks have a lot of triangles</a:t>
            </a:r>
            <a:br>
              <a:rPr lang="en-US" sz="40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</a:br>
            <a:r>
              <a:rPr lang="en-US" sz="40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	Friends of friends are friends </a:t>
            </a:r>
          </a:p>
          <a:p>
            <a:pPr defTabSz="1168400" fontAlgn="auto">
              <a:lnSpc>
                <a:spcPct val="120000"/>
              </a:lnSpc>
              <a:defRPr/>
            </a:pPr>
            <a:r>
              <a:rPr lang="en-US" sz="40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Triangles are </a:t>
            </a:r>
            <a:r>
              <a:rPr lang="en-US" sz="4000" kern="0" dirty="0">
                <a:solidFill>
                  <a:srgbClr val="B51A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expensive</a:t>
            </a:r>
            <a:r>
              <a:rPr lang="en-US" sz="40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 to compute</a:t>
            </a:r>
            <a:br>
              <a:rPr lang="en-US" sz="40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</a:br>
            <a:r>
              <a:rPr lang="en-US" sz="40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	</a:t>
            </a:r>
            <a:r>
              <a:rPr lang="en-US" sz="36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(neighborhood intersections; several approx. </a:t>
            </a:r>
            <a:r>
              <a:rPr lang="en-US" sz="3600" kern="0" dirty="0" err="1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algos</a:t>
            </a:r>
            <a:r>
              <a:rPr lang="en-US" sz="36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)</a:t>
            </a:r>
          </a:p>
          <a:p>
            <a:pPr marL="115598" defTabSz="1168400" fontAlgn="auto">
              <a:lnSpc>
                <a:spcPct val="120000"/>
              </a:lnSpc>
              <a:defRPr/>
            </a:pPr>
            <a:r>
              <a:rPr lang="en-US" sz="40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Can we do that quickly?</a:t>
            </a:r>
          </a:p>
        </p:txBody>
      </p:sp>
      <p:sp>
        <p:nvSpPr>
          <p:cNvPr id="8" name="Algorithm details:  Faster Clustering Coefficient Using Vertex Covers…"/>
          <p:cNvSpPr txBox="1"/>
          <p:nvPr/>
        </p:nvSpPr>
        <p:spPr>
          <a:xfrm>
            <a:off x="368948" y="8537950"/>
            <a:ext cx="8021427" cy="943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/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defRPr sz="2100"/>
            </a:pP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Algorithm details: </a:t>
            </a:r>
            <a:b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Faster Clustering Coefficient Using Vertex Covers</a:t>
            </a:r>
          </a:p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defRPr sz="2100"/>
            </a:pPr>
            <a:r>
              <a:rPr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  <a:hlinkClick r:id="rId2"/>
              </a:rPr>
              <a:t>http://www.cc.gatech.edu/~ogreen3/_docs/2013VertexCoverClusteringCoefficients.pdf</a:t>
            </a:r>
          </a:p>
        </p:txBody>
      </p:sp>
      <p:pic>
        <p:nvPicPr>
          <p:cNvPr id="11" name="File_Clustering_coefficient_example_svg_-_Wikipedia__the_free_encyclopedia.png" descr="File_Clustering_coefficient_example_svg_-_Wikipedia__the_free_encycloped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197" y="2305881"/>
            <a:ext cx="1825006" cy="71919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59355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1945" y="574671"/>
            <a:ext cx="16372190" cy="1987550"/>
          </a:xfrm>
        </p:spPr>
        <p:txBody>
          <a:bodyPr/>
          <a:lstStyle/>
          <a:p>
            <a:r>
              <a:rPr lang="en-US" sz="7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Vitesse" charset="0"/>
                <a:cs typeface="Arial" panose="020B0604020202020204" pitchFamily="34" charset="0"/>
                <a:sym typeface="Helvetica"/>
              </a:rPr>
              <a:t>Super Fast Triangle Counting</a:t>
            </a:r>
            <a:br>
              <a:rPr lang="en-US" sz="66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lang="en-US" sz="4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[</a:t>
            </a:r>
            <a:r>
              <a:rPr lang="en-US" sz="40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Tsourakakis</a:t>
            </a:r>
            <a:r>
              <a:rPr lang="en-US" sz="4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ICDM 2008]</a:t>
            </a:r>
            <a:endParaRPr lang="en-US" sz="4000" dirty="0"/>
          </a:p>
        </p:txBody>
      </p:sp>
      <p:sp>
        <p:nvSpPr>
          <p:cNvPr id="8" name="But: triangles are expensive to compute…"/>
          <p:cNvSpPr txBox="1"/>
          <p:nvPr/>
        </p:nvSpPr>
        <p:spPr>
          <a:xfrm>
            <a:off x="821945" y="3532492"/>
            <a:ext cx="16372190" cy="5468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01600" tIns="101600" rIns="101600" bIns="101600" anchor="ctr">
            <a:spAutoFit/>
          </a:bodyPr>
          <a:lstStyle/>
          <a:p>
            <a:pPr marL="115598" marR="115598" algn="ctr" defTabSz="2590800" fontAlgn="auto" hangingPunct="0">
              <a:spcBef>
                <a:spcPts val="0"/>
              </a:spcBef>
              <a:spcAft>
                <a:spcPts val="0"/>
              </a:spcAft>
              <a:defRPr sz="36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pPr>
            <a:r>
              <a:rPr sz="4800" kern="0" dirty="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But: triangles are expensive to compute</a:t>
            </a:r>
          </a:p>
          <a:p>
            <a:pPr marL="115598" marR="115598" algn="ctr" defTabSz="2590800" fontAlgn="auto" hangingPunct="0">
              <a:spcBef>
                <a:spcPts val="0"/>
              </a:spcBef>
              <a:spcAft>
                <a:spcPts val="0"/>
              </a:spcAft>
              <a:defRPr sz="36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pPr>
            <a:r>
              <a:rPr sz="4800" kern="0" dirty="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	(3-way join; several approx. algos)</a:t>
            </a:r>
          </a:p>
          <a:p>
            <a:pPr marL="115598" marR="115598" algn="ctr" defTabSz="2590800" fontAlgn="auto" hangingPunct="0">
              <a:spcBef>
                <a:spcPts val="0"/>
              </a:spcBef>
              <a:spcAft>
                <a:spcPts val="0"/>
              </a:spcAft>
              <a:defRPr sz="36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pPr>
            <a:r>
              <a:rPr sz="4800" kern="0" dirty="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Q: Can we do that quickly?</a:t>
            </a:r>
          </a:p>
          <a:p>
            <a:pPr marL="115598" marR="115598" algn="ctr" defTabSz="2590800" fontAlgn="auto" hangingPunct="0">
              <a:spcBef>
                <a:spcPts val="0"/>
              </a:spcBef>
              <a:spcAft>
                <a:spcPts val="0"/>
              </a:spcAft>
              <a:defRPr sz="36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pPr>
            <a:r>
              <a:rPr sz="4800" kern="0" dirty="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A: Yes!</a:t>
            </a:r>
          </a:p>
          <a:p>
            <a:pPr marL="115598" marR="115598" algn="ctr" defTabSz="2590800" fontAlgn="auto" hangingPunct="0">
              <a:spcBef>
                <a:spcPts val="0"/>
              </a:spcBef>
              <a:spcAft>
                <a:spcPts val="0"/>
              </a:spcAft>
              <a:defRPr sz="4800">
                <a:solidFill>
                  <a:srgbClr val="648D26"/>
                </a:solidFill>
                <a:uFill>
                  <a:solidFill>
                    <a:srgbClr val="648D26"/>
                  </a:solidFill>
                </a:uFill>
              </a:defRPr>
            </a:pPr>
            <a:r>
              <a:rPr sz="4800" kern="0" dirty="0">
                <a:solidFill>
                  <a:srgbClr val="648D26"/>
                </a:solidFill>
                <a:uFill>
                  <a:solidFill>
                    <a:srgbClr val="648D26"/>
                  </a:solidFill>
                </a:u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	</a:t>
            </a:r>
            <a:r>
              <a:rPr sz="5400" kern="0" dirty="0">
                <a:solidFill>
                  <a:srgbClr val="648D26"/>
                </a:solidFill>
                <a:uFill>
                  <a:solidFill>
                    <a:srgbClr val="648D26"/>
                  </a:solidFill>
                </a:u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#triangles = 1/6 Sum ( λ</a:t>
            </a:r>
            <a:r>
              <a:rPr sz="5400" kern="0" baseline="-5999" dirty="0">
                <a:solidFill>
                  <a:srgbClr val="648D26"/>
                </a:solidFill>
                <a:uFill>
                  <a:solidFill>
                    <a:srgbClr val="648D26"/>
                  </a:solidFill>
                </a:u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</a:t>
            </a:r>
            <a:r>
              <a:rPr sz="5400" kern="0" baseline="31999" dirty="0">
                <a:solidFill>
                  <a:srgbClr val="648D26"/>
                </a:solidFill>
                <a:uFill>
                  <a:solidFill>
                    <a:srgbClr val="648D26"/>
                  </a:solidFill>
                </a:u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3</a:t>
            </a:r>
            <a:r>
              <a:rPr sz="5400" kern="0" dirty="0">
                <a:solidFill>
                  <a:srgbClr val="648D26"/>
                </a:solidFill>
                <a:uFill>
                  <a:solidFill>
                    <a:srgbClr val="648D26"/>
                  </a:solidFill>
                </a:u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)</a:t>
            </a:r>
          </a:p>
          <a:p>
            <a:pPr marL="115598" marR="115598" algn="ctr" defTabSz="2590800" fontAlgn="auto" hangingPunct="0">
              <a:spcBef>
                <a:spcPts val="0"/>
              </a:spcBef>
              <a:spcAft>
                <a:spcPts val="0"/>
              </a:spcAft>
              <a:defRPr sz="36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pPr>
            <a:r>
              <a:rPr sz="4800" kern="0" dirty="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     </a:t>
            </a:r>
          </a:p>
          <a:p>
            <a:pPr marL="115598" marR="115598" algn="ctr" defTabSz="2590800" fontAlgn="auto" hangingPunct="0">
              <a:spcBef>
                <a:spcPts val="0"/>
              </a:spcBef>
              <a:spcAft>
                <a:spcPts val="0"/>
              </a:spcAft>
              <a:defRPr sz="36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pPr>
            <a:r>
              <a:rPr lang="en-US" sz="4800" kern="0" dirty="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B</a:t>
            </a:r>
            <a:r>
              <a:rPr sz="4800" kern="0" dirty="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ecause of skewness, we only need top few eigenvalues!</a:t>
            </a:r>
          </a:p>
        </p:txBody>
      </p:sp>
      <p:sp>
        <p:nvSpPr>
          <p:cNvPr id="9" name="Shape"/>
          <p:cNvSpPr/>
          <p:nvPr/>
        </p:nvSpPr>
        <p:spPr>
          <a:xfrm>
            <a:off x="13813956" y="911590"/>
            <a:ext cx="3859696" cy="1855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800"/>
                </a:moveTo>
                <a:lnTo>
                  <a:pt x="8352" y="2295"/>
                </a:lnTo>
                <a:lnTo>
                  <a:pt x="7312" y="6320"/>
                </a:lnTo>
                <a:lnTo>
                  <a:pt x="370" y="2295"/>
                </a:lnTo>
                <a:lnTo>
                  <a:pt x="4627" y="7617"/>
                </a:lnTo>
                <a:lnTo>
                  <a:pt x="0" y="8615"/>
                </a:lnTo>
                <a:lnTo>
                  <a:pt x="3722" y="11775"/>
                </a:lnTo>
                <a:lnTo>
                  <a:pt x="135" y="14587"/>
                </a:lnTo>
                <a:lnTo>
                  <a:pt x="5667" y="13937"/>
                </a:lnTo>
                <a:lnTo>
                  <a:pt x="4762" y="17617"/>
                </a:lnTo>
                <a:lnTo>
                  <a:pt x="7715" y="15627"/>
                </a:lnTo>
                <a:lnTo>
                  <a:pt x="8485" y="21600"/>
                </a:lnTo>
                <a:lnTo>
                  <a:pt x="10532" y="14935"/>
                </a:lnTo>
                <a:lnTo>
                  <a:pt x="13247" y="19737"/>
                </a:lnTo>
                <a:lnTo>
                  <a:pt x="14020" y="14457"/>
                </a:lnTo>
                <a:lnTo>
                  <a:pt x="18145" y="18095"/>
                </a:lnTo>
                <a:lnTo>
                  <a:pt x="16837" y="12942"/>
                </a:lnTo>
                <a:lnTo>
                  <a:pt x="21600" y="13290"/>
                </a:lnTo>
                <a:lnTo>
                  <a:pt x="17607" y="10475"/>
                </a:lnTo>
                <a:lnTo>
                  <a:pt x="21097" y="8137"/>
                </a:lnTo>
                <a:lnTo>
                  <a:pt x="16702" y="7315"/>
                </a:lnTo>
                <a:lnTo>
                  <a:pt x="18380" y="4457"/>
                </a:lnTo>
                <a:lnTo>
                  <a:pt x="14155" y="5325"/>
                </a:lnTo>
                <a:lnTo>
                  <a:pt x="14522" y="0"/>
                </a:lnTo>
                <a:close/>
              </a:path>
            </a:pathLst>
          </a:custGeom>
          <a:solidFill>
            <a:srgbClr val="FF4C00"/>
          </a:solidFill>
          <a:ln w="28575">
            <a:solidFill>
              <a:srgbClr val="000000">
                <a:alpha val="0"/>
              </a:srgbClr>
            </a:solidFill>
          </a:ln>
        </p:spPr>
        <p:txBody>
          <a:bodyPr lIns="101600" tIns="101600" rIns="101600" bIns="101600" anchor="ctr"/>
          <a:lstStyle/>
          <a:p>
            <a:pPr marL="115598" marR="115598" algn="ctr" defTabSz="2590800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pPr>
            <a:endParaRPr sz="7200">
              <a:solidFill>
                <a:srgbClr val="011279"/>
              </a:solidFill>
              <a:uFill>
                <a:solidFill>
                  <a:srgbClr val="011279"/>
                </a:solidFill>
              </a:uFill>
              <a:latin typeface="Calibri"/>
              <a:ea typeface="+mn-ea"/>
            </a:endParaRPr>
          </a:p>
        </p:txBody>
      </p:sp>
      <p:sp>
        <p:nvSpPr>
          <p:cNvPr id="10" name="details"/>
          <p:cNvSpPr txBox="1"/>
          <p:nvPr/>
        </p:nvSpPr>
        <p:spPr>
          <a:xfrm>
            <a:off x="14708586" y="1289171"/>
            <a:ext cx="2070439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marL="57799" marR="57799" algn="ctr" defTabSz="1295400"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marL="115598" marR="115598" defTabSz="2590800" fontAlgn="auto">
              <a:spcBef>
                <a:spcPts val="0"/>
              </a:spcBef>
              <a:spcAft>
                <a:spcPts val="0"/>
              </a:spcAft>
            </a:pPr>
            <a:r>
              <a:rPr sz="44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details</a:t>
            </a:r>
          </a:p>
        </p:txBody>
      </p:sp>
    </p:spTree>
    <p:extLst>
      <p:ext uri="{BB962C8B-B14F-4D97-AF65-F5344CB8AC3E}">
        <p14:creationId xmlns:p14="http://schemas.microsoft.com/office/powerpoint/2010/main" val="52952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699" y="549361"/>
            <a:ext cx="17621938" cy="1987550"/>
          </a:xfrm>
        </p:spPr>
        <p:txBody>
          <a:bodyPr/>
          <a:lstStyle/>
          <a:p>
            <a:r>
              <a:rPr lang="en-US" sz="7200" b="1" dirty="0"/>
              <a:t>Power Law in Eigenvalues</a:t>
            </a:r>
          </a:p>
        </p:txBody>
      </p:sp>
      <p:pic>
        <p:nvPicPr>
          <p:cNvPr id="7" name="image.png" descr="image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76" y="3021980"/>
            <a:ext cx="8772932" cy="620148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Eigenvalue"/>
          <p:cNvSpPr txBox="1"/>
          <p:nvPr/>
        </p:nvSpPr>
        <p:spPr>
          <a:xfrm>
            <a:off x="2723099" y="5303999"/>
            <a:ext cx="2721258" cy="706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01600" tIns="101600" rIns="101600" bIns="101600">
            <a:spAutoFit/>
          </a:bodyPr>
          <a:lstStyle>
            <a:lvl1pPr marL="57799" marR="57799" algn="ctr" defTabSz="1295400">
              <a:lnSpc>
                <a:spcPct val="90000"/>
              </a:lnSpc>
              <a:spcBef>
                <a:spcPts val="600"/>
              </a:spcBef>
              <a:buClr>
                <a:srgbClr val="011279"/>
              </a:buClr>
              <a:buFont typeface="Helvetica"/>
              <a:defRPr sz="32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defRPr>
            </a:lvl1pPr>
          </a:lstStyle>
          <a:p>
            <a:pPr marL="115598" marR="115598" defTabSz="2590800" fontAlgn="auto" hangingPunct="0">
              <a:spcBef>
                <a:spcPts val="1200"/>
              </a:spcBef>
              <a:spcAft>
                <a:spcPts val="0"/>
              </a:spcAft>
            </a:pPr>
            <a:r>
              <a:rPr sz="36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Eigenvalue</a:t>
            </a:r>
          </a:p>
        </p:txBody>
      </p:sp>
      <p:sp>
        <p:nvSpPr>
          <p:cNvPr id="11" name="Rank of decreasing eigenvalue"/>
          <p:cNvSpPr txBox="1"/>
          <p:nvPr/>
        </p:nvSpPr>
        <p:spPr>
          <a:xfrm>
            <a:off x="6629209" y="9049761"/>
            <a:ext cx="6773649" cy="706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01600" tIns="101600" rIns="101600" bIns="101600">
            <a:spAutoFit/>
          </a:bodyPr>
          <a:lstStyle>
            <a:lvl1pPr marL="57799" marR="57799" defTabSz="1295400">
              <a:lnSpc>
                <a:spcPct val="90000"/>
              </a:lnSpc>
              <a:spcBef>
                <a:spcPts val="600"/>
              </a:spcBef>
              <a:buClr>
                <a:srgbClr val="011279"/>
              </a:buClr>
              <a:buFont typeface="Helvetica"/>
              <a:defRPr sz="32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defRPr>
            </a:lvl1pPr>
          </a:lstStyle>
          <a:p>
            <a:pPr marL="115598" marR="115598" defTabSz="2590800" fontAlgn="auto" hangingPunct="0">
              <a:spcBef>
                <a:spcPts val="1200"/>
              </a:spcBef>
              <a:spcAft>
                <a:spcPts val="0"/>
              </a:spcAft>
            </a:pPr>
            <a:r>
              <a:rPr sz="36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Rank of decreasing eigenvalue</a:t>
            </a:r>
          </a:p>
        </p:txBody>
      </p:sp>
      <p:sp>
        <p:nvSpPr>
          <p:cNvPr id="13" name="Eigen exponent = slope = -0.48"/>
          <p:cNvSpPr txBox="1"/>
          <p:nvPr/>
        </p:nvSpPr>
        <p:spPr>
          <a:xfrm>
            <a:off x="2736481" y="5628188"/>
            <a:ext cx="13512802" cy="759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>
            <a:spAutoFit/>
          </a:bodyPr>
          <a:lstStyle>
            <a:lvl1pPr marL="57799" marR="57799" algn="ctr" defTabSz="1295400">
              <a:spcBef>
                <a:spcPts val="700"/>
              </a:spcBef>
              <a:buClr>
                <a:srgbClr val="FF2600"/>
              </a:buClr>
              <a:buFont typeface="Times New Roman"/>
              <a:defRPr sz="3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 marL="115598" marR="115598" defTabSz="2590800" fontAlgn="auto" hangingPunct="0">
              <a:spcBef>
                <a:spcPts val="1400"/>
              </a:spcBef>
              <a:spcAft>
                <a:spcPts val="0"/>
              </a:spcAft>
            </a:pPr>
            <a:r>
              <a:rPr sz="36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Eigen exponent = slope = -0.48</a:t>
            </a:r>
          </a:p>
        </p:txBody>
      </p:sp>
    </p:spTree>
    <p:extLst>
      <p:ext uri="{BB962C8B-B14F-4D97-AF65-F5344CB8AC3E}">
        <p14:creationId xmlns:p14="http://schemas.microsoft.com/office/powerpoint/2010/main" val="667564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ikipedia_2006_11_04.png" descr="wikipedia_2006_11_04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50" y="1212113"/>
            <a:ext cx="9875280" cy="7969946"/>
          </a:xfrm>
          <a:prstGeom prst="rect">
            <a:avLst/>
          </a:prstGeom>
          <a:ln w="28575"/>
        </p:spPr>
      </p:pic>
      <p:sp>
        <p:nvSpPr>
          <p:cNvPr id="7" name="1000x+ speed-up, &gt;90% accuracy"/>
          <p:cNvSpPr txBox="1"/>
          <p:nvPr/>
        </p:nvSpPr>
        <p:spPr>
          <a:xfrm>
            <a:off x="5183203" y="9197816"/>
            <a:ext cx="8227573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marL="57799" marR="57799" algn="ctr" defTabSz="1295400">
              <a:defRPr sz="36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1pPr>
          </a:lstStyle>
          <a:p>
            <a:pPr marL="115598" marR="115598" defTabSz="2590800" fontAlgn="auto" hangingPunct="0">
              <a:spcBef>
                <a:spcPts val="0"/>
              </a:spcBef>
              <a:spcAft>
                <a:spcPts val="0"/>
              </a:spcAft>
            </a:pPr>
            <a:r>
              <a:rPr sz="40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1000x+ speed-up, &gt;90% accuracy</a:t>
            </a:r>
          </a:p>
        </p:txBody>
      </p:sp>
    </p:spTree>
    <p:extLst>
      <p:ext uri="{BB962C8B-B14F-4D97-AF65-F5344CB8AC3E}">
        <p14:creationId xmlns:p14="http://schemas.microsoft.com/office/powerpoint/2010/main" val="414389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699" y="549361"/>
            <a:ext cx="16372190" cy="1602826"/>
          </a:xfrm>
        </p:spPr>
        <p:txBody>
          <a:bodyPr/>
          <a:lstStyle/>
          <a:p>
            <a:r>
              <a:rPr lang="en-US" sz="7200" dirty="0"/>
              <a:t>More Centrality Measures…</a:t>
            </a:r>
          </a:p>
        </p:txBody>
      </p:sp>
      <p:sp>
        <p:nvSpPr>
          <p:cNvPr id="6" name="Degree…"/>
          <p:cNvSpPr txBox="1">
            <a:spLocks/>
          </p:cNvSpPr>
          <p:nvPr/>
        </p:nvSpPr>
        <p:spPr>
          <a:xfrm>
            <a:off x="504698" y="2380792"/>
            <a:ext cx="16798564" cy="7734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>
            <a:normAutofit fontScale="55000" lnSpcReduction="20000"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1149350" indent="-552450" defTabSz="1098296" fontAlgn="auto">
              <a:spcBef>
                <a:spcPts val="4400"/>
              </a:spcBef>
              <a:buSzPct val="171000"/>
              <a:buFontTx/>
              <a:buChar char="•"/>
              <a:defRPr sz="3948"/>
            </a:pPr>
            <a:r>
              <a:rPr lang="en-US" sz="7896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Degree</a:t>
            </a:r>
          </a:p>
          <a:p>
            <a:pPr marL="1149350" indent="-552450" defTabSz="1098296" fontAlgn="auto">
              <a:spcBef>
                <a:spcPts val="4400"/>
              </a:spcBef>
              <a:buSzPct val="171000"/>
              <a:buFontTx/>
              <a:buChar char="•"/>
              <a:defRPr sz="3948"/>
            </a:pPr>
            <a:r>
              <a:rPr lang="en-US" sz="7896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Betweenness</a:t>
            </a:r>
          </a:p>
          <a:p>
            <a:pPr marL="1149350" indent="-552450" defTabSz="1098296" fontAlgn="auto">
              <a:spcBef>
                <a:spcPts val="4400"/>
              </a:spcBef>
              <a:buSzPct val="171000"/>
              <a:buFontTx/>
              <a:buChar char="•"/>
              <a:defRPr sz="3948"/>
            </a:pPr>
            <a:r>
              <a:rPr lang="en-US" sz="7896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Closeness, by computing</a:t>
            </a:r>
          </a:p>
          <a:p>
            <a:pPr marL="1844676" lvl="1" indent="-695326" defTabSz="1098296" fontAlgn="auto">
              <a:spcBef>
                <a:spcPts val="4400"/>
              </a:spcBef>
              <a:buSzPct val="171000"/>
              <a:defRPr sz="3948"/>
            </a:pPr>
            <a:r>
              <a:rPr lang="en-US" sz="7896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Shortest paths</a:t>
            </a:r>
          </a:p>
          <a:p>
            <a:pPr marL="1844676" lvl="1" indent="-695326" defTabSz="1098296" fontAlgn="auto">
              <a:spcBef>
                <a:spcPts val="4400"/>
              </a:spcBef>
              <a:buSzPct val="171000"/>
              <a:defRPr sz="3948"/>
            </a:pPr>
            <a:r>
              <a:rPr lang="en-US" sz="7896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“</a:t>
            </a:r>
            <a:r>
              <a:rPr lang="en-US" sz="7896" kern="0" dirty="0">
                <a:solidFill>
                  <a:srgbClr val="0365C0">
                    <a:hueOff val="47394"/>
                    <a:satOff val="-25753"/>
                    <a:lumOff val="-7544"/>
                  </a:srgbClr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Proximity</a:t>
            </a:r>
            <a:r>
              <a:rPr lang="en-US" sz="7896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” (e.g., via random walks)</a:t>
            </a:r>
            <a:endParaRPr lang="en-US" sz="7896" kern="0" dirty="0">
              <a:solidFill>
                <a:srgbClr val="0365C0">
                  <a:hueOff val="47394"/>
                  <a:satOff val="-25753"/>
                  <a:lumOff val="-7544"/>
                </a:srgbClr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  <a:p>
            <a:pPr marL="1149350" indent="-552450" defTabSz="1098296" fontAlgn="auto">
              <a:spcBef>
                <a:spcPts val="4400"/>
              </a:spcBef>
              <a:buSzPct val="171000"/>
              <a:buFontTx/>
              <a:buChar char="•"/>
              <a:defRPr sz="3948"/>
            </a:pPr>
            <a:r>
              <a:rPr lang="en-US" sz="7896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Eigenvector</a:t>
            </a:r>
          </a:p>
          <a:p>
            <a:pPr marL="1149350" indent="-552450" defTabSz="1098296" fontAlgn="auto">
              <a:spcBef>
                <a:spcPts val="4400"/>
              </a:spcBef>
              <a:buSzPct val="171000"/>
              <a:buFontTx/>
              <a:buChar char="•"/>
              <a:defRPr sz="3948"/>
            </a:pPr>
            <a:r>
              <a:rPr lang="en-US" sz="7896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08543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entrality = “Importance”"/>
          <p:cNvSpPr txBox="1">
            <a:spLocks/>
          </p:cNvSpPr>
          <p:nvPr/>
        </p:nvSpPr>
        <p:spPr>
          <a:xfrm>
            <a:off x="2510117" y="1766047"/>
            <a:ext cx="13626354" cy="6158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168400" fontAlgn="auto">
              <a:defRPr b="1"/>
            </a:pPr>
            <a:r>
              <a:rPr lang="en-US" sz="10000" kern="0" dirty="0">
                <a:latin typeface="Arial" panose="020B0604020202020204" pitchFamily="34" charset="0"/>
                <a:ea typeface="Vitesse" charset="0"/>
                <a:cs typeface="Arial" panose="020B0604020202020204" pitchFamily="34" charset="0"/>
              </a:rPr>
              <a:t>Centrality</a:t>
            </a:r>
          </a:p>
          <a:p>
            <a:pPr defTabSz="1168400" fontAlgn="auto">
              <a:defRPr sz="5300"/>
            </a:pPr>
            <a:r>
              <a:rPr lang="en-US" sz="7200" kern="0" dirty="0">
                <a:latin typeface="Arial" panose="020B0604020202020204" pitchFamily="34" charset="0"/>
                <a:ea typeface="Vitesse" charset="0"/>
                <a:cs typeface="Arial" panose="020B0604020202020204" pitchFamily="34" charset="0"/>
              </a:rPr>
              <a:t>= “Importance”</a:t>
            </a:r>
          </a:p>
        </p:txBody>
      </p:sp>
    </p:spTree>
    <p:extLst>
      <p:ext uri="{BB962C8B-B14F-4D97-AF65-F5344CB8AC3E}">
        <p14:creationId xmlns:p14="http://schemas.microsoft.com/office/powerpoint/2010/main" val="31232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hy Node Centrality?"/>
          <p:cNvSpPr txBox="1">
            <a:spLocks noGrp="1"/>
          </p:cNvSpPr>
          <p:nvPr>
            <p:ph type="title"/>
          </p:nvPr>
        </p:nvSpPr>
        <p:spPr>
          <a:xfrm>
            <a:off x="504699" y="549362"/>
            <a:ext cx="16372190" cy="1386444"/>
          </a:xfrm>
          <a:prstGeom prst="rect">
            <a:avLst/>
          </a:prstGeom>
        </p:spPr>
        <p:txBody>
          <a:bodyPr/>
          <a:lstStyle/>
          <a:p>
            <a:r>
              <a:rPr sz="7200" dirty="0"/>
              <a:t>Why Node Centrality?</a:t>
            </a:r>
          </a:p>
        </p:txBody>
      </p:sp>
      <p:sp>
        <p:nvSpPr>
          <p:cNvPr id="6" name="What can we do if we can rank all the nodes in a graph (e.g., Facebook, LinkedIn, Twitter)?…"/>
          <p:cNvSpPr txBox="1">
            <a:spLocks/>
          </p:cNvSpPr>
          <p:nvPr/>
        </p:nvSpPr>
        <p:spPr>
          <a:xfrm>
            <a:off x="775447" y="2187386"/>
            <a:ext cx="8368554" cy="748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>
            <a:no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121662" fontAlgn="auto">
              <a:spcBef>
                <a:spcPts val="4600"/>
              </a:spcBef>
              <a:defRPr sz="4032"/>
            </a:pPr>
            <a:r>
              <a:rPr lang="en-US" sz="36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What can we do if we can rank all the nodes in a graph (e.g., Facebook, LinkedIn, Twitter)?</a:t>
            </a:r>
          </a:p>
          <a:p>
            <a:pPr marL="571500" indent="-571500" defTabSz="1121662" fontAlgn="auto">
              <a:spcBef>
                <a:spcPts val="4600"/>
              </a:spcBef>
              <a:buSzPct val="100000"/>
              <a:buFont typeface="Arial" charset="0"/>
              <a:buChar char="•"/>
              <a:defRPr sz="4032"/>
            </a:pPr>
            <a:r>
              <a:rPr lang="en-US" sz="36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Find </a:t>
            </a:r>
            <a:r>
              <a:rPr lang="en-US" sz="3600" kern="0" dirty="0">
                <a:solidFill>
                  <a:srgbClr val="648D26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celebrities</a:t>
            </a:r>
            <a:r>
              <a:rPr lang="en-US" sz="36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 or influential people in a social network (Twitter)</a:t>
            </a:r>
          </a:p>
          <a:p>
            <a:pPr marL="571500" indent="-571500" defTabSz="1121662" fontAlgn="auto">
              <a:spcBef>
                <a:spcPts val="4600"/>
              </a:spcBef>
              <a:buSzPct val="100000"/>
              <a:buFont typeface="Arial" charset="0"/>
              <a:buChar char="•"/>
              <a:defRPr sz="4032"/>
            </a:pPr>
            <a:r>
              <a:rPr lang="en-US" sz="36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Find “</a:t>
            </a:r>
            <a:r>
              <a:rPr lang="en-US" sz="3600" kern="0" dirty="0">
                <a:solidFill>
                  <a:srgbClr val="648D26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gatekeepers</a:t>
            </a:r>
            <a:r>
              <a:rPr lang="en-US" sz="36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” who connect communities (headhunters love to find them on LinkedIn)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093" y="2966996"/>
            <a:ext cx="2923846" cy="438576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09661" y="2934236"/>
            <a:ext cx="2918662" cy="441852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52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hy Node Centrality?"/>
          <p:cNvSpPr txBox="1">
            <a:spLocks noGrp="1"/>
          </p:cNvSpPr>
          <p:nvPr>
            <p:ph type="title"/>
          </p:nvPr>
        </p:nvSpPr>
        <p:spPr>
          <a:xfrm>
            <a:off x="504699" y="549361"/>
            <a:ext cx="16372190" cy="1368650"/>
          </a:xfrm>
          <a:prstGeom prst="rect">
            <a:avLst/>
          </a:prstGeom>
        </p:spPr>
        <p:txBody>
          <a:bodyPr/>
          <a:lstStyle/>
          <a:p>
            <a:r>
              <a:rPr sz="7200" dirty="0"/>
              <a:t>Why Node Centrality?</a:t>
            </a:r>
          </a:p>
        </p:txBody>
      </p:sp>
      <p:sp>
        <p:nvSpPr>
          <p:cNvPr id="11" name="Helps graph analysis, visualization, understanding, e.g.,…"/>
          <p:cNvSpPr txBox="1">
            <a:spLocks/>
          </p:cNvSpPr>
          <p:nvPr/>
        </p:nvSpPr>
        <p:spPr>
          <a:xfrm>
            <a:off x="504698" y="1918009"/>
            <a:ext cx="16210980" cy="7973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>
            <a:normAutofit fontScale="55000" lnSpcReduction="20000"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969772" fontAlgn="auto">
              <a:spcBef>
                <a:spcPts val="3800"/>
              </a:spcBef>
              <a:defRPr sz="3486"/>
            </a:pPr>
            <a:r>
              <a:rPr lang="en-US" sz="6972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Helps </a:t>
            </a:r>
            <a:r>
              <a:rPr lang="en-US" sz="6972" kern="0" dirty="0">
                <a:solidFill>
                  <a:srgbClr val="648D26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graph analysis, visualization, understanding</a:t>
            </a:r>
            <a:r>
              <a:rPr lang="en-US" sz="6972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, e.g.,</a:t>
            </a:r>
          </a:p>
          <a:p>
            <a:pPr marL="2213610" lvl="1" indent="-948688" defTabSz="969772" fontAlgn="auto">
              <a:spcBef>
                <a:spcPts val="3800"/>
              </a:spcBef>
              <a:defRPr sz="3486"/>
            </a:pPr>
            <a:r>
              <a:rPr lang="en-US" sz="6972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Let us rank nodes, group or study them by centrality</a:t>
            </a:r>
          </a:p>
          <a:p>
            <a:pPr marL="2213610" lvl="1" indent="-948688" defTabSz="969772" fontAlgn="auto">
              <a:spcBef>
                <a:spcPts val="3800"/>
              </a:spcBef>
              <a:defRPr sz="3486"/>
            </a:pPr>
            <a:r>
              <a:rPr lang="en-US" sz="6972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Only show subgraph formed by the </a:t>
            </a:r>
            <a:r>
              <a:rPr lang="en-US" sz="6972" kern="0" dirty="0">
                <a:solidFill>
                  <a:srgbClr val="DE6A1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top 100 nodes</a:t>
            </a:r>
            <a:r>
              <a:rPr lang="en-US" sz="6972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, out of the millions in the full graph</a:t>
            </a:r>
          </a:p>
          <a:p>
            <a:pPr marL="2951478" lvl="2" indent="-948688" defTabSz="969772" fontAlgn="auto">
              <a:spcBef>
                <a:spcPts val="3800"/>
              </a:spcBef>
              <a:defRPr sz="3486"/>
            </a:pPr>
            <a:r>
              <a:rPr lang="en-US" sz="6972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Similar to google search results (ranked, and they only show you 10 per page)</a:t>
            </a:r>
          </a:p>
          <a:p>
            <a:pPr marL="2213610" lvl="1" indent="-948688" defTabSz="969772" fontAlgn="auto">
              <a:spcBef>
                <a:spcPts val="3800"/>
              </a:spcBef>
              <a:defRPr sz="3486"/>
            </a:pPr>
            <a:r>
              <a:rPr lang="en-US" sz="6972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Most graph analysis packages already have centrality algorithms implemented. Use them!</a:t>
            </a:r>
          </a:p>
          <a:p>
            <a:pPr defTabSz="969772" fontAlgn="auto">
              <a:spcBef>
                <a:spcPts val="3800"/>
              </a:spcBef>
              <a:defRPr sz="3486">
                <a:solidFill>
                  <a:srgbClr val="6D6D6D"/>
                </a:solidFill>
              </a:defRPr>
            </a:pPr>
            <a:r>
              <a:rPr lang="en-US" sz="6972" kern="0" dirty="0">
                <a:solidFill>
                  <a:srgbClr val="6D6D6D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Can also compute edge centrality. Here we focus on node centrality.</a:t>
            </a:r>
          </a:p>
        </p:txBody>
      </p:sp>
    </p:spTree>
    <p:extLst>
      <p:ext uri="{BB962C8B-B14F-4D97-AF65-F5344CB8AC3E}">
        <p14:creationId xmlns:p14="http://schemas.microsoft.com/office/powerpoint/2010/main" val="63749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699" y="549361"/>
            <a:ext cx="16372190" cy="1346062"/>
          </a:xfrm>
        </p:spPr>
        <p:txBody>
          <a:bodyPr/>
          <a:lstStyle/>
          <a:p>
            <a:r>
              <a:rPr lang="en-US" sz="7200" b="1" dirty="0"/>
              <a:t>Degree Centrality</a:t>
            </a:r>
            <a:r>
              <a:rPr lang="en-US" sz="7200" dirty="0"/>
              <a:t> (Easiest)</a:t>
            </a:r>
          </a:p>
        </p:txBody>
      </p:sp>
      <p:sp>
        <p:nvSpPr>
          <p:cNvPr id="6" name="Degree = number of neighbors…"/>
          <p:cNvSpPr txBox="1">
            <a:spLocks/>
          </p:cNvSpPr>
          <p:nvPr/>
        </p:nvSpPr>
        <p:spPr>
          <a:xfrm>
            <a:off x="631519" y="2536911"/>
            <a:ext cx="15504950" cy="775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>
            <a:no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051558" fontAlgn="auto">
              <a:defRPr sz="3780" b="1">
                <a:solidFill>
                  <a:srgbClr val="648D26"/>
                </a:solidFill>
              </a:defRPr>
            </a:pPr>
            <a:r>
              <a:rPr lang="en-US" sz="4800" kern="0" dirty="0">
                <a:solidFill>
                  <a:srgbClr val="648D26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Degree = number of neighbors</a:t>
            </a:r>
          </a:p>
          <a:p>
            <a:pPr marL="1600200" indent="-1028700" defTabSz="1051558" fontAlgn="auto">
              <a:buSzPct val="171000"/>
              <a:buFontTx/>
              <a:buChar char="•"/>
              <a:defRPr sz="3780"/>
            </a:pPr>
            <a:r>
              <a:rPr lang="en-US" sz="36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For directed graphs</a:t>
            </a:r>
          </a:p>
          <a:p>
            <a:pPr marL="2400300" lvl="1" indent="-1028700" defTabSz="1051558" fontAlgn="auto">
              <a:buSzPct val="171000"/>
              <a:defRPr sz="3780"/>
            </a:pPr>
            <a:r>
              <a:rPr lang="en-US" sz="36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In degree = No. of incoming edges</a:t>
            </a:r>
          </a:p>
          <a:p>
            <a:pPr marL="2400300" lvl="1" indent="-1028700" defTabSz="1051558" fontAlgn="auto">
              <a:buSzPct val="171000"/>
              <a:defRPr sz="3780"/>
            </a:pPr>
            <a:r>
              <a:rPr lang="en-US" sz="36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Out degree = No. of outgoing edges</a:t>
            </a:r>
          </a:p>
          <a:p>
            <a:pPr marL="1600200" indent="-1028700" defTabSz="1051558" fontAlgn="auto">
              <a:buSzPct val="171000"/>
              <a:buFontTx/>
              <a:buChar char="•"/>
              <a:defRPr sz="3780"/>
            </a:pPr>
            <a:r>
              <a:rPr lang="en-US" sz="36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For undirected graphs, only degree is defined.  </a:t>
            </a:r>
          </a:p>
          <a:p>
            <a:pPr marL="1600200" indent="-1028700" defTabSz="1051558" fontAlgn="auto">
              <a:buSzPct val="171000"/>
              <a:buFontTx/>
              <a:buChar char="•"/>
              <a:defRPr sz="3780"/>
            </a:pPr>
            <a:r>
              <a:rPr lang="en-US" sz="36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Algorithms?</a:t>
            </a:r>
          </a:p>
          <a:p>
            <a:pPr marL="2400300" lvl="1" indent="-1028700" defTabSz="1051558" fontAlgn="auto">
              <a:buSzPct val="171000"/>
              <a:defRPr sz="3780"/>
            </a:pPr>
            <a:r>
              <a:rPr lang="en-US" sz="36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Sequential scan through </a:t>
            </a:r>
            <a:r>
              <a:rPr lang="en-US" sz="3600" kern="0" dirty="0">
                <a:solidFill>
                  <a:srgbClr val="0365C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edge list</a:t>
            </a:r>
          </a:p>
          <a:p>
            <a:pPr marL="2400300" lvl="1" indent="-1028700" defTabSz="1051558" fontAlgn="auto">
              <a:buSzPct val="171000"/>
              <a:defRPr sz="3780"/>
            </a:pPr>
            <a:r>
              <a:rPr lang="en-US" sz="36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What about for a </a:t>
            </a:r>
            <a:r>
              <a:rPr lang="en-US" sz="3600" kern="0" dirty="0">
                <a:solidFill>
                  <a:srgbClr val="648D26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graph stored in SQLite</a:t>
            </a:r>
            <a:r>
              <a:rPr lang="en-US" sz="36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1, 2…"/>
          <p:cNvSpPr txBox="1"/>
          <p:nvPr/>
        </p:nvSpPr>
        <p:spPr>
          <a:xfrm>
            <a:off x="14582652" y="6460371"/>
            <a:ext cx="1606288" cy="291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01600" tIns="101600" rIns="101600" bIns="101600" anchor="ctr">
            <a:spAutoFit/>
          </a:bodyPr>
          <a:lstStyle/>
          <a:p>
            <a:pPr defTabSz="1168400" fontAlgn="auto" hangingPunct="0">
              <a:spcBef>
                <a:spcPts val="0"/>
              </a:spcBef>
              <a:spcAft>
                <a:spcPts val="0"/>
              </a:spcAft>
              <a:defRPr sz="3300"/>
            </a:pPr>
            <a:r>
              <a:rPr sz="44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1, 2</a:t>
            </a:r>
          </a:p>
          <a:p>
            <a:pPr defTabSz="1168400" fontAlgn="auto" hangingPunct="0">
              <a:spcBef>
                <a:spcPts val="0"/>
              </a:spcBef>
              <a:spcAft>
                <a:spcPts val="0"/>
              </a:spcAft>
              <a:defRPr sz="3300"/>
            </a:pPr>
            <a:r>
              <a:rPr sz="44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1, 3</a:t>
            </a:r>
          </a:p>
          <a:p>
            <a:pPr defTabSz="1168400" fontAlgn="auto" hangingPunct="0">
              <a:spcBef>
                <a:spcPts val="0"/>
              </a:spcBef>
              <a:spcAft>
                <a:spcPts val="0"/>
              </a:spcAft>
              <a:defRPr sz="3300"/>
            </a:pPr>
            <a:r>
              <a:rPr sz="44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2, 4</a:t>
            </a:r>
            <a:br>
              <a:rPr sz="4400" kern="0" dirty="0">
                <a:solidFill>
                  <a:srgbClr val="FF6A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sz="44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3, 2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A7CF4-3889-4038-89F3-A794B5271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1281" y="1895422"/>
            <a:ext cx="3405026" cy="39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0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699" y="549361"/>
            <a:ext cx="16372190" cy="1368650"/>
          </a:xfrm>
        </p:spPr>
        <p:txBody>
          <a:bodyPr/>
          <a:lstStyle/>
          <a:p>
            <a:r>
              <a:rPr lang="en-US" sz="7200" dirty="0"/>
              <a:t>Computing Degrees using SQL</a:t>
            </a:r>
          </a:p>
        </p:txBody>
      </p:sp>
      <p:sp>
        <p:nvSpPr>
          <p:cNvPr id="6" name="Recall simplest way to store a graph in SQLite:…"/>
          <p:cNvSpPr txBox="1">
            <a:spLocks/>
          </p:cNvSpPr>
          <p:nvPr/>
        </p:nvSpPr>
        <p:spPr>
          <a:xfrm>
            <a:off x="694274" y="2536910"/>
            <a:ext cx="14581584" cy="612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>
            <a:normAutofit fontScale="62500" lnSpcReduction="20000"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168400" fontAlgn="auto">
              <a:spcBef>
                <a:spcPts val="4800"/>
              </a:spcBef>
              <a:defRPr/>
            </a:pPr>
            <a:r>
              <a:rPr lang="en-US" sz="84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Recall simplest way to store a graph in SQLite:</a:t>
            </a:r>
          </a:p>
          <a:p>
            <a:pPr marL="0" lvl="1" indent="0" defTabSz="1168400" fontAlgn="auto">
              <a:spcBef>
                <a:spcPts val="4800"/>
              </a:spcBef>
              <a:buSzTx/>
              <a:buNone/>
              <a:defRPr/>
            </a:pPr>
            <a:r>
              <a:rPr lang="en-US" sz="5600" kern="0" dirty="0">
                <a:solidFill>
                  <a:srgbClr val="444444"/>
                </a:solidFill>
                <a:latin typeface="Courier"/>
                <a:ea typeface="Courier"/>
                <a:cs typeface="Courier"/>
                <a:sym typeface="Courier"/>
              </a:rPr>
              <a:t>edges(</a:t>
            </a:r>
            <a:r>
              <a:rPr lang="en-US" sz="5600" kern="0" dirty="0" err="1">
                <a:solidFill>
                  <a:srgbClr val="444444"/>
                </a:solidFill>
                <a:latin typeface="Courier"/>
                <a:ea typeface="Courier"/>
                <a:cs typeface="Courier"/>
                <a:sym typeface="Courier"/>
              </a:rPr>
              <a:t>source_id</a:t>
            </a:r>
            <a:r>
              <a:rPr lang="en-US" sz="5600" kern="0" dirty="0">
                <a:solidFill>
                  <a:srgbClr val="444444"/>
                </a:solidFill>
                <a:latin typeface="Courier"/>
                <a:ea typeface="Courier"/>
                <a:cs typeface="Courier"/>
                <a:sym typeface="Courier"/>
              </a:rPr>
              <a:t>, </a:t>
            </a:r>
            <a:r>
              <a:rPr lang="en-US" sz="5600" kern="0" dirty="0" err="1">
                <a:solidFill>
                  <a:srgbClr val="444444"/>
                </a:solidFill>
                <a:latin typeface="Courier"/>
                <a:ea typeface="Courier"/>
                <a:cs typeface="Courier"/>
                <a:sym typeface="Courier"/>
              </a:rPr>
              <a:t>target_id</a:t>
            </a:r>
            <a:r>
              <a:rPr lang="en-US" sz="5600" kern="0" dirty="0">
                <a:solidFill>
                  <a:srgbClr val="444444"/>
                </a:solidFill>
                <a:latin typeface="Courier"/>
                <a:ea typeface="Courier"/>
                <a:cs typeface="Courier"/>
                <a:sym typeface="Courier"/>
              </a:rPr>
              <a:t>)</a:t>
            </a:r>
          </a:p>
          <a:p>
            <a:pPr defTabSz="1168400" fontAlgn="auto">
              <a:spcBef>
                <a:spcPts val="4800"/>
              </a:spcBef>
              <a:defRPr/>
            </a:pPr>
            <a:r>
              <a:rPr lang="en-US" sz="84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1. If slow, first create index for each column</a:t>
            </a:r>
          </a:p>
          <a:p>
            <a:pPr defTabSz="1168400" fontAlgn="auto">
              <a:spcBef>
                <a:spcPts val="4800"/>
              </a:spcBef>
              <a:defRPr/>
            </a:pPr>
            <a:r>
              <a:rPr lang="en-US" sz="84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2. Use </a:t>
            </a:r>
            <a:r>
              <a:rPr lang="en-US" sz="8400" kern="0" dirty="0">
                <a:solidFill>
                  <a:srgbClr val="648D26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group by</a:t>
            </a:r>
            <a:r>
              <a:rPr lang="en-US" sz="84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 statement to find </a:t>
            </a:r>
            <a:r>
              <a:rPr lang="en-US" sz="8400" kern="0" dirty="0">
                <a:solidFill>
                  <a:srgbClr val="DE6A10">
                    <a:hueOff val="384618"/>
                    <a:satOff val="3869"/>
                    <a:lumOff val="5802"/>
                  </a:srgbClr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out degrees</a:t>
            </a:r>
          </a:p>
          <a:p>
            <a:pPr marL="0" lvl="1" indent="0" defTabSz="1168400" fontAlgn="auto">
              <a:spcBef>
                <a:spcPts val="4800"/>
              </a:spcBef>
              <a:buSzTx/>
              <a:buNone/>
              <a:defRPr/>
            </a:pPr>
            <a:r>
              <a:rPr lang="en-US" sz="5600" kern="0" dirty="0">
                <a:solidFill>
                  <a:srgbClr val="444444"/>
                </a:solidFill>
                <a:latin typeface="Courier"/>
                <a:ea typeface="Courier"/>
                <a:cs typeface="Courier"/>
                <a:sym typeface="Courier"/>
              </a:rPr>
              <a:t>select count(*) from edges group by </a:t>
            </a:r>
            <a:r>
              <a:rPr lang="en-US" sz="5600" kern="0" dirty="0" err="1">
                <a:solidFill>
                  <a:srgbClr val="444444"/>
                </a:solidFill>
                <a:latin typeface="Courier"/>
                <a:ea typeface="Courier"/>
                <a:cs typeface="Courier"/>
                <a:sym typeface="Courier"/>
              </a:rPr>
              <a:t>source_id</a:t>
            </a:r>
            <a:r>
              <a:rPr lang="en-US" sz="5600" kern="0" dirty="0">
                <a:solidFill>
                  <a:srgbClr val="444444"/>
                </a:solidFill>
                <a:latin typeface="Courier"/>
                <a:ea typeface="Courier"/>
                <a:cs typeface="Courier"/>
                <a:sym typeface="Courier"/>
              </a:rPr>
              <a:t>;</a:t>
            </a:r>
          </a:p>
        </p:txBody>
      </p:sp>
      <p:sp>
        <p:nvSpPr>
          <p:cNvPr id="7" name="1, 2…"/>
          <p:cNvSpPr txBox="1"/>
          <p:nvPr/>
        </p:nvSpPr>
        <p:spPr>
          <a:xfrm>
            <a:off x="15712206" y="3430301"/>
            <a:ext cx="1606288" cy="291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01600" tIns="101600" rIns="101600" bIns="101600" anchor="ctr">
            <a:spAutoFit/>
          </a:bodyPr>
          <a:lstStyle/>
          <a:p>
            <a:pPr defTabSz="1168400" fontAlgn="auto" hangingPunct="0">
              <a:spcBef>
                <a:spcPts val="0"/>
              </a:spcBef>
              <a:spcAft>
                <a:spcPts val="0"/>
              </a:spcAft>
              <a:defRPr sz="3300"/>
            </a:pPr>
            <a:r>
              <a:rPr sz="44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1, 2</a:t>
            </a:r>
          </a:p>
          <a:p>
            <a:pPr defTabSz="1168400" fontAlgn="auto" hangingPunct="0">
              <a:spcBef>
                <a:spcPts val="0"/>
              </a:spcBef>
              <a:spcAft>
                <a:spcPts val="0"/>
              </a:spcAft>
              <a:defRPr sz="3300"/>
            </a:pPr>
            <a:r>
              <a:rPr sz="44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1, 3</a:t>
            </a:r>
          </a:p>
          <a:p>
            <a:pPr defTabSz="1168400" fontAlgn="auto" hangingPunct="0">
              <a:spcBef>
                <a:spcPts val="0"/>
              </a:spcBef>
              <a:spcAft>
                <a:spcPts val="0"/>
              </a:spcAft>
              <a:defRPr sz="3300"/>
            </a:pPr>
            <a:r>
              <a:rPr sz="44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2, 4</a:t>
            </a:r>
            <a:br>
              <a:rPr sz="4400" kern="0" dirty="0">
                <a:solidFill>
                  <a:srgbClr val="FF6A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sz="44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3, 2</a:t>
            </a:r>
          </a:p>
        </p:txBody>
      </p:sp>
    </p:spTree>
    <p:extLst>
      <p:ext uri="{BB962C8B-B14F-4D97-AF65-F5344CB8AC3E}">
        <p14:creationId xmlns:p14="http://schemas.microsoft.com/office/powerpoint/2010/main" val="174948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/>
              <a:t>Betweenness Centrality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488" y="1871331"/>
            <a:ext cx="13705368" cy="74287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36629" y="1719942"/>
            <a:ext cx="5421086" cy="335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42" y="740229"/>
            <a:ext cx="4680856" cy="46808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203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699" y="549362"/>
            <a:ext cx="16372190" cy="1382256"/>
          </a:xfrm>
        </p:spPr>
        <p:txBody>
          <a:bodyPr/>
          <a:lstStyle/>
          <a:p>
            <a:r>
              <a:rPr lang="en-US" sz="7200" b="1" dirty="0"/>
              <a:t>(Local) Clustering Coefficient</a:t>
            </a:r>
          </a:p>
        </p:txBody>
      </p:sp>
      <p:sp>
        <p:nvSpPr>
          <p:cNvPr id="6" name="A node’s clustering coefficient is a measure of how close the node’s neighbors are from forming a clique.…"/>
          <p:cNvSpPr txBox="1">
            <a:spLocks/>
          </p:cNvSpPr>
          <p:nvPr/>
        </p:nvSpPr>
        <p:spPr>
          <a:xfrm>
            <a:off x="523708" y="2536910"/>
            <a:ext cx="13027400" cy="6792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>
            <a:normAutofit fontScale="47500" lnSpcReduction="20000"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156716" fontAlgn="auto">
              <a:spcBef>
                <a:spcPts val="4600"/>
              </a:spcBef>
              <a:defRPr sz="4158"/>
            </a:pPr>
            <a:r>
              <a:rPr lang="en-US" sz="8316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A node’s clustering coefficient is a measure of </a:t>
            </a:r>
            <a:r>
              <a:rPr lang="en-US" sz="8316" kern="0" dirty="0">
                <a:solidFill>
                  <a:srgbClr val="648D26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how close the node’s neighbors are from forming a clique</a:t>
            </a:r>
            <a:r>
              <a:rPr lang="en-US" sz="8316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.</a:t>
            </a:r>
          </a:p>
          <a:p>
            <a:pPr marL="0" lvl="3" indent="1357882" defTabSz="1156716" fontAlgn="auto">
              <a:spcBef>
                <a:spcPts val="4600"/>
              </a:spcBef>
              <a:buSzTx/>
              <a:buNone/>
              <a:defRPr sz="4158"/>
            </a:pPr>
            <a:r>
              <a:rPr lang="en-US" sz="8316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1 = Neighbors form a clique</a:t>
            </a:r>
          </a:p>
          <a:p>
            <a:pPr marL="0" lvl="3" indent="1357882" defTabSz="1156716" fontAlgn="auto">
              <a:spcBef>
                <a:spcPts val="4600"/>
              </a:spcBef>
              <a:buSzTx/>
              <a:buNone/>
              <a:defRPr sz="4158"/>
            </a:pPr>
            <a:r>
              <a:rPr lang="en-US" sz="8316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0 = No edges among neighbors</a:t>
            </a:r>
          </a:p>
          <a:p>
            <a:pPr defTabSz="1156716" fontAlgn="auto">
              <a:spcBef>
                <a:spcPts val="4600"/>
              </a:spcBef>
              <a:defRPr sz="4158"/>
            </a:pPr>
            <a:r>
              <a:rPr lang="en-US" sz="8316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(Assuming undirected graph)</a:t>
            </a:r>
          </a:p>
          <a:p>
            <a:pPr defTabSz="1156716" fontAlgn="auto">
              <a:spcBef>
                <a:spcPts val="4600"/>
              </a:spcBef>
              <a:defRPr sz="4158"/>
            </a:pPr>
            <a:r>
              <a:rPr lang="en-US" sz="8316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“Local” means it’s for a node; can also compute a graph’s “global” coefficient</a:t>
            </a:r>
          </a:p>
        </p:txBody>
      </p:sp>
      <p:sp>
        <p:nvSpPr>
          <p:cNvPr id="9" name="Image source: http://en.wikipedia.org/wiki/Clustering_coefficient"/>
          <p:cNvSpPr txBox="1"/>
          <p:nvPr/>
        </p:nvSpPr>
        <p:spPr>
          <a:xfrm>
            <a:off x="523708" y="9406475"/>
            <a:ext cx="5974392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/>
          <a:p>
            <a:pPr defTabSz="914400" fontAlgn="auto" hangingPunct="0">
              <a:spcBef>
                <a:spcPts val="0"/>
              </a:spcBef>
              <a:spcAft>
                <a:spcPts val="0"/>
              </a:spcAft>
            </a:pP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Image source: </a:t>
            </a:r>
            <a:r>
              <a:rPr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  <a:hlinkClick r:id="rId2"/>
              </a:rPr>
              <a:t>http://en.wikipedia.org/wiki/Clustering_coefficient</a:t>
            </a:r>
          </a:p>
        </p:txBody>
      </p:sp>
      <p:pic>
        <p:nvPicPr>
          <p:cNvPr id="8" name="File_Clustering_coefficient_example_svg_-_Wikipedia__the_free_encyclopedia.png" descr="File_Clustering_coefficient_example_svg_-_Wikipedia__the_free_encycloped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197" y="2305881"/>
            <a:ext cx="1825006" cy="71919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419988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ull Page Layout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1B12EF-0BC6-4F3A-A9AB-175999597480}"/>
</file>

<file path=docProps/app.xml><?xml version="1.0" encoding="utf-8"?>
<Properties xmlns="http://schemas.openxmlformats.org/officeDocument/2006/extended-properties" xmlns:vt="http://schemas.openxmlformats.org/officeDocument/2006/docPropsVTypes">
  <TotalTime>91575</TotalTime>
  <Words>605</Words>
  <Application>Microsoft Macintosh PowerPoint</Application>
  <PresentationFormat>Custom</PresentationFormat>
  <Paragraphs>79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Courier</vt:lpstr>
      <vt:lpstr>Helvetica</vt:lpstr>
      <vt:lpstr>Times New Roman</vt:lpstr>
      <vt:lpstr>Trebuchet MS</vt:lpstr>
      <vt:lpstr>Wingdings</vt:lpstr>
      <vt:lpstr>Title &amp; Bullet</vt:lpstr>
      <vt:lpstr>1_Title &amp; Bullet</vt:lpstr>
      <vt:lpstr>1_Full Page Layout</vt:lpstr>
      <vt:lpstr>Lecture 17.3 - Centralities: Degree, Betweenness, Clustering Coefficient</vt:lpstr>
      <vt:lpstr>PowerPoint Presentation</vt:lpstr>
      <vt:lpstr>PowerPoint Presentation</vt:lpstr>
      <vt:lpstr>Why Node Centrality?</vt:lpstr>
      <vt:lpstr>Why Node Centrality?</vt:lpstr>
      <vt:lpstr>Degree Centrality (Easiest)</vt:lpstr>
      <vt:lpstr>Computing Degrees using SQL</vt:lpstr>
      <vt:lpstr>Betweenness Centrality</vt:lpstr>
      <vt:lpstr>(Local) Clustering Coefficient</vt:lpstr>
      <vt:lpstr>Computing Clustering Coefficients...</vt:lpstr>
      <vt:lpstr>Super Fast Triangle Counting [Tsourakakis ICDM 2008]</vt:lpstr>
      <vt:lpstr>Power Law in Eigenvalues</vt:lpstr>
      <vt:lpstr>PowerPoint Presentation</vt:lpstr>
      <vt:lpstr>More Centrality Measures…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3643</cp:revision>
  <dcterms:created xsi:type="dcterms:W3CDTF">2008-01-24T03:11:41Z</dcterms:created>
  <dcterms:modified xsi:type="dcterms:W3CDTF">2021-08-29T03:02:20Z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