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5"/>
  </p:notesMasterIdLst>
  <p:handoutMasterIdLst>
    <p:handoutMasterId r:id="rId26"/>
  </p:handoutMasterIdLst>
  <p:sldIdLst>
    <p:sldId id="818" r:id="rId7"/>
    <p:sldId id="809" r:id="rId8"/>
    <p:sldId id="269" r:id="rId9"/>
    <p:sldId id="270" r:id="rId10"/>
    <p:sldId id="271" r:id="rId11"/>
    <p:sldId id="272" r:id="rId12"/>
    <p:sldId id="274" r:id="rId13"/>
    <p:sldId id="275" r:id="rId14"/>
    <p:sldId id="276" r:id="rId15"/>
    <p:sldId id="297" r:id="rId16"/>
    <p:sldId id="278" r:id="rId17"/>
    <p:sldId id="279" r:id="rId18"/>
    <p:sldId id="313" r:id="rId19"/>
    <p:sldId id="298" r:id="rId20"/>
    <p:sldId id="282" r:id="rId21"/>
    <p:sldId id="283" r:id="rId22"/>
    <p:sldId id="312" r:id="rId23"/>
    <p:sldId id="820" r:id="rId2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>
        <p:scale>
          <a:sx n="67" d="100"/>
          <a:sy n="67" d="100"/>
        </p:scale>
        <p:origin x="1584" y="512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8/28/21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93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4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8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9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38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6" y="8759371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300" y="5792235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51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1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23137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6" y="2536909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6" y="549361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735206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1" y="253691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5" y="549361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190845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5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7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4131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2" y="2186793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70565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20334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8EF3882-CB5D-784A-8CAA-8647C0998406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88CB0E6-1009-CF42-B9C6-07599DF9F0E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0E53B1C-02C5-8C40-ADDC-978E129C8B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254B3C0-119E-CD41-950D-360CB28A5A0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21703F40-E038-6D4B-8CC4-E3AC286466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D29C8EE-5B46-7142-BDB9-5C60AC4BBC7C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DD11FCB-73BB-4A43-832F-9E0EA3893E97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925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38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8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6" indent="-571488" algn="l" defTabSz="91438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8" indent="-457188" algn="l" defTabSz="91438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4" indent="-457188" algn="l" defTabSz="91438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702" indent="-457188" algn="l" defTabSz="91438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84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60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38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16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380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6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514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1892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272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02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n.wikipedia.org/wiki/Power_iteration" TargetMode="Externa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enix.tecnico.ulisboa.pt/downloadFile/3779579688473/6.3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www.sosmath.com/matrix/markov/markov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17.4 - PageRank and Personalized PageRank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an initialize this vector to any non-zero vector, e.g., all “1”s">
            <a:extLst>
              <a:ext uri="{FF2B5EF4-FFF2-40B4-BE49-F238E27FC236}">
                <a16:creationId xmlns:a16="http://schemas.microsoft.com/office/drawing/2014/main" id="{0CB1247F-160F-40F1-963D-D3C870129237}"/>
              </a:ext>
            </a:extLst>
          </p:cNvPr>
          <p:cNvSpPr txBox="1"/>
          <p:nvPr/>
        </p:nvSpPr>
        <p:spPr>
          <a:xfrm>
            <a:off x="6482362" y="9359987"/>
            <a:ext cx="9038756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algn="l" defTabSz="457200">
              <a:defRPr sz="2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initialize this vector to any non-zero vector, e.g., all “1”s</a:t>
            </a:r>
          </a:p>
        </p:txBody>
      </p:sp>
      <p:graphicFrame>
        <p:nvGraphicFramePr>
          <p:cNvPr id="63" name="Table">
            <a:extLst>
              <a:ext uri="{FF2B5EF4-FFF2-40B4-BE49-F238E27FC236}">
                <a16:creationId xmlns:a16="http://schemas.microsoft.com/office/drawing/2014/main" id="{C833AB43-0552-49E2-A1E0-B735067E99BA}"/>
              </a:ext>
            </a:extLst>
          </p:cNvPr>
          <p:cNvGraphicFramePr/>
          <p:nvPr/>
        </p:nvGraphicFramePr>
        <p:xfrm>
          <a:off x="12298648" y="5414652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How to compute PageRank for huge matrix?">
            <a:extLst>
              <a:ext uri="{FF2B5EF4-FFF2-40B4-BE49-F238E27FC236}">
                <a16:creationId xmlns:a16="http://schemas.microsoft.com/office/drawing/2014/main" id="{FD7F665E-7C96-49A1-A8DF-C5F62CC46F57}"/>
              </a:ext>
            </a:extLst>
          </p:cNvPr>
          <p:cNvSpPr txBox="1"/>
          <p:nvPr/>
        </p:nvSpPr>
        <p:spPr>
          <a:xfrm>
            <a:off x="1074004" y="253887"/>
            <a:ext cx="16857156" cy="14823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/>
          <a:lstStyle>
            <a:lvl1pPr marL="57784" marR="57784" defTabSz="1295400">
              <a:buClr>
                <a:srgbClr val="B6192B"/>
              </a:buClr>
              <a:buFont typeface="Times New Roman"/>
              <a:defRPr sz="5600" b="1"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68" marR="115568" defTabSz="259080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Run </a:t>
            </a:r>
            <a:r>
              <a:rPr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PageRank for </a:t>
            </a:r>
            <a:r>
              <a:rPr lang="en-US"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H</a:t>
            </a:r>
            <a:r>
              <a:rPr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uge </a:t>
            </a:r>
            <a:r>
              <a:rPr lang="en-US"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M</a:t>
            </a:r>
            <a:r>
              <a:rPr sz="7200" b="0" kern="0" dirty="0">
                <a:solidFill>
                  <a:srgbClr val="0000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atrix?</a:t>
            </a:r>
          </a:p>
        </p:txBody>
      </p:sp>
      <p:sp>
        <p:nvSpPr>
          <p:cNvPr id="28" name="Use the power iteration method">
            <a:extLst>
              <a:ext uri="{FF2B5EF4-FFF2-40B4-BE49-F238E27FC236}">
                <a16:creationId xmlns:a16="http://schemas.microsoft.com/office/drawing/2014/main" id="{CB1D1520-C4A1-45E2-B4D4-1DB91E1EB7DC}"/>
              </a:ext>
            </a:extLst>
          </p:cNvPr>
          <p:cNvSpPr txBox="1"/>
          <p:nvPr/>
        </p:nvSpPr>
        <p:spPr>
          <a:xfrm>
            <a:off x="5917753" y="1994244"/>
            <a:ext cx="10177465" cy="106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>
              <a:defRPr sz="4800">
                <a:solidFill>
                  <a:schemeClr val="accent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 defTabSz="116840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sz="5600" kern="0" dirty="0">
                <a:solidFill>
                  <a:srgbClr val="0088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power iteration method</a:t>
            </a:r>
          </a:p>
        </p:txBody>
      </p:sp>
      <p:sp>
        <p:nvSpPr>
          <p:cNvPr id="33" name="(1-c)">
            <a:extLst>
              <a:ext uri="{FF2B5EF4-FFF2-40B4-BE49-F238E27FC236}">
                <a16:creationId xmlns:a16="http://schemas.microsoft.com/office/drawing/2014/main" id="{4A964577-164F-4697-8AA4-9E97E5C94CE6}"/>
              </a:ext>
            </a:extLst>
          </p:cNvPr>
          <p:cNvSpPr txBox="1"/>
          <p:nvPr/>
        </p:nvSpPr>
        <p:spPr>
          <a:xfrm>
            <a:off x="13563135" y="6050313"/>
            <a:ext cx="1494961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(1-c)</a:t>
            </a:r>
          </a:p>
        </p:txBody>
      </p:sp>
      <p:sp>
        <p:nvSpPr>
          <p:cNvPr id="34" name="+">
            <a:extLst>
              <a:ext uri="{FF2B5EF4-FFF2-40B4-BE49-F238E27FC236}">
                <a16:creationId xmlns:a16="http://schemas.microsoft.com/office/drawing/2014/main" id="{86D92F05-AF35-4E93-9727-4A16934E342A}"/>
              </a:ext>
            </a:extLst>
          </p:cNvPr>
          <p:cNvSpPr txBox="1"/>
          <p:nvPr/>
        </p:nvSpPr>
        <p:spPr>
          <a:xfrm>
            <a:off x="13063825" y="6478239"/>
            <a:ext cx="738344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5" name="n">
            <a:extLst>
              <a:ext uri="{FF2B5EF4-FFF2-40B4-BE49-F238E27FC236}">
                <a16:creationId xmlns:a16="http://schemas.microsoft.com/office/drawing/2014/main" id="{78E1E76E-7126-4779-89D1-71B4464D3B9B}"/>
              </a:ext>
            </a:extLst>
          </p:cNvPr>
          <p:cNvSpPr txBox="1"/>
          <p:nvPr/>
        </p:nvSpPr>
        <p:spPr>
          <a:xfrm>
            <a:off x="13939440" y="6807147"/>
            <a:ext cx="723916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93712B42-7D33-4842-8B85-6922E505F07F}"/>
              </a:ext>
            </a:extLst>
          </p:cNvPr>
          <p:cNvSpPr/>
          <p:nvPr/>
        </p:nvSpPr>
        <p:spPr>
          <a:xfrm>
            <a:off x="13777501" y="6914119"/>
            <a:ext cx="998038" cy="18486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38" name="c">
            <a:extLst>
              <a:ext uri="{FF2B5EF4-FFF2-40B4-BE49-F238E27FC236}">
                <a16:creationId xmlns:a16="http://schemas.microsoft.com/office/drawing/2014/main" id="{8963B45D-C6F8-4ACE-A981-EF970AC38917}"/>
              </a:ext>
            </a:extLst>
          </p:cNvPr>
          <p:cNvSpPr txBox="1"/>
          <p:nvPr/>
        </p:nvSpPr>
        <p:spPr>
          <a:xfrm>
            <a:off x="7230150" y="6456705"/>
            <a:ext cx="720710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3" name="p = c B p + (1-c) 1">
            <a:extLst>
              <a:ext uri="{FF2B5EF4-FFF2-40B4-BE49-F238E27FC236}">
                <a16:creationId xmlns:a16="http://schemas.microsoft.com/office/drawing/2014/main" id="{FC85C24D-361B-410A-99D4-49DB5EEEC7CD}"/>
              </a:ext>
            </a:extLst>
          </p:cNvPr>
          <p:cNvSpPr txBox="1"/>
          <p:nvPr/>
        </p:nvSpPr>
        <p:spPr>
          <a:xfrm>
            <a:off x="6507727" y="3244049"/>
            <a:ext cx="6086282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marL="2228878" marR="115598" lvl="1" indent="-812798" defTabSz="2590800" fontAlgn="auto">
              <a:spcBef>
                <a:spcPts val="1800"/>
              </a:spcBef>
              <a:spcAft>
                <a:spcPts val="0"/>
              </a:spcAft>
              <a:buClr>
                <a:srgbClr val="011279"/>
              </a:buClr>
              <a:defRPr sz="3800"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p’</a:t>
            </a:r>
            <a:r>
              <a:rPr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= c B p + (1-c) 1</a:t>
            </a:r>
          </a:p>
        </p:txBody>
      </p:sp>
      <p:sp>
        <p:nvSpPr>
          <p:cNvPr id="44" name="Line">
            <a:extLst>
              <a:ext uri="{FF2B5EF4-FFF2-40B4-BE49-F238E27FC236}">
                <a16:creationId xmlns:a16="http://schemas.microsoft.com/office/drawing/2014/main" id="{57389DA9-EA53-4C82-9076-023AE3E55FFE}"/>
              </a:ext>
            </a:extLst>
          </p:cNvPr>
          <p:cNvSpPr/>
          <p:nvPr/>
        </p:nvSpPr>
        <p:spPr>
          <a:xfrm>
            <a:off x="10726058" y="4021246"/>
            <a:ext cx="1005380" cy="0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45" name="n">
            <a:extLst>
              <a:ext uri="{FF2B5EF4-FFF2-40B4-BE49-F238E27FC236}">
                <a16:creationId xmlns:a16="http://schemas.microsoft.com/office/drawing/2014/main" id="{53E8DB25-2752-4ADA-A518-B98EE3BC5B76}"/>
              </a:ext>
            </a:extLst>
          </p:cNvPr>
          <p:cNvSpPr txBox="1"/>
          <p:nvPr/>
        </p:nvSpPr>
        <p:spPr>
          <a:xfrm>
            <a:off x="10866788" y="3896933"/>
            <a:ext cx="723916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46" name="=">
            <a:extLst>
              <a:ext uri="{FF2B5EF4-FFF2-40B4-BE49-F238E27FC236}">
                <a16:creationId xmlns:a16="http://schemas.microsoft.com/office/drawing/2014/main" id="{306EC8C2-A43B-4060-AF81-F0889A4FE506}"/>
              </a:ext>
            </a:extLst>
          </p:cNvPr>
          <p:cNvSpPr txBox="1"/>
          <p:nvPr/>
        </p:nvSpPr>
        <p:spPr>
          <a:xfrm>
            <a:off x="6525936" y="6532827"/>
            <a:ext cx="768800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4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8" name="Line">
            <a:extLst>
              <a:ext uri="{FF2B5EF4-FFF2-40B4-BE49-F238E27FC236}">
                <a16:creationId xmlns:a16="http://schemas.microsoft.com/office/drawing/2014/main" id="{1E38A67F-4499-48FD-85C4-1E83AB2548EB}"/>
              </a:ext>
            </a:extLst>
          </p:cNvPr>
          <p:cNvSpPr/>
          <p:nvPr/>
        </p:nvSpPr>
        <p:spPr>
          <a:xfrm flipH="1" flipV="1">
            <a:off x="12698676" y="9099960"/>
            <a:ext cx="0" cy="39568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50" name="http://en.wikipedia.org/wiki/Power_iteration">
            <a:extLst>
              <a:ext uri="{FF2B5EF4-FFF2-40B4-BE49-F238E27FC236}">
                <a16:creationId xmlns:a16="http://schemas.microsoft.com/office/drawing/2014/main" id="{35DEED96-B1C8-43C9-9536-E0432C90FC63}"/>
              </a:ext>
            </a:extLst>
          </p:cNvPr>
          <p:cNvSpPr txBox="1"/>
          <p:nvPr/>
        </p:nvSpPr>
        <p:spPr>
          <a:xfrm>
            <a:off x="283015" y="9513875"/>
            <a:ext cx="4079643" cy="451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algn="l">
              <a:spcBef>
                <a:spcPts val="2400"/>
              </a:spcBef>
              <a:defRPr sz="2400" u="sng">
                <a:latin typeface="Helvetica"/>
                <a:ea typeface="Helvetica"/>
                <a:cs typeface="Helvetica"/>
                <a:sym typeface="Helvetica"/>
                <a:hlinkClick r:id="" action="ppaction://noaction"/>
              </a:defRPr>
            </a:lvl1pPr>
          </a:lstStyle>
          <a:p>
            <a:pPr defTabSz="1371600" fontAlgn="auto">
              <a:spcBef>
                <a:spcPts val="4800"/>
              </a:spcBef>
              <a:spcAft>
                <a:spcPts val="0"/>
              </a:spcAft>
              <a:defRPr u="none"/>
            </a:pPr>
            <a:r>
              <a:rPr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http://en.wikipedia.org/wiki/Power_iteration</a:t>
            </a:r>
            <a:endParaRPr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</p:txBody>
      </p:sp>
      <p:sp>
        <p:nvSpPr>
          <p:cNvPr id="51" name="p’">
            <a:extLst>
              <a:ext uri="{FF2B5EF4-FFF2-40B4-BE49-F238E27FC236}">
                <a16:creationId xmlns:a16="http://schemas.microsoft.com/office/drawing/2014/main" id="{8D83C647-E838-4445-B7B1-D6EF9C79AC35}"/>
              </a:ext>
            </a:extLst>
          </p:cNvPr>
          <p:cNvSpPr txBox="1"/>
          <p:nvPr/>
        </p:nvSpPr>
        <p:spPr>
          <a:xfrm>
            <a:off x="5585428" y="4689279"/>
            <a:ext cx="797654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3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p’</a:t>
            </a:r>
          </a:p>
        </p:txBody>
      </p:sp>
      <p:sp>
        <p:nvSpPr>
          <p:cNvPr id="52" name="p’">
            <a:extLst>
              <a:ext uri="{FF2B5EF4-FFF2-40B4-BE49-F238E27FC236}">
                <a16:creationId xmlns:a16="http://schemas.microsoft.com/office/drawing/2014/main" id="{E5C8507A-24D2-4E5C-AAE1-32D7AAAF6B16}"/>
              </a:ext>
            </a:extLst>
          </p:cNvPr>
          <p:cNvSpPr txBox="1"/>
          <p:nvPr/>
        </p:nvSpPr>
        <p:spPr>
          <a:xfrm>
            <a:off x="12267744" y="4689279"/>
            <a:ext cx="720710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3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53" name="p’">
            <a:extLst>
              <a:ext uri="{FF2B5EF4-FFF2-40B4-BE49-F238E27FC236}">
                <a16:creationId xmlns:a16="http://schemas.microsoft.com/office/drawing/2014/main" id="{1C6F5E80-A58F-456C-BD96-920D753E0288}"/>
              </a:ext>
            </a:extLst>
          </p:cNvPr>
          <p:cNvSpPr txBox="1"/>
          <p:nvPr/>
        </p:nvSpPr>
        <p:spPr>
          <a:xfrm>
            <a:off x="9568844" y="4689279"/>
            <a:ext cx="772006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lang="en-US" sz="3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sz="36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4" name="Table">
            <a:extLst>
              <a:ext uri="{FF2B5EF4-FFF2-40B4-BE49-F238E27FC236}">
                <a16:creationId xmlns:a16="http://schemas.microsoft.com/office/drawing/2014/main" id="{9A1853CE-7613-4944-9E9E-4C8D37282CCF}"/>
              </a:ext>
            </a:extLst>
          </p:cNvPr>
          <p:cNvGraphicFramePr/>
          <p:nvPr/>
        </p:nvGraphicFramePr>
        <p:xfrm>
          <a:off x="5615944" y="5414652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Table">
            <a:extLst>
              <a:ext uri="{FF2B5EF4-FFF2-40B4-BE49-F238E27FC236}">
                <a16:creationId xmlns:a16="http://schemas.microsoft.com/office/drawing/2014/main" id="{95059BBA-AAB4-4F56-9643-C5BC960DAEE6}"/>
              </a:ext>
            </a:extLst>
          </p:cNvPr>
          <p:cNvGraphicFramePr/>
          <p:nvPr/>
        </p:nvGraphicFramePr>
        <p:xfrm>
          <a:off x="14953290" y="5414652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Table">
            <a:extLst>
              <a:ext uri="{FF2B5EF4-FFF2-40B4-BE49-F238E27FC236}">
                <a16:creationId xmlns:a16="http://schemas.microsoft.com/office/drawing/2014/main" id="{36D06CBB-C637-4AAE-8ED8-5EF95E03BA4E}"/>
              </a:ext>
            </a:extLst>
          </p:cNvPr>
          <p:cNvGraphicFramePr/>
          <p:nvPr/>
        </p:nvGraphicFramePr>
        <p:xfrm>
          <a:off x="8181442" y="5414652"/>
          <a:ext cx="365760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475" y="2569923"/>
            <a:ext cx="5105718" cy="423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7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geRank_Explained_with_Javascript.jpg" descr="PageRank_Explained_with_Javascri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161" y="714188"/>
            <a:ext cx="13056782" cy="704611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http://www.cs.duke.edu/csed/principles/pagerank/"/>
          <p:cNvSpPr txBox="1"/>
          <p:nvPr/>
        </p:nvSpPr>
        <p:spPr>
          <a:xfrm>
            <a:off x="1436762" y="9043428"/>
            <a:ext cx="4709623" cy="451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>
              <a:defRPr sz="2800"/>
            </a:lvl1pPr>
          </a:lstStyle>
          <a:p>
            <a:pPr defTabSz="914400" fontAlgn="auto" hangingPunct="0">
              <a:spcBef>
                <a:spcPts val="0"/>
              </a:spcBef>
              <a:spcAft>
                <a:spcPts val="0"/>
              </a:spcAft>
            </a:pPr>
            <a:r>
              <a:rPr sz="1600" kern="0" dirty="0">
                <a:solidFill>
                  <a:srgbClr val="000000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http://www.cs.duke.edu/csed/principles/pagerank/</a:t>
            </a:r>
          </a:p>
        </p:txBody>
      </p:sp>
      <p:sp>
        <p:nvSpPr>
          <p:cNvPr id="10" name="Also great for checking the correctness of your PageRank Implementation."/>
          <p:cNvSpPr txBox="1"/>
          <p:nvPr/>
        </p:nvSpPr>
        <p:spPr>
          <a:xfrm>
            <a:off x="1436762" y="7982967"/>
            <a:ext cx="15414476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>
              <a:defRPr sz="2800">
                <a:solidFill>
                  <a:schemeClr val="accent2"/>
                </a:solidFill>
              </a:defRPr>
            </a:lvl1pPr>
          </a:lstStyle>
          <a:p>
            <a:pPr defTabSz="914400" fontAlgn="auto" hangingPunct="0">
              <a:spcBef>
                <a:spcPts val="0"/>
              </a:spcBef>
              <a:spcAft>
                <a:spcPts val="0"/>
              </a:spcAft>
            </a:pPr>
            <a:r>
              <a:rPr sz="3600" kern="0" dirty="0">
                <a:solidFill>
                  <a:srgbClr val="008D00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Also great for checking the correctness of your PageRank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2108729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602826"/>
          </a:xfrm>
        </p:spPr>
        <p:txBody>
          <a:bodyPr/>
          <a:lstStyle/>
          <a:p>
            <a:r>
              <a:rPr lang="en-US" sz="7200" dirty="0"/>
              <a:t>PageRank for Graphs (Generally)</a:t>
            </a:r>
          </a:p>
        </p:txBody>
      </p:sp>
      <p:sp>
        <p:nvSpPr>
          <p:cNvPr id="6" name="You can run PageRank on any graphs…"/>
          <p:cNvSpPr txBox="1">
            <a:spLocks/>
          </p:cNvSpPr>
          <p:nvPr/>
        </p:nvSpPr>
        <p:spPr>
          <a:xfrm>
            <a:off x="504699" y="2152187"/>
            <a:ext cx="17370706" cy="75852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defTabSz="1098296" fontAlgn="auto"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You can run PageRank on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any graphs</a:t>
            </a:r>
          </a:p>
          <a:p>
            <a:pPr marL="2060576" lvl="1" indent="-628650" defTabSz="1098296" fontAlgn="auto">
              <a:buSzPct val="171000"/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All you need are the graph edges!</a:t>
            </a:r>
          </a:p>
          <a:p>
            <a:pPr defTabSz="1098296" fontAlgn="auto"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Should be in your algorithm “toolbox”</a:t>
            </a:r>
          </a:p>
          <a:p>
            <a:pPr marL="2060576" lvl="1" indent="-628650" defTabSz="1098296" fontAlgn="auto">
              <a:buSzPct val="171000"/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Better than degree centrality </a:t>
            </a:r>
          </a:p>
          <a:p>
            <a:pPr marL="2060576" lvl="1" indent="-628650" defTabSz="1098296" fontAlgn="auto">
              <a:buSzPct val="171000"/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Fast to compute for large graphs, runtime linear in the number of edges, O(E)</a:t>
            </a:r>
          </a:p>
          <a:p>
            <a:pPr defTabSz="1098296" fontAlgn="auto"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But can be “misled” (Google Bomb)</a:t>
            </a:r>
          </a:p>
          <a:p>
            <a:pPr marL="2060576" lvl="1" indent="-628650" defTabSz="1098296" fontAlgn="auto">
              <a:buSzPct val="171000"/>
              <a:defRPr sz="3948"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1855577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602826"/>
          </a:xfrm>
        </p:spPr>
        <p:txBody>
          <a:bodyPr/>
          <a:lstStyle/>
          <a:p>
            <a:r>
              <a:rPr lang="en-US" sz="7200" dirty="0"/>
              <a:t>Personalized PageRank</a:t>
            </a:r>
          </a:p>
        </p:txBody>
      </p:sp>
      <p:sp>
        <p:nvSpPr>
          <p:cNvPr id="6" name="You can run PageRank on any graphs…"/>
          <p:cNvSpPr txBox="1">
            <a:spLocks/>
          </p:cNvSpPr>
          <p:nvPr/>
        </p:nvSpPr>
        <p:spPr>
          <a:xfrm>
            <a:off x="504699" y="2438400"/>
            <a:ext cx="17370706" cy="7299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defTabSz="1168400" fontAlgn="auto">
              <a:spcBef>
                <a:spcPts val="4800"/>
              </a:spcBef>
              <a:defRPr/>
            </a:pPr>
            <a:r>
              <a:rPr lang="en-US" sz="48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Intuition: not all pages are equally relevant</a:t>
            </a:r>
          </a:p>
          <a:p>
            <a:pPr defTabSz="1168400" fontAlgn="auto">
              <a:spcBef>
                <a:spcPts val="4800"/>
              </a:spcBef>
              <a:defRPr>
                <a:solidFill>
                  <a:srgbClr val="648D26"/>
                </a:solidFill>
              </a:defRPr>
            </a:pPr>
            <a:r>
              <a:rPr lang="en-US" sz="4800" kern="0" dirty="0">
                <a:solidFill>
                  <a:srgbClr val="648D26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Goal: rank pages such that those more relevant to you will be ranked higher</a:t>
            </a:r>
          </a:p>
          <a:p>
            <a:pPr defTabSz="1168400" fontAlgn="auto">
              <a:spcBef>
                <a:spcPts val="4800"/>
              </a:spcBef>
              <a:defRPr/>
            </a:pPr>
            <a:r>
              <a:rPr lang="en-US" sz="48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How? Make just </a:t>
            </a:r>
            <a:r>
              <a:rPr lang="en-US" sz="4800" kern="0" dirty="0">
                <a:solidFill>
                  <a:srgbClr val="648D26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ONE </a:t>
            </a:r>
            <a:r>
              <a:rPr lang="en-US" sz="48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small change to PageRank</a:t>
            </a:r>
          </a:p>
          <a:p>
            <a:pPr defTabSz="1168400" fontAlgn="auto">
              <a:spcBef>
                <a:spcPts val="4800"/>
              </a:spcBef>
              <a:defRPr/>
            </a:pPr>
            <a:endParaRPr lang="en-US" sz="4800" kern="0" dirty="0"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17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an initialize this vector to any non-zero vector, e.g., all “1”s">
            <a:extLst>
              <a:ext uri="{FF2B5EF4-FFF2-40B4-BE49-F238E27FC236}">
                <a16:creationId xmlns:a16="http://schemas.microsoft.com/office/drawing/2014/main" id="{0CB1247F-160F-40F1-963D-D3C870129237}"/>
              </a:ext>
            </a:extLst>
          </p:cNvPr>
          <p:cNvSpPr txBox="1"/>
          <p:nvPr/>
        </p:nvSpPr>
        <p:spPr>
          <a:xfrm>
            <a:off x="4175488" y="9502951"/>
            <a:ext cx="9038756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algn="l" defTabSz="457200">
              <a:defRPr sz="2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initialize this vector to any non-zero vector, e.g., all “1”s</a:t>
            </a:r>
          </a:p>
        </p:txBody>
      </p:sp>
      <p:graphicFrame>
        <p:nvGraphicFramePr>
          <p:cNvPr id="63" name="Table">
            <a:extLst>
              <a:ext uri="{FF2B5EF4-FFF2-40B4-BE49-F238E27FC236}">
                <a16:creationId xmlns:a16="http://schemas.microsoft.com/office/drawing/2014/main" id="{C833AB43-0552-49E2-A1E0-B735067E99BA}"/>
              </a:ext>
            </a:extLst>
          </p:cNvPr>
          <p:cNvGraphicFramePr/>
          <p:nvPr/>
        </p:nvGraphicFramePr>
        <p:xfrm>
          <a:off x="10492432" y="5279184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How to compute PageRank for huge matrix?">
            <a:extLst>
              <a:ext uri="{FF2B5EF4-FFF2-40B4-BE49-F238E27FC236}">
                <a16:creationId xmlns:a16="http://schemas.microsoft.com/office/drawing/2014/main" id="{FD7F665E-7C96-49A1-A8DF-C5F62CC46F57}"/>
              </a:ext>
            </a:extLst>
          </p:cNvPr>
          <p:cNvSpPr txBox="1"/>
          <p:nvPr/>
        </p:nvSpPr>
        <p:spPr>
          <a:xfrm>
            <a:off x="645026" y="364622"/>
            <a:ext cx="16539004" cy="1440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/>
          <a:lstStyle>
            <a:lvl1pPr marL="57784" marR="57784" defTabSz="1295400">
              <a:buClr>
                <a:srgbClr val="B6192B"/>
              </a:buClr>
              <a:buFont typeface="Times New Roman"/>
              <a:defRPr sz="5600" b="1"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68" marR="115568" defTabSz="259080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0" dirty="0">
                <a:solidFill>
                  <a:prstClr val="black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Personalized PageRank</a:t>
            </a:r>
            <a:endParaRPr sz="6600" b="0" kern="0" dirty="0">
              <a:solidFill>
                <a:srgbClr val="000000"/>
              </a:solidFill>
              <a:latin typeface="Arial" panose="020B0604020202020204" pitchFamily="34" charset="0"/>
              <a:ea typeface="Vitesse" charset="0"/>
              <a:cs typeface="Arial" panose="020B0604020202020204" pitchFamily="34" charset="0"/>
            </a:endParaRPr>
          </a:p>
        </p:txBody>
      </p:sp>
      <p:sp>
        <p:nvSpPr>
          <p:cNvPr id="33" name="(1-c)">
            <a:extLst>
              <a:ext uri="{FF2B5EF4-FFF2-40B4-BE49-F238E27FC236}">
                <a16:creationId xmlns:a16="http://schemas.microsoft.com/office/drawing/2014/main" id="{4A964577-164F-4697-8AA4-9E97E5C94CE6}"/>
              </a:ext>
            </a:extLst>
          </p:cNvPr>
          <p:cNvSpPr txBox="1"/>
          <p:nvPr/>
        </p:nvSpPr>
        <p:spPr>
          <a:xfrm>
            <a:off x="11885324" y="5936211"/>
            <a:ext cx="1151918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</a:t>
            </a:r>
            <a:endParaRPr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+">
            <a:extLst>
              <a:ext uri="{FF2B5EF4-FFF2-40B4-BE49-F238E27FC236}">
                <a16:creationId xmlns:a16="http://schemas.microsoft.com/office/drawing/2014/main" id="{86D92F05-AF35-4E93-9727-4A16934E342A}"/>
              </a:ext>
            </a:extLst>
          </p:cNvPr>
          <p:cNvSpPr txBox="1"/>
          <p:nvPr/>
        </p:nvSpPr>
        <p:spPr>
          <a:xfrm>
            <a:off x="11257609" y="6342771"/>
            <a:ext cx="738344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5" name="n">
            <a:extLst>
              <a:ext uri="{FF2B5EF4-FFF2-40B4-BE49-F238E27FC236}">
                <a16:creationId xmlns:a16="http://schemas.microsoft.com/office/drawing/2014/main" id="{78E1E76E-7126-4779-89D1-71B4464D3B9B}"/>
              </a:ext>
            </a:extLst>
          </p:cNvPr>
          <p:cNvSpPr txBox="1"/>
          <p:nvPr/>
        </p:nvSpPr>
        <p:spPr>
          <a:xfrm>
            <a:off x="12133224" y="6671679"/>
            <a:ext cx="723916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93712B42-7D33-4842-8B85-6922E505F07F}"/>
              </a:ext>
            </a:extLst>
          </p:cNvPr>
          <p:cNvSpPr/>
          <p:nvPr/>
        </p:nvSpPr>
        <p:spPr>
          <a:xfrm>
            <a:off x="11971285" y="6778651"/>
            <a:ext cx="998038" cy="18486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38" name="c">
            <a:extLst>
              <a:ext uri="{FF2B5EF4-FFF2-40B4-BE49-F238E27FC236}">
                <a16:creationId xmlns:a16="http://schemas.microsoft.com/office/drawing/2014/main" id="{8963B45D-C6F8-4ACE-A981-EF970AC38917}"/>
              </a:ext>
            </a:extLst>
          </p:cNvPr>
          <p:cNvSpPr txBox="1"/>
          <p:nvPr/>
        </p:nvSpPr>
        <p:spPr>
          <a:xfrm>
            <a:off x="5228835" y="6299895"/>
            <a:ext cx="1224053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0.8</a:t>
            </a:r>
            <a:endParaRPr sz="4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 = c B p + (1-c) 1">
            <a:extLst>
              <a:ext uri="{FF2B5EF4-FFF2-40B4-BE49-F238E27FC236}">
                <a16:creationId xmlns:a16="http://schemas.microsoft.com/office/drawing/2014/main" id="{FC85C24D-361B-410A-99D4-49DB5EEEC7CD}"/>
              </a:ext>
            </a:extLst>
          </p:cNvPr>
          <p:cNvSpPr txBox="1"/>
          <p:nvPr/>
        </p:nvSpPr>
        <p:spPr>
          <a:xfrm>
            <a:off x="4701511" y="3436825"/>
            <a:ext cx="5916363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marL="2228878" marR="115598" lvl="1" indent="-812798" defTabSz="2590800" fontAlgn="auto">
              <a:spcBef>
                <a:spcPts val="1800"/>
              </a:spcBef>
              <a:spcAft>
                <a:spcPts val="0"/>
              </a:spcAft>
              <a:buClr>
                <a:srgbClr val="011279"/>
              </a:buClr>
              <a:defRPr sz="3800"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  </a:t>
            </a:r>
            <a:r>
              <a:rPr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= c B p + (1-c) 1</a:t>
            </a:r>
          </a:p>
        </p:txBody>
      </p:sp>
      <p:sp>
        <p:nvSpPr>
          <p:cNvPr id="44" name="Line">
            <a:extLst>
              <a:ext uri="{FF2B5EF4-FFF2-40B4-BE49-F238E27FC236}">
                <a16:creationId xmlns:a16="http://schemas.microsoft.com/office/drawing/2014/main" id="{57389DA9-EA53-4C82-9076-023AE3E55FFE}"/>
              </a:ext>
            </a:extLst>
          </p:cNvPr>
          <p:cNvSpPr/>
          <p:nvPr/>
        </p:nvSpPr>
        <p:spPr>
          <a:xfrm>
            <a:off x="8919842" y="4214022"/>
            <a:ext cx="1005380" cy="0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45" name="n">
            <a:extLst>
              <a:ext uri="{FF2B5EF4-FFF2-40B4-BE49-F238E27FC236}">
                <a16:creationId xmlns:a16="http://schemas.microsoft.com/office/drawing/2014/main" id="{53E8DB25-2752-4ADA-A518-B98EE3BC5B76}"/>
              </a:ext>
            </a:extLst>
          </p:cNvPr>
          <p:cNvSpPr txBox="1"/>
          <p:nvPr/>
        </p:nvSpPr>
        <p:spPr>
          <a:xfrm>
            <a:off x="9060572" y="4089709"/>
            <a:ext cx="723916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46" name="=">
            <a:extLst>
              <a:ext uri="{FF2B5EF4-FFF2-40B4-BE49-F238E27FC236}">
                <a16:creationId xmlns:a16="http://schemas.microsoft.com/office/drawing/2014/main" id="{306EC8C2-A43B-4060-AF81-F0889A4FE506}"/>
              </a:ext>
            </a:extLst>
          </p:cNvPr>
          <p:cNvSpPr txBox="1"/>
          <p:nvPr/>
        </p:nvSpPr>
        <p:spPr>
          <a:xfrm>
            <a:off x="4719720" y="6397359"/>
            <a:ext cx="768800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4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8" name="Line">
            <a:extLst>
              <a:ext uri="{FF2B5EF4-FFF2-40B4-BE49-F238E27FC236}">
                <a16:creationId xmlns:a16="http://schemas.microsoft.com/office/drawing/2014/main" id="{1E38A67F-4499-48FD-85C4-1E83AB2548EB}"/>
              </a:ext>
            </a:extLst>
          </p:cNvPr>
          <p:cNvSpPr/>
          <p:nvPr/>
        </p:nvSpPr>
        <p:spPr>
          <a:xfrm flipV="1">
            <a:off x="10889059" y="8964491"/>
            <a:ext cx="3402" cy="65808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51" name="p’">
            <a:extLst>
              <a:ext uri="{FF2B5EF4-FFF2-40B4-BE49-F238E27FC236}">
                <a16:creationId xmlns:a16="http://schemas.microsoft.com/office/drawing/2014/main" id="{8D83C647-E838-4445-B7B1-D6EF9C79AC35}"/>
              </a:ext>
            </a:extLst>
          </p:cNvPr>
          <p:cNvSpPr txBox="1"/>
          <p:nvPr/>
        </p:nvSpPr>
        <p:spPr>
          <a:xfrm>
            <a:off x="5891360" y="3478729"/>
            <a:ext cx="837730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p’</a:t>
            </a:r>
          </a:p>
        </p:txBody>
      </p:sp>
      <p:sp>
        <p:nvSpPr>
          <p:cNvPr id="52" name="p’">
            <a:extLst>
              <a:ext uri="{FF2B5EF4-FFF2-40B4-BE49-F238E27FC236}">
                <a16:creationId xmlns:a16="http://schemas.microsoft.com/office/drawing/2014/main" id="{E5C8507A-24D2-4E5C-AAE1-32D7AAAF6B16}"/>
              </a:ext>
            </a:extLst>
          </p:cNvPr>
          <p:cNvSpPr txBox="1"/>
          <p:nvPr/>
        </p:nvSpPr>
        <p:spPr>
          <a:xfrm>
            <a:off x="10461528" y="4553811"/>
            <a:ext cx="720710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3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53" name="p’">
            <a:extLst>
              <a:ext uri="{FF2B5EF4-FFF2-40B4-BE49-F238E27FC236}">
                <a16:creationId xmlns:a16="http://schemas.microsoft.com/office/drawing/2014/main" id="{1C6F5E80-A58F-456C-BD96-920D753E0288}"/>
              </a:ext>
            </a:extLst>
          </p:cNvPr>
          <p:cNvSpPr txBox="1"/>
          <p:nvPr/>
        </p:nvSpPr>
        <p:spPr>
          <a:xfrm>
            <a:off x="7762628" y="4553811"/>
            <a:ext cx="772006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lang="en-US" sz="36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sz="36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4" name="Table">
            <a:extLst>
              <a:ext uri="{FF2B5EF4-FFF2-40B4-BE49-F238E27FC236}">
                <a16:creationId xmlns:a16="http://schemas.microsoft.com/office/drawing/2014/main" id="{9A1853CE-7613-4944-9E9E-4C8D37282CCF}"/>
              </a:ext>
            </a:extLst>
          </p:cNvPr>
          <p:cNvGraphicFramePr/>
          <p:nvPr/>
        </p:nvGraphicFramePr>
        <p:xfrm>
          <a:off x="3809728" y="5279184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lang="en-US"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p’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Table">
            <a:extLst>
              <a:ext uri="{FF2B5EF4-FFF2-40B4-BE49-F238E27FC236}">
                <a16:creationId xmlns:a16="http://schemas.microsoft.com/office/drawing/2014/main" id="{95059BBA-AAB4-4F56-9643-C5BC960DAEE6}"/>
              </a:ext>
            </a:extLst>
          </p:cNvPr>
          <p:cNvGraphicFramePr/>
          <p:nvPr/>
        </p:nvGraphicFramePr>
        <p:xfrm>
          <a:off x="13147074" y="5279184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Table">
            <a:extLst>
              <a:ext uri="{FF2B5EF4-FFF2-40B4-BE49-F238E27FC236}">
                <a16:creationId xmlns:a16="http://schemas.microsoft.com/office/drawing/2014/main" id="{36D06CBB-C637-4AAE-8ED8-5EF95E03BA4E}"/>
              </a:ext>
            </a:extLst>
          </p:cNvPr>
          <p:cNvGraphicFramePr/>
          <p:nvPr/>
        </p:nvGraphicFramePr>
        <p:xfrm>
          <a:off x="6375226" y="5279184"/>
          <a:ext cx="365760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With probability 1-c, fly-out to  a random node some preferred nodes"/>
          <p:cNvSpPr txBox="1">
            <a:spLocks/>
          </p:cNvSpPr>
          <p:nvPr/>
        </p:nvSpPr>
        <p:spPr>
          <a:xfrm>
            <a:off x="1479052" y="1833155"/>
            <a:ext cx="9387736" cy="1435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 numCol="1" spcCol="38100">
            <a:noAutofit/>
          </a:bodyPr>
          <a:lstStyle>
            <a:lvl1pPr marL="812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256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01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145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590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marR="115598" indent="81280" defTabSz="2590800" fontAlgn="auto">
              <a:spcBef>
                <a:spcPts val="2000"/>
              </a:spcBef>
              <a:buClr>
                <a:srgbClr val="011279"/>
              </a:buClr>
              <a:buSzTx/>
              <a:buNone/>
              <a:defRPr sz="4100">
                <a:uFill>
                  <a:solidFill>
                    <a:srgbClr val="000000"/>
                  </a:solidFill>
                </a:uFill>
              </a:defRPr>
            </a:pPr>
            <a:r>
              <a:rPr lang="en-US" sz="4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With probability 1-c, fly-out to </a:t>
            </a:r>
            <a:br>
              <a:rPr lang="en-US" sz="4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strike="sngStrike" kern="0" dirty="0">
                <a:solidFill>
                  <a:srgbClr val="C82506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a random node</a:t>
            </a:r>
            <a:r>
              <a:rPr lang="en-US" sz="4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 </a:t>
            </a:r>
            <a:r>
              <a:rPr lang="en-US" sz="4000" kern="0" dirty="0">
                <a:solidFill>
                  <a:srgbClr val="648D26"/>
                </a:solidFill>
                <a:uFill>
                  <a:solidFill>
                    <a:srgbClr val="648D26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some preferred nodes`</a:t>
            </a:r>
          </a:p>
        </p:txBody>
      </p:sp>
      <p:sp>
        <p:nvSpPr>
          <p:cNvPr id="26" name="Line">
            <a:extLst>
              <a:ext uri="{FF2B5EF4-FFF2-40B4-BE49-F238E27FC236}">
                <a16:creationId xmlns:a16="http://schemas.microsoft.com/office/drawing/2014/main" id="{1E38A67F-4499-48FD-85C4-1E83AB2548EB}"/>
              </a:ext>
            </a:extLst>
          </p:cNvPr>
          <p:cNvSpPr/>
          <p:nvPr/>
        </p:nvSpPr>
        <p:spPr>
          <a:xfrm flipH="1" flipV="1">
            <a:off x="5778454" y="7094424"/>
            <a:ext cx="0" cy="204957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29" name="Can initialize this vector to any non-zero vector, e.g., all “1”s">
            <a:extLst>
              <a:ext uri="{FF2B5EF4-FFF2-40B4-BE49-F238E27FC236}">
                <a16:creationId xmlns:a16="http://schemas.microsoft.com/office/drawing/2014/main" id="{0CB1247F-160F-40F1-963D-D3C870129237}"/>
              </a:ext>
            </a:extLst>
          </p:cNvPr>
          <p:cNvSpPr txBox="1"/>
          <p:nvPr/>
        </p:nvSpPr>
        <p:spPr>
          <a:xfrm>
            <a:off x="2994733" y="9017279"/>
            <a:ext cx="2896627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algn="l" defTabSz="457200">
              <a:defRPr sz="2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value for c</a:t>
            </a:r>
            <a:endParaRPr sz="2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Table">
            <a:extLst>
              <a:ext uri="{FF2B5EF4-FFF2-40B4-BE49-F238E27FC236}">
                <a16:creationId xmlns:a16="http://schemas.microsoft.com/office/drawing/2014/main" id="{95059BBA-AAB4-4F56-9643-C5BC960DAEE6}"/>
              </a:ext>
            </a:extLst>
          </p:cNvPr>
          <p:cNvGraphicFramePr/>
          <p:nvPr/>
        </p:nvGraphicFramePr>
        <p:xfrm>
          <a:off x="15070196" y="2260908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0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0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0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" name="Line">
            <a:extLst>
              <a:ext uri="{FF2B5EF4-FFF2-40B4-BE49-F238E27FC236}">
                <a16:creationId xmlns:a16="http://schemas.microsoft.com/office/drawing/2014/main" id="{1E38A67F-4499-48FD-85C4-1E83AB2548EB}"/>
              </a:ext>
            </a:extLst>
          </p:cNvPr>
          <p:cNvSpPr/>
          <p:nvPr/>
        </p:nvSpPr>
        <p:spPr>
          <a:xfrm flipV="1">
            <a:off x="14048744" y="5478522"/>
            <a:ext cx="910016" cy="119315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8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07063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7203438" cy="1619306"/>
          </a:xfrm>
        </p:spPr>
        <p:txBody>
          <a:bodyPr/>
          <a:lstStyle/>
          <a:p>
            <a:r>
              <a:rPr lang="en-US" sz="7200" b="1" dirty="0"/>
              <a:t>Why Personalized PageRank?</a:t>
            </a:r>
          </a:p>
        </p:txBody>
      </p:sp>
      <p:sp>
        <p:nvSpPr>
          <p:cNvPr id="6" name="For recommendation…"/>
          <p:cNvSpPr txBox="1">
            <a:spLocks/>
          </p:cNvSpPr>
          <p:nvPr/>
        </p:nvSpPr>
        <p:spPr>
          <a:xfrm>
            <a:off x="504698" y="2168666"/>
            <a:ext cx="16560124" cy="71812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For recommendation</a:t>
            </a:r>
          </a:p>
          <a:p>
            <a:pPr marL="2190750" lvl="1" indent="-666750"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If I like webpage A, what else do I like?</a:t>
            </a:r>
          </a:p>
          <a:p>
            <a:pPr marL="2190750" lvl="1" indent="-666750"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If I bought product A, what other products would I also buy?</a:t>
            </a:r>
          </a:p>
          <a:p>
            <a:pPr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Visualizing and interacting with large graphs</a:t>
            </a:r>
          </a:p>
          <a:p>
            <a:pPr marL="2190750" lvl="1" indent="-666750"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Instead of visualizing every single nodes, visualize the most important ones</a:t>
            </a:r>
          </a:p>
          <a:p>
            <a:pPr defTabSz="1168400" fontAlgn="auto"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Very flexible — works on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any graph</a:t>
            </a:r>
          </a:p>
        </p:txBody>
      </p:sp>
    </p:spTree>
    <p:extLst>
      <p:ext uri="{BB962C8B-B14F-4D97-AF65-F5344CB8AC3E}">
        <p14:creationId xmlns:p14="http://schemas.microsoft.com/office/powerpoint/2010/main" val="685795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lated “guilt-by-association” / diffusion techniques"/>
          <p:cNvSpPr txBox="1">
            <a:spLocks noGrp="1"/>
          </p:cNvSpPr>
          <p:nvPr>
            <p:ph type="title"/>
          </p:nvPr>
        </p:nvSpPr>
        <p:spPr>
          <a:xfrm>
            <a:off x="504698" y="549361"/>
            <a:ext cx="17427252" cy="1987550"/>
          </a:xfrm>
          <a:prstGeom prst="rect">
            <a:avLst/>
          </a:prstGeom>
        </p:spPr>
        <p:txBody>
          <a:bodyPr/>
          <a:lstStyle>
            <a:lvl1pPr defTabSz="344677">
              <a:defRPr sz="4956" b="1"/>
            </a:lvl1pPr>
          </a:lstStyle>
          <a:p>
            <a:r>
              <a:rPr sz="7200" dirty="0"/>
              <a:t>Related “</a:t>
            </a:r>
            <a:r>
              <a:rPr lang="en-US" sz="7200" dirty="0"/>
              <a:t>G</a:t>
            </a:r>
            <a:r>
              <a:rPr sz="7200" dirty="0"/>
              <a:t>uilt-by-</a:t>
            </a:r>
            <a:r>
              <a:rPr lang="en-US" sz="7200" dirty="0"/>
              <a:t>A</a:t>
            </a:r>
            <a:r>
              <a:rPr sz="7200" dirty="0"/>
              <a:t>ssociation”/</a:t>
            </a:r>
            <a:r>
              <a:rPr lang="en-US" sz="7200" dirty="0"/>
              <a:t>D</a:t>
            </a:r>
            <a:r>
              <a:rPr sz="7200" dirty="0"/>
              <a:t>iffusion </a:t>
            </a:r>
            <a:r>
              <a:rPr lang="en-US" sz="7200" dirty="0"/>
              <a:t>T</a:t>
            </a:r>
            <a:r>
              <a:rPr sz="7200" dirty="0"/>
              <a:t>echniques</a:t>
            </a:r>
          </a:p>
        </p:txBody>
      </p:sp>
      <p:sp>
        <p:nvSpPr>
          <p:cNvPr id="9" name="Personalized PageRank  (= Random Walk with Restart)…"/>
          <p:cNvSpPr txBox="1">
            <a:spLocks/>
          </p:cNvSpPr>
          <p:nvPr/>
        </p:nvSpPr>
        <p:spPr>
          <a:xfrm>
            <a:off x="504699" y="3277089"/>
            <a:ext cx="16590122" cy="6804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rm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685800" indent="-685800" defTabSz="1168400" fontAlgn="auto">
              <a:spcBef>
                <a:spcPts val="4800"/>
              </a:spcBef>
              <a:buClr>
                <a:prstClr val="black"/>
              </a:buClr>
              <a:buSzPct val="100000"/>
              <a:buFont typeface="Arial" charset="0"/>
              <a:buChar char="•"/>
              <a:defRPr/>
            </a:pP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Personalized PageRank</a:t>
            </a: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 </a:t>
            </a:r>
            <a:b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(= Random Walk with Restart)</a:t>
            </a:r>
          </a:p>
          <a:p>
            <a:pPr marL="685800" indent="-6858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“Spreading activation” or “degree of interest” in Human-Computer Interaction (HCI)</a:t>
            </a:r>
          </a:p>
          <a:p>
            <a:pPr marL="685800" indent="-6858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Belief Propagation </a:t>
            </a:r>
            <a:b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(powerful inference algorithm, for fraud detection, image segmentation, error-correcting codes, etc.)</a:t>
            </a:r>
          </a:p>
        </p:txBody>
      </p:sp>
    </p:spTree>
    <p:extLst>
      <p:ext uri="{BB962C8B-B14F-4D97-AF65-F5344CB8AC3E}">
        <p14:creationId xmlns:p14="http://schemas.microsoft.com/office/powerpoint/2010/main" val="1686838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lated “guilt-by-association” / diffusion techniques"/>
          <p:cNvSpPr txBox="1">
            <a:spLocks noGrp="1"/>
          </p:cNvSpPr>
          <p:nvPr>
            <p:ph type="title"/>
          </p:nvPr>
        </p:nvSpPr>
        <p:spPr>
          <a:xfrm>
            <a:off x="504698" y="549361"/>
            <a:ext cx="17427252" cy="1987550"/>
          </a:xfrm>
          <a:prstGeom prst="rect">
            <a:avLst/>
          </a:prstGeom>
        </p:spPr>
        <p:txBody>
          <a:bodyPr/>
          <a:lstStyle>
            <a:lvl1pPr defTabSz="344677">
              <a:defRPr sz="4956" b="1"/>
            </a:lvl1pPr>
          </a:lstStyle>
          <a:p>
            <a:r>
              <a:rPr lang="en-US" sz="7200" dirty="0"/>
              <a:t>Why are These Algorithms Popular?</a:t>
            </a:r>
            <a:endParaRPr sz="7200" dirty="0"/>
          </a:p>
        </p:txBody>
      </p:sp>
      <p:sp>
        <p:nvSpPr>
          <p:cNvPr id="9" name="Personalized PageRank  (= Random Walk with Restart)…"/>
          <p:cNvSpPr txBox="1">
            <a:spLocks/>
          </p:cNvSpPr>
          <p:nvPr/>
        </p:nvSpPr>
        <p:spPr>
          <a:xfrm>
            <a:off x="504699" y="2536911"/>
            <a:ext cx="16590122" cy="6804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>
            <a:noAutofit/>
          </a:bodyPr>
          <a:lstStyle>
            <a:lvl1pPr marL="0" marR="0" indent="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333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78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2225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6670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571500" indent="-5715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b="1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Intuitive to interpret </a:t>
            </a:r>
            <a:b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Uses “network effect”, </a:t>
            </a:r>
            <a:r>
              <a:rPr lang="en-US" sz="4000" kern="0" dirty="0" err="1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homophily</a:t>
            </a:r>
            <a:endParaRPr lang="en-US" sz="4000" kern="0" dirty="0"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  <a:p>
            <a:pPr marL="571500" indent="-5715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b="1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Easy to implement</a:t>
            </a:r>
            <a:b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Math is relatively simple (mainly matrix-vector multiplication)</a:t>
            </a:r>
          </a:p>
          <a:p>
            <a:pPr marL="571500" indent="-5715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b="1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Fast</a:t>
            </a: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 </a:t>
            </a:r>
            <a:b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Run time linear to #edges, or better</a:t>
            </a:r>
          </a:p>
          <a:p>
            <a:pPr marL="571500" indent="-571500" defTabSz="1168400" fontAlgn="auto">
              <a:spcBef>
                <a:spcPts val="4800"/>
              </a:spcBef>
              <a:buSzPct val="100000"/>
              <a:buFont typeface="Arial" charset="0"/>
              <a:buChar char="•"/>
              <a:defRPr/>
            </a:pPr>
            <a:r>
              <a:rPr lang="en-US" sz="4000" b="1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Probabilistic meaning</a:t>
            </a:r>
          </a:p>
        </p:txBody>
      </p:sp>
    </p:spTree>
    <p:extLst>
      <p:ext uri="{BB962C8B-B14F-4D97-AF65-F5344CB8AC3E}">
        <p14:creationId xmlns:p14="http://schemas.microsoft.com/office/powerpoint/2010/main" val="15804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60162" y="3958499"/>
            <a:ext cx="7567676" cy="1602826"/>
          </a:xfrm>
        </p:spPr>
        <p:txBody>
          <a:bodyPr/>
          <a:lstStyle/>
          <a:p>
            <a:pPr algn="ctr"/>
            <a:r>
              <a:rPr lang="en-US" sz="9600" dirty="0"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PageRank</a:t>
            </a:r>
          </a:p>
        </p:txBody>
      </p:sp>
      <p:sp>
        <p:nvSpPr>
          <p:cNvPr id="5" name="Brin, Sergey and Lawrence Page (1998). Anatomy of a Large-Scale Hypertextual Web Search Engine. 7th Intl World Wide Web Conf."/>
          <p:cNvSpPr txBox="1"/>
          <p:nvPr/>
        </p:nvSpPr>
        <p:spPr>
          <a:xfrm>
            <a:off x="2288975" y="5753563"/>
            <a:ext cx="14664114" cy="1205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1600" tIns="101600" rIns="101600" bIns="101600">
            <a:spAutoFit/>
          </a:bodyPr>
          <a:lstStyle/>
          <a:p>
            <a:pPr marR="115598" defTabSz="2590800" fontAlgn="auto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defRPr sz="3800">
                <a:uFill>
                  <a:solidFill>
                    <a:srgbClr val="000000"/>
                  </a:solidFill>
                </a:uFill>
              </a:defRPr>
            </a:pPr>
            <a:r>
              <a:rPr sz="36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Brin, Sergey and Lawrence Page (1998). Anatomy of a Large-Scale Hypertextual Web Search Engine. 7th Intl World Wide Web Conf.</a:t>
            </a:r>
          </a:p>
        </p:txBody>
      </p:sp>
    </p:spTree>
    <p:extLst>
      <p:ext uri="{BB962C8B-B14F-4D97-AF65-F5344CB8AC3E}">
        <p14:creationId xmlns:p14="http://schemas.microsoft.com/office/powerpoint/2010/main" val="143273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/>
              <a:t>PageRank: Problem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719" y="5426036"/>
            <a:ext cx="4149066" cy="3444508"/>
          </a:xfrm>
          <a:prstGeom prst="rect">
            <a:avLst/>
          </a:prstGeom>
        </p:spPr>
      </p:pic>
      <p:sp>
        <p:nvSpPr>
          <p:cNvPr id="11" name="A node is important,…"/>
          <p:cNvSpPr txBox="1"/>
          <p:nvPr/>
        </p:nvSpPr>
        <p:spPr>
          <a:xfrm>
            <a:off x="9144000" y="5937702"/>
            <a:ext cx="8101832" cy="2421176"/>
          </a:xfrm>
          <a:prstGeom prst="rect">
            <a:avLst/>
          </a:prstGeom>
          <a:ln w="38100" cap="sq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1600" tIns="101600" rIns="101600" bIns="101600">
            <a:spAutoFit/>
          </a:bodyPr>
          <a:lstStyle/>
          <a:p>
            <a:pPr marL="115568" marR="115568" defTabSz="2590800" fontAlgn="auto" hangingPunct="0">
              <a:spcBef>
                <a:spcPts val="0"/>
              </a:spcBef>
              <a:spcAft>
                <a:spcPts val="0"/>
              </a:spcAft>
              <a:buClr>
                <a:srgbClr val="011279"/>
              </a:buClr>
              <a:defRPr sz="4400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pP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A node is important,</a:t>
            </a:r>
            <a:r>
              <a:rPr lang="en-US"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 </a:t>
            </a: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if it is connected with important nodes</a:t>
            </a:r>
            <a:r>
              <a:rPr lang="en-US"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 </a:t>
            </a: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(recursive, but OK!)</a:t>
            </a:r>
          </a:p>
        </p:txBody>
      </p:sp>
      <p:sp>
        <p:nvSpPr>
          <p:cNvPr id="12" name="Given a directed graph, find its most interesting/central node…"/>
          <p:cNvSpPr txBox="1">
            <a:spLocks/>
          </p:cNvSpPr>
          <p:nvPr/>
        </p:nvSpPr>
        <p:spPr>
          <a:xfrm>
            <a:off x="504698" y="2268787"/>
            <a:ext cx="17241436" cy="2874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 numCol="1" spcCol="38100">
            <a:noAutofit/>
          </a:bodyPr>
          <a:lstStyle>
            <a:lvl1pPr marL="812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256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01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145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590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marR="115568" indent="-975358" defTabSz="2590800" fontAlgn="auto">
              <a:lnSpc>
                <a:spcPct val="90000"/>
              </a:lnSpc>
              <a:spcBef>
                <a:spcPts val="2000"/>
              </a:spcBef>
              <a:buClr>
                <a:srgbClr val="011279"/>
              </a:buClr>
              <a:buSzTx/>
              <a:buNone/>
              <a:defRPr/>
            </a:pPr>
            <a:r>
              <a:rPr lang="en-US" sz="48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Given a directed graph, find its most interesting/central node</a:t>
            </a:r>
          </a:p>
        </p:txBody>
      </p:sp>
    </p:spTree>
    <p:extLst>
      <p:ext uri="{BB962C8B-B14F-4D97-AF65-F5344CB8AC3E}">
        <p14:creationId xmlns:p14="http://schemas.microsoft.com/office/powerpoint/2010/main" val="128250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602826"/>
          </a:xfrm>
        </p:spPr>
        <p:txBody>
          <a:bodyPr/>
          <a:lstStyle/>
          <a:p>
            <a:r>
              <a:rPr lang="en-US" sz="7200" b="1" dirty="0"/>
              <a:t>PageRank: Solution</a:t>
            </a:r>
          </a:p>
        </p:txBody>
      </p:sp>
      <p:sp>
        <p:nvSpPr>
          <p:cNvPr id="6" name="Given a directed graph, find its most interesting/central node…"/>
          <p:cNvSpPr txBox="1">
            <a:spLocks/>
          </p:cNvSpPr>
          <p:nvPr/>
        </p:nvSpPr>
        <p:spPr>
          <a:xfrm>
            <a:off x="504698" y="2268787"/>
            <a:ext cx="17241436" cy="2874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 numCol="1" spcCol="38100">
            <a:noAutofit/>
          </a:bodyPr>
          <a:lstStyle>
            <a:lvl1pPr marL="812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256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01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145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590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marR="115568" indent="-975358" defTabSz="2590800" fontAlgn="auto">
              <a:lnSpc>
                <a:spcPct val="90000"/>
              </a:lnSpc>
              <a:spcBef>
                <a:spcPts val="2000"/>
              </a:spcBef>
              <a:buClr>
                <a:srgbClr val="011279"/>
              </a:buClr>
              <a:buSzTx/>
              <a:buNone/>
              <a:defRPr/>
            </a:pPr>
            <a:r>
              <a:rPr lang="en-US" sz="48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Given a directed graph, find its most interesting/central node</a:t>
            </a:r>
          </a:p>
          <a:p>
            <a:pPr marL="0" marR="115568" indent="0" defTabSz="2590800" fontAlgn="auto">
              <a:spcBef>
                <a:spcPts val="1200"/>
              </a:spcBef>
              <a:buClr>
                <a:srgbClr val="011279"/>
              </a:buClr>
              <a:buSzTx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8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Proposed solution: use </a:t>
            </a:r>
            <a:r>
              <a:rPr lang="en-US" sz="4800" kern="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random walk</a:t>
            </a:r>
            <a:r>
              <a:rPr lang="en-US" sz="48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; most “popular” nodes are the ones with highest </a:t>
            </a:r>
            <a:r>
              <a:rPr lang="en-US" sz="4800" kern="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steady state probability (</a:t>
            </a:r>
            <a:r>
              <a:rPr lang="en-US" sz="4800" kern="0" dirty="0" err="1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ssp</a:t>
            </a:r>
            <a:r>
              <a:rPr lang="en-US" sz="4800" kern="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)</a:t>
            </a:r>
            <a:endParaRPr lang="en-US" sz="4800" kern="0" dirty="0">
              <a:solidFill>
                <a:srgbClr val="F79646">
                  <a:lumMod val="75000"/>
                </a:srgbClr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</p:txBody>
      </p:sp>
      <p:sp>
        <p:nvSpPr>
          <p:cNvPr id="7" name="A node is important,…"/>
          <p:cNvSpPr txBox="1"/>
          <p:nvPr/>
        </p:nvSpPr>
        <p:spPr>
          <a:xfrm>
            <a:off x="2149396" y="8870544"/>
            <a:ext cx="5390258" cy="943848"/>
          </a:xfrm>
          <a:prstGeom prst="rect">
            <a:avLst/>
          </a:prstGeom>
          <a:ln w="38100" cap="sq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>
            <a:spAutoFit/>
          </a:bodyPr>
          <a:lstStyle/>
          <a:p>
            <a:pPr marL="115568" marR="115568" defTabSz="2590800" fontAlgn="auto" hangingPunct="0">
              <a:spcBef>
                <a:spcPts val="0"/>
              </a:spcBef>
              <a:spcAft>
                <a:spcPts val="0"/>
              </a:spcAft>
              <a:buClr>
                <a:srgbClr val="011279"/>
              </a:buClr>
              <a:defRPr sz="4400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pPr>
            <a:r>
              <a:rPr lang="en-US" sz="4800" kern="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“state” </a:t>
            </a:r>
            <a: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= webpage</a:t>
            </a:r>
            <a:endParaRPr sz="4800" kern="0" dirty="0">
              <a:solidFill>
                <a:prstClr val="black">
                  <a:lumMod val="95000"/>
                  <a:lumOff val="5000"/>
                </a:prstClr>
              </a:solidFill>
              <a:uFill>
                <a:solidFill>
                  <a:srgbClr val="011279"/>
                </a:solidFill>
              </a:uFill>
              <a:latin typeface="Arial" panose="020B0604020202020204" pitchFamily="34" charset="0"/>
              <a:ea typeface="Helvetica"/>
              <a:cs typeface="Arial" panose="020B0604020202020204" pitchFamily="34" charset="0"/>
              <a:sym typeface="Helvetica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719" y="5426036"/>
            <a:ext cx="4149066" cy="3444508"/>
          </a:xfrm>
          <a:prstGeom prst="rect">
            <a:avLst/>
          </a:prstGeom>
        </p:spPr>
      </p:pic>
      <p:sp>
        <p:nvSpPr>
          <p:cNvPr id="10" name="A node is important,…"/>
          <p:cNvSpPr txBox="1"/>
          <p:nvPr/>
        </p:nvSpPr>
        <p:spPr>
          <a:xfrm>
            <a:off x="9144000" y="5937702"/>
            <a:ext cx="8101832" cy="2421176"/>
          </a:xfrm>
          <a:prstGeom prst="rect">
            <a:avLst/>
          </a:prstGeom>
          <a:ln w="38100" cap="sq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1600" tIns="101600" rIns="101600" bIns="101600">
            <a:spAutoFit/>
          </a:bodyPr>
          <a:lstStyle/>
          <a:p>
            <a:pPr marL="115568" marR="115568" defTabSz="2590800" fontAlgn="auto" hangingPunct="0">
              <a:spcBef>
                <a:spcPts val="0"/>
              </a:spcBef>
              <a:spcAft>
                <a:spcPts val="0"/>
              </a:spcAft>
              <a:buClr>
                <a:srgbClr val="011279"/>
              </a:buClr>
              <a:defRPr sz="4400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pP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A node is important,</a:t>
            </a:r>
            <a:r>
              <a:rPr lang="en-US"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 </a:t>
            </a: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if it is connected with important nodes</a:t>
            </a:r>
            <a:r>
              <a:rPr lang="en-US"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 </a:t>
            </a:r>
            <a:r>
              <a:rPr sz="4800" kern="0" dirty="0">
                <a:solidFill>
                  <a:srgbClr val="008D00"/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(recursive, but OK!)</a:t>
            </a:r>
          </a:p>
        </p:txBody>
      </p:sp>
    </p:spTree>
    <p:extLst>
      <p:ext uri="{BB962C8B-B14F-4D97-AF65-F5344CB8AC3E}">
        <p14:creationId xmlns:p14="http://schemas.microsoft.com/office/powerpoint/2010/main" val="382421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573214"/>
          </a:xfrm>
        </p:spPr>
        <p:txBody>
          <a:bodyPr/>
          <a:lstStyle/>
          <a:p>
            <a:r>
              <a:rPr lang="en-US" sz="7200" b="1" dirty="0"/>
              <a:t>(Simplified) PageRank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4696" y="2254102"/>
            <a:ext cx="17128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Let B be the transition matrix: transposed, column-normalized</a:t>
            </a:r>
          </a:p>
        </p:txBody>
      </p:sp>
      <p:graphicFrame>
        <p:nvGraphicFramePr>
          <p:cNvPr id="45" name="Table">
            <a:extLst>
              <a:ext uri="{FF2B5EF4-FFF2-40B4-BE49-F238E27FC236}">
                <a16:creationId xmlns:a16="http://schemas.microsoft.com/office/drawing/2014/main" id="{C833AB43-0552-49E2-A1E0-B735067E99BA}"/>
              </a:ext>
            </a:extLst>
          </p:cNvPr>
          <p:cNvGraphicFramePr/>
          <p:nvPr/>
        </p:nvGraphicFramePr>
        <p:xfrm>
          <a:off x="12298648" y="4731900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" name="Table">
            <a:extLst>
              <a:ext uri="{FF2B5EF4-FFF2-40B4-BE49-F238E27FC236}">
                <a16:creationId xmlns:a16="http://schemas.microsoft.com/office/drawing/2014/main" id="{36D06CBB-C637-4AAE-8ED8-5EF95E03BA4E}"/>
              </a:ext>
            </a:extLst>
          </p:cNvPr>
          <p:cNvGraphicFramePr/>
          <p:nvPr/>
        </p:nvGraphicFramePr>
        <p:xfrm>
          <a:off x="8181442" y="4731900"/>
          <a:ext cx="365760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1/2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endParaRPr sz="28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9" name="Table">
            <a:extLst>
              <a:ext uri="{FF2B5EF4-FFF2-40B4-BE49-F238E27FC236}">
                <a16:creationId xmlns:a16="http://schemas.microsoft.com/office/drawing/2014/main" id="{C833AB43-0552-49E2-A1E0-B735067E99BA}"/>
              </a:ext>
            </a:extLst>
          </p:cNvPr>
          <p:cNvGraphicFramePr/>
          <p:nvPr/>
        </p:nvGraphicFramePr>
        <p:xfrm>
          <a:off x="14784450" y="4731900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2600">
                          <a:sym typeface="Helvetica Light"/>
                        </a:defRPr>
                      </a:pPr>
                      <a:r>
                        <a:rPr sz="2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2800" b="0" i="0" baseline="-5999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" name="=">
            <a:extLst>
              <a:ext uri="{FF2B5EF4-FFF2-40B4-BE49-F238E27FC236}">
                <a16:creationId xmlns:a16="http://schemas.microsoft.com/office/drawing/2014/main" id="{306EC8C2-A43B-4060-AF81-F0889A4FE506}"/>
              </a:ext>
            </a:extLst>
          </p:cNvPr>
          <p:cNvSpPr txBox="1"/>
          <p:nvPr/>
        </p:nvSpPr>
        <p:spPr>
          <a:xfrm>
            <a:off x="13318994" y="6119555"/>
            <a:ext cx="768800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4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6930534" y="3740384"/>
            <a:ext cx="1038248" cy="77885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o"/>
          <p:cNvSpPr txBox="1"/>
          <p:nvPr/>
        </p:nvSpPr>
        <p:spPr>
          <a:xfrm>
            <a:off x="6870684" y="4352309"/>
            <a:ext cx="1233671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marL="115540" marR="115540" algn="ctr" defTabSz="2590800" fontAlgn="auto" hangingPunct="0">
              <a:spcBef>
                <a:spcPts val="0"/>
              </a:spcBef>
              <a:spcAft>
                <a:spcPts val="0"/>
              </a:spcAft>
              <a:buClr>
                <a:srgbClr val="011279"/>
              </a:buClr>
              <a:defRPr sz="3800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 kern="0" dirty="0">
                <a:solidFill>
                  <a:prstClr val="white">
                    <a:lumMod val="50000"/>
                  </a:prstClr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Times New Roman"/>
              </a:rPr>
              <a:t>To  </a:t>
            </a:r>
          </a:p>
        </p:txBody>
      </p:sp>
      <p:sp>
        <p:nvSpPr>
          <p:cNvPr id="55" name="To"/>
          <p:cNvSpPr txBox="1"/>
          <p:nvPr/>
        </p:nvSpPr>
        <p:spPr>
          <a:xfrm>
            <a:off x="7615730" y="3628531"/>
            <a:ext cx="1772280" cy="759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marL="115540" marR="115540" algn="ctr" defTabSz="2590800" fontAlgn="auto" hangingPunct="0">
              <a:spcBef>
                <a:spcPts val="0"/>
              </a:spcBef>
              <a:spcAft>
                <a:spcPts val="0"/>
              </a:spcAft>
              <a:buClr>
                <a:srgbClr val="011279"/>
              </a:buClr>
              <a:defRPr sz="3800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600" kern="0" dirty="0">
                <a:solidFill>
                  <a:prstClr val="white">
                    <a:lumMod val="50000"/>
                  </a:prstClr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Times New Roman"/>
              </a:rPr>
              <a:t>From</a:t>
            </a:r>
            <a:r>
              <a:rPr sz="3600" kern="0" dirty="0">
                <a:solidFill>
                  <a:prstClr val="white">
                    <a:lumMod val="50000"/>
                  </a:prstClr>
                </a:solidFill>
                <a:uFill>
                  <a:solidFill>
                    <a:srgbClr val="011279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Times New Roman"/>
              </a:rPr>
              <a:t>  </a:t>
            </a:r>
          </a:p>
        </p:txBody>
      </p:sp>
      <p:sp>
        <p:nvSpPr>
          <p:cNvPr id="57" name="B"/>
          <p:cNvSpPr txBox="1"/>
          <p:nvPr/>
        </p:nvSpPr>
        <p:spPr>
          <a:xfrm>
            <a:off x="9406203" y="3689982"/>
            <a:ext cx="882613" cy="1005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algn="ctr" defTabSz="1295400">
              <a:buClr>
                <a:srgbClr val="011279"/>
              </a:buClr>
              <a:buFont typeface="Times New Roman"/>
              <a:defRPr sz="3800" b="1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lvl1pPr>
          </a:lstStyle>
          <a:p>
            <a:pPr marL="115540" marR="115540" defTabSz="2590800" fontAlgn="auto" hangingPunct="0">
              <a:spcBef>
                <a:spcPts val="0"/>
              </a:spcBef>
              <a:spcAft>
                <a:spcPts val="0"/>
              </a:spcAft>
            </a:pPr>
            <a:r>
              <a:rPr sz="5200" b="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B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97" y="3542509"/>
            <a:ext cx="5105718" cy="4238710"/>
          </a:xfrm>
          <a:prstGeom prst="rect">
            <a:avLst/>
          </a:prstGeom>
        </p:spPr>
      </p:pic>
      <p:sp>
        <p:nvSpPr>
          <p:cNvPr id="14" name="B"/>
          <p:cNvSpPr txBox="1"/>
          <p:nvPr/>
        </p:nvSpPr>
        <p:spPr>
          <a:xfrm>
            <a:off x="12226036" y="3590526"/>
            <a:ext cx="808876" cy="1005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algn="ctr" defTabSz="1295400">
              <a:buClr>
                <a:srgbClr val="011279"/>
              </a:buClr>
              <a:buFont typeface="Times New Roman"/>
              <a:defRPr sz="3800" b="1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lvl1pPr>
          </a:lstStyle>
          <a:p>
            <a:pPr marL="115540" marR="115540" defTabSz="259080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5200" b="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p</a:t>
            </a:r>
            <a:endParaRPr sz="5200" b="0" kern="0" dirty="0">
              <a:latin typeface="Arial" panose="020B0604020202020204" pitchFamily="34" charset="0"/>
              <a:ea typeface="Helvetic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5" name="B"/>
          <p:cNvSpPr txBox="1"/>
          <p:nvPr/>
        </p:nvSpPr>
        <p:spPr>
          <a:xfrm>
            <a:off x="14690572" y="3590526"/>
            <a:ext cx="808876" cy="1005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algn="ctr" defTabSz="1295400">
              <a:buClr>
                <a:srgbClr val="011279"/>
              </a:buClr>
              <a:buFont typeface="Times New Roman"/>
              <a:defRPr sz="3800" b="1">
                <a:solidFill>
                  <a:srgbClr val="011279"/>
                </a:solidFill>
                <a:uFill>
                  <a:solidFill>
                    <a:srgbClr val="011279"/>
                  </a:solidFill>
                </a:uFill>
              </a:defRPr>
            </a:lvl1pPr>
          </a:lstStyle>
          <a:p>
            <a:pPr marL="115540" marR="115540" defTabSz="259080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5200" b="0" kern="0" dirty="0">
                <a:latin typeface="Arial" panose="020B0604020202020204" pitchFamily="34" charset="0"/>
                <a:ea typeface="Helvetica"/>
                <a:cs typeface="Arial" panose="020B0604020202020204" pitchFamily="34" charset="0"/>
                <a:sym typeface="Helvetica"/>
              </a:rPr>
              <a:t>p</a:t>
            </a:r>
            <a:endParaRPr sz="5200" b="0" kern="0" dirty="0">
              <a:latin typeface="Arial" panose="020B0604020202020204" pitchFamily="34" charset="0"/>
              <a:ea typeface="Helvetic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6" name="=">
            <a:extLst>
              <a:ext uri="{FF2B5EF4-FFF2-40B4-BE49-F238E27FC236}">
                <a16:creationId xmlns:a16="http://schemas.microsoft.com/office/drawing/2014/main" id="{306EC8C2-A43B-4060-AF81-F0889A4FE506}"/>
              </a:ext>
            </a:extLst>
          </p:cNvPr>
          <p:cNvSpPr txBox="1"/>
          <p:nvPr/>
        </p:nvSpPr>
        <p:spPr>
          <a:xfrm>
            <a:off x="13338538" y="3689981"/>
            <a:ext cx="768800" cy="88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 b="1">
                <a:uFill>
                  <a:solidFill>
                    <a:srgbClr val="011279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44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7" name="How to compute SSP: https://fenix.tecnico.ulisboa.pt/downloadFile/3779579688473/6.3.pdf http://www.sosmath.com/matrix/markov/markov.html"/>
          <p:cNvSpPr txBox="1"/>
          <p:nvPr/>
        </p:nvSpPr>
        <p:spPr>
          <a:xfrm>
            <a:off x="697825" y="8504997"/>
            <a:ext cx="13503666" cy="1251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01600" tIns="101600" rIns="101600" bIns="101600" anchor="ctr">
            <a:spAutoFit/>
          </a:bodyPr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2800"/>
            </a:pPr>
            <a:r>
              <a:rPr sz="28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How to compute SSP:</a:t>
            </a:r>
            <a:br>
              <a:rPr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sz="2000" u="sng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hlinkClick r:id="rId3"/>
              </a:rPr>
              <a:t>https://fenix.tecnico.ulisboa.pt/downloadFile/3779579688473/6.3.pdf</a:t>
            </a:r>
            <a:br>
              <a:rPr sz="20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</a:br>
            <a:r>
              <a:rPr sz="2000" u="sng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hlinkClick r:id="rId4"/>
              </a:rPr>
              <a:t>http://www.sosmath.com/matrix/markov/markov.html</a:t>
            </a:r>
          </a:p>
        </p:txBody>
      </p:sp>
    </p:spTree>
    <p:extLst>
      <p:ext uri="{BB962C8B-B14F-4D97-AF65-F5344CB8AC3E}">
        <p14:creationId xmlns:p14="http://schemas.microsoft.com/office/powerpoint/2010/main" val="1274037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602826"/>
          </a:xfrm>
        </p:spPr>
        <p:txBody>
          <a:bodyPr/>
          <a:lstStyle/>
          <a:p>
            <a:r>
              <a:rPr lang="en-US" sz="7200" b="1" dirty="0"/>
              <a:t>(Simplified) PageRank</a:t>
            </a:r>
          </a:p>
        </p:txBody>
      </p:sp>
      <p:sp>
        <p:nvSpPr>
          <p:cNvPr id="8" name="B p = 1 * p…"/>
          <p:cNvSpPr txBox="1">
            <a:spLocks/>
          </p:cNvSpPr>
          <p:nvPr/>
        </p:nvSpPr>
        <p:spPr>
          <a:xfrm>
            <a:off x="504700" y="2536909"/>
            <a:ext cx="16372188" cy="7484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 numCol="1" spcCol="38100">
            <a:noAutofit/>
          </a:bodyPr>
          <a:lstStyle>
            <a:lvl1pPr marL="812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256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01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145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590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79374" marR="115568" indent="0" defTabSz="2590800" fontAlgn="auto">
              <a:spcBef>
                <a:spcPts val="2000"/>
              </a:spcBef>
              <a:buClr>
                <a:srgbClr val="011279"/>
              </a:buClr>
              <a:buSzPct val="100000"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8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B p = 1 * p</a:t>
            </a:r>
          </a:p>
          <a:p>
            <a:pPr marL="79374" marR="115568" indent="0" defTabSz="2590800" fontAlgn="auto">
              <a:spcBef>
                <a:spcPts val="2000"/>
              </a:spcBef>
              <a:buClr>
                <a:srgbClr val="011279"/>
              </a:buClr>
              <a:buSzPct val="100000"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Thus, p is the eigenvector that corresponds to the highest eigenvalue (=1, since the matrix is column-normalized)</a:t>
            </a:r>
          </a:p>
          <a:p>
            <a:pPr marL="79374" marR="115568" indent="0" defTabSz="2590800" fontAlgn="auto">
              <a:spcBef>
                <a:spcPts val="2000"/>
              </a:spcBef>
              <a:buClr>
                <a:srgbClr val="011279"/>
              </a:buClr>
              <a:buSzPct val="100000"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endParaRPr lang="en-US" sz="4800" kern="0" dirty="0">
              <a:solidFill>
                <a:prstClr val="black">
                  <a:lumMod val="95000"/>
                  <a:lumOff val="5000"/>
                </a:prstClr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  <a:p>
            <a:pPr marL="79374" marR="115568" indent="0" defTabSz="2590800" fontAlgn="auto">
              <a:spcBef>
                <a:spcPts val="2000"/>
              </a:spcBef>
              <a:buClr>
                <a:srgbClr val="011279"/>
              </a:buClr>
              <a:buSzPct val="100000"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Why does such a p exist? </a:t>
            </a:r>
          </a:p>
          <a:p>
            <a:pPr marL="800100" marR="115568" lvl="1" indent="0" defTabSz="2590800" fontAlgn="auto">
              <a:spcBef>
                <a:spcPts val="1800"/>
              </a:spcBef>
              <a:buClr>
                <a:srgbClr val="011279"/>
              </a:buClr>
              <a:buSzPct val="100000"/>
              <a:buNone/>
              <a:defRPr sz="3800">
                <a:uFill>
                  <a:solidFill>
                    <a:srgbClr val="000000"/>
                  </a:solidFill>
                </a:uFill>
              </a:defRPr>
            </a:pPr>
            <a: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p exists if B is </a:t>
            </a:r>
            <a:r>
              <a:rPr lang="en-US" sz="4800" kern="0" dirty="0" err="1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nxn</a:t>
            </a:r>
            <a: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, nonnegative, irreducible </a:t>
            </a:r>
            <a:br>
              <a:rPr lang="en-US" sz="48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</a:br>
            <a:r>
              <a:rPr lang="en-US" sz="40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[</a:t>
            </a:r>
            <a:r>
              <a:rPr lang="en-US" sz="4000" kern="0" dirty="0" err="1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Perron</a:t>
            </a:r>
            <a:r>
              <a:rPr lang="en-US" sz="40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–</a:t>
            </a:r>
            <a:r>
              <a:rPr lang="en-US" sz="4000" kern="0" dirty="0" err="1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Frobenius</a:t>
            </a:r>
            <a:r>
              <a:rPr lang="en-US" sz="4000" kern="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 theorem]</a:t>
            </a:r>
            <a:endParaRPr lang="en-US" sz="4800" kern="0" dirty="0">
              <a:solidFill>
                <a:prstClr val="black">
                  <a:lumMod val="95000"/>
                  <a:lumOff val="5000"/>
                </a:prstClr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22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602826"/>
          </a:xfrm>
        </p:spPr>
        <p:txBody>
          <a:bodyPr/>
          <a:lstStyle/>
          <a:p>
            <a:r>
              <a:rPr lang="en-US" sz="7200" b="1" dirty="0"/>
              <a:t>(Simplified) PageRank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4699" y="2536910"/>
            <a:ext cx="1712493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6250" marR="115568" indent="-396876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buSzPct val="100000"/>
              <a:buFont typeface="Arial" charset="0"/>
              <a:buChar char="•"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In short: imagine a person </a:t>
            </a:r>
            <a:r>
              <a:rPr lang="en-US" sz="400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randomly moving </a:t>
            </a: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along the edges/links</a:t>
            </a:r>
          </a:p>
          <a:p>
            <a:pPr marL="476250" marR="115568" indent="-396876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buSzPct val="100000"/>
              <a:buFont typeface="Arial" charset="0"/>
              <a:buChar char="•"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 node’s PageRank score is the </a:t>
            </a:r>
            <a:r>
              <a:rPr lang="en-US" sz="400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steady-state probability (</a:t>
            </a:r>
            <a:r>
              <a:rPr lang="en-US" sz="4000" dirty="0" err="1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ssp</a:t>
            </a:r>
            <a:r>
              <a:rPr lang="en-US" sz="4000" dirty="0">
                <a:solidFill>
                  <a:srgbClr val="F79646">
                    <a:lumMod val="75000"/>
                  </a:srgb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) </a:t>
            </a:r>
            <a:r>
              <a:rPr lang="en-US" sz="4000" dirty="0">
                <a:solidFill>
                  <a:prstClr val="black">
                    <a:lumMod val="95000"/>
                    <a:lumOff val="5000"/>
                  </a:prstClr>
                </a:solidFill>
                <a:uFill>
                  <a:solidFill>
                    <a:srgbClr val="B51A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of finding the person at that node</a:t>
            </a:r>
          </a:p>
          <a:p>
            <a:pPr marL="767060" marR="115568" indent="-685800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buSzPct val="100000"/>
              <a:defRPr sz="4400">
                <a:uFill>
                  <a:solidFill>
                    <a:srgbClr val="000000"/>
                  </a:solidFill>
                </a:uFill>
              </a:defRPr>
            </a:pPr>
            <a:endParaRPr lang="en-US" sz="4000" dirty="0">
              <a:solidFill>
                <a:srgbClr val="B51A00"/>
              </a:solidFill>
              <a:uFill>
                <a:solidFill>
                  <a:srgbClr val="B51A00"/>
                </a:solidFill>
              </a:u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1090928" marR="115568" indent="-975358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Full version of algorithm:  </a:t>
            </a:r>
          </a:p>
          <a:p>
            <a:pPr marL="1776728" marR="115568" lvl="1" indent="-975358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With </a:t>
            </a:r>
            <a:r>
              <a:rPr lang="en-US" sz="4000" dirty="0">
                <a:solidFill>
                  <a:srgbClr val="008D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occasional random jumps to any nodes</a:t>
            </a:r>
          </a:p>
          <a:p>
            <a:pPr marL="1090928" marR="115568" indent="-975358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Why? To make the matrix irreducible.</a:t>
            </a:r>
          </a:p>
          <a:p>
            <a:pPr marL="685800" marR="115568" lvl="1" defTabSz="2590800" fontAlgn="auto">
              <a:spcBef>
                <a:spcPts val="2000"/>
              </a:spcBef>
              <a:spcAft>
                <a:spcPts val="0"/>
              </a:spcAft>
              <a:buClr>
                <a:srgbClr val="011279"/>
              </a:buClr>
              <a:defRPr sz="3700">
                <a:uFill>
                  <a:solidFill>
                    <a:srgbClr val="000000"/>
                  </a:solidFill>
                </a:uFill>
              </a:defRPr>
            </a:pP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Irreducible = from any state (node), there’s </a:t>
            </a:r>
            <a:r>
              <a:rPr lang="en-US" sz="4000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non-zero probability to reach any other state</a:t>
            </a:r>
            <a:r>
              <a:rPr lang="en-US" sz="40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 (node)</a:t>
            </a:r>
          </a:p>
        </p:txBody>
      </p:sp>
    </p:spTree>
    <p:extLst>
      <p:ext uri="{BB962C8B-B14F-4D97-AF65-F5344CB8AC3E}">
        <p14:creationId xmlns:p14="http://schemas.microsoft.com/office/powerpoint/2010/main" val="1216979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560026"/>
          </a:xfrm>
        </p:spPr>
        <p:txBody>
          <a:bodyPr/>
          <a:lstStyle/>
          <a:p>
            <a:r>
              <a:rPr lang="en-US" sz="7200" b="1" dirty="0"/>
              <a:t>Full Algorithm</a:t>
            </a:r>
          </a:p>
        </p:txBody>
      </p:sp>
      <p:sp>
        <p:nvSpPr>
          <p:cNvPr id="10" name="With probability 1-c, fly-out to  a random node…"/>
          <p:cNvSpPr txBox="1">
            <a:spLocks/>
          </p:cNvSpPr>
          <p:nvPr/>
        </p:nvSpPr>
        <p:spPr>
          <a:xfrm>
            <a:off x="617021" y="2470287"/>
            <a:ext cx="13900490" cy="4972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1600" tIns="101600" rIns="101600" bIns="101600" numCol="1" spcCol="38100">
            <a:noAutofit/>
          </a:bodyPr>
          <a:lstStyle>
            <a:lvl1pPr marL="812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1256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701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21456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590120" marR="0" indent="-494620" algn="l" defTabSz="584200" latinLnBrk="0">
              <a:lnSpc>
                <a:spcPct val="100000"/>
              </a:lnSpc>
              <a:spcBef>
                <a:spcPts val="3800"/>
              </a:spcBef>
              <a:spcAft>
                <a:spcPts val="0"/>
              </a:spcAft>
              <a:buClrTx/>
              <a:buSzPct val="171000"/>
              <a:buFontTx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30226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3782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7338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89400" marR="0" indent="-571500" algn="l" defTabSz="58420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4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marR="115598" indent="0" defTabSz="2590800" fontAlgn="auto">
              <a:spcBef>
                <a:spcPts val="2000"/>
              </a:spcBef>
              <a:buSzTx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5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With probability </a:t>
            </a:r>
            <a:r>
              <a:rPr lang="en-US" sz="5000" kern="0" dirty="0">
                <a:solidFill>
                  <a:srgbClr val="008D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1-c</a:t>
            </a:r>
            <a:r>
              <a:rPr lang="en-US" sz="5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, fly-out to a </a:t>
            </a:r>
            <a:r>
              <a:rPr lang="en-US" sz="5000" kern="0" dirty="0">
                <a:solidFill>
                  <a:srgbClr val="0365C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random node</a:t>
            </a:r>
          </a:p>
          <a:p>
            <a:pPr marL="0" marR="115598" indent="0" defTabSz="2590800" fontAlgn="auto">
              <a:spcBef>
                <a:spcPts val="2000"/>
              </a:spcBef>
              <a:buSzTx/>
              <a:buNone/>
              <a:defRPr sz="4400">
                <a:uFill>
                  <a:solidFill>
                    <a:srgbClr val="000000"/>
                  </a:solidFill>
                </a:uFill>
              </a:defRPr>
            </a:pPr>
            <a:r>
              <a:rPr lang="en-US" sz="5000" kern="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Helvetica"/>
                <a:cs typeface="Arial" panose="020B0604020202020204" pitchFamily="34" charset="0"/>
              </a:rPr>
              <a:t>Then, we have</a:t>
            </a:r>
            <a:endParaRPr lang="en-US" sz="4000" kern="0" dirty="0"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Helvetica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8929" y="3927585"/>
            <a:ext cx="5105718" cy="4238710"/>
          </a:xfrm>
          <a:prstGeom prst="rect">
            <a:avLst/>
          </a:prstGeom>
        </p:spPr>
      </p:pic>
      <p:sp>
        <p:nvSpPr>
          <p:cNvPr id="31" name="Line">
            <a:extLst>
              <a:ext uri="{FF2B5EF4-FFF2-40B4-BE49-F238E27FC236}">
                <a16:creationId xmlns:a16="http://schemas.microsoft.com/office/drawing/2014/main" id="{3BF59045-1F9E-4991-977E-46FD5FC574E3}"/>
              </a:ext>
            </a:extLst>
          </p:cNvPr>
          <p:cNvSpPr/>
          <p:nvPr/>
        </p:nvSpPr>
        <p:spPr>
          <a:xfrm flipH="1" flipV="1">
            <a:off x="7822334" y="5377816"/>
            <a:ext cx="2068624" cy="1207204"/>
          </a:xfrm>
          <a:prstGeom prst="line">
            <a:avLst/>
          </a:prstGeom>
          <a:ln w="47625">
            <a:solidFill>
              <a:schemeClr val="bg1">
                <a:lumMod val="50000"/>
              </a:schemeClr>
            </a:solidFill>
            <a:miter lim="400000"/>
            <a:tailEnd type="triangle"/>
          </a:ln>
        </p:spPr>
        <p:txBody>
          <a:bodyPr lIns="76200" tIns="76200" rIns="76200" bIns="76200" anchor="ctr"/>
          <a:lstStyle/>
          <a:p>
            <a:pPr algn="ctr" defTabSz="876278" fontAlgn="auto" hangingPunct="0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6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" name="p = c B p + (1-c) 1">
            <a:extLst>
              <a:ext uri="{FF2B5EF4-FFF2-40B4-BE49-F238E27FC236}">
                <a16:creationId xmlns:a16="http://schemas.microsoft.com/office/drawing/2014/main" id="{FC85C24D-361B-410A-99D4-49DB5EEEC7CD}"/>
              </a:ext>
            </a:extLst>
          </p:cNvPr>
          <p:cNvSpPr txBox="1"/>
          <p:nvPr/>
        </p:nvSpPr>
        <p:spPr>
          <a:xfrm>
            <a:off x="488554" y="4680820"/>
            <a:ext cx="7613944" cy="106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/>
          <a:p>
            <a:pPr marL="2228878" marR="115598" lvl="1" indent="-812798" defTabSz="2590800" fontAlgn="auto">
              <a:spcBef>
                <a:spcPts val="1800"/>
              </a:spcBef>
              <a:spcAft>
                <a:spcPts val="0"/>
              </a:spcAft>
              <a:buClr>
                <a:srgbClr val="011279"/>
              </a:buClr>
              <a:defRPr sz="3800"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56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p = </a:t>
            </a:r>
            <a:r>
              <a:rPr sz="5600" dirty="0">
                <a:solidFill>
                  <a:srgbClr val="008D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c</a:t>
            </a:r>
            <a:r>
              <a:rPr sz="560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B p + </a:t>
            </a:r>
            <a:r>
              <a:rPr sz="5600" dirty="0">
                <a:solidFill>
                  <a:srgbClr val="008D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(1-c) </a:t>
            </a:r>
            <a:r>
              <a:rPr sz="560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1</a:t>
            </a:r>
          </a:p>
        </p:txBody>
      </p:sp>
      <p:sp>
        <p:nvSpPr>
          <p:cNvPr id="34" name="Line">
            <a:extLst>
              <a:ext uri="{FF2B5EF4-FFF2-40B4-BE49-F238E27FC236}">
                <a16:creationId xmlns:a16="http://schemas.microsoft.com/office/drawing/2014/main" id="{57389DA9-EA53-4C82-9076-023AE3E55FFE}"/>
              </a:ext>
            </a:extLst>
          </p:cNvPr>
          <p:cNvSpPr/>
          <p:nvPr/>
        </p:nvSpPr>
        <p:spPr>
          <a:xfrm flipV="1">
            <a:off x="5821886" y="5747778"/>
            <a:ext cx="1342176" cy="0"/>
          </a:xfrm>
          <a:prstGeom prst="line">
            <a:avLst/>
          </a:prstGeom>
          <a:ln w="38100">
            <a:solidFill>
              <a:srgbClr val="C00000"/>
            </a:solidFill>
            <a:miter lim="400000"/>
          </a:ln>
        </p:spPr>
        <p:txBody>
          <a:bodyPr lIns="101600" tIns="101600" rIns="101600" bIns="101600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sz="96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35" name="n">
            <a:extLst>
              <a:ext uri="{FF2B5EF4-FFF2-40B4-BE49-F238E27FC236}">
                <a16:creationId xmlns:a16="http://schemas.microsoft.com/office/drawing/2014/main" id="{53E8DB25-2752-4ADA-A518-B98EE3BC5B76}"/>
              </a:ext>
            </a:extLst>
          </p:cNvPr>
          <p:cNvSpPr txBox="1"/>
          <p:nvPr/>
        </p:nvSpPr>
        <p:spPr>
          <a:xfrm>
            <a:off x="6090730" y="5513462"/>
            <a:ext cx="837730" cy="106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01600" tIns="101600" rIns="101600" bIns="101600" anchor="ctr">
            <a:spAutoFit/>
          </a:bodyPr>
          <a:lstStyle>
            <a:lvl1pPr marL="57770" marR="57770" defTabSz="1295400">
              <a:spcBef>
                <a:spcPts val="2300"/>
              </a:spcBef>
              <a:buClr>
                <a:srgbClr val="011279"/>
              </a:buClr>
              <a:buFont typeface="Times New Roman"/>
              <a:defRPr sz="3800">
                <a:uFill>
                  <a:solidFill>
                    <a:srgbClr val="011279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15540" marR="115540" defTabSz="2590800" fontAlgn="auto">
              <a:spcBef>
                <a:spcPts val="4600"/>
              </a:spcBef>
              <a:spcAft>
                <a:spcPts val="0"/>
              </a:spcAft>
            </a:pPr>
            <a:r>
              <a:rPr sz="5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graphicFrame>
        <p:nvGraphicFramePr>
          <p:cNvPr id="30" name="Table">
            <a:extLst>
              <a:ext uri="{FF2B5EF4-FFF2-40B4-BE49-F238E27FC236}">
                <a16:creationId xmlns:a16="http://schemas.microsoft.com/office/drawing/2014/main" id="{95059BBA-AAB4-4F56-9643-C5BC960DAEE6}"/>
              </a:ext>
            </a:extLst>
          </p:cNvPr>
          <p:cNvGraphicFramePr/>
          <p:nvPr/>
        </p:nvGraphicFramePr>
        <p:xfrm>
          <a:off x="9411792" y="5143500"/>
          <a:ext cx="731520" cy="365760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/n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/n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/n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/n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1</a:t>
                      </a:r>
                      <a:r>
                        <a:rPr lang="en-US" sz="2800" b="0" i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Helvetica Light"/>
                        </a:rPr>
                        <a:t>/n</a:t>
                      </a:r>
                      <a:endParaRPr sz="2800" b="0" i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Helvetica Light"/>
                      </a:endParaRPr>
                    </a:p>
                  </a:txBody>
                  <a:tcPr marL="101600" marR="101600" marT="101600" marB="10160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B51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33464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ull Page Layout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76BE2A3-A93E-4235-AE2E-EFA3D6D61606}"/>
</file>

<file path=docProps/app.xml><?xml version="1.0" encoding="utf-8"?>
<Properties xmlns="http://schemas.openxmlformats.org/officeDocument/2006/extended-properties" xmlns:vt="http://schemas.openxmlformats.org/officeDocument/2006/docPropsVTypes">
  <TotalTime>91577</TotalTime>
  <Words>883</Words>
  <Application>Microsoft Macintosh PowerPoint</Application>
  <PresentationFormat>Custom</PresentationFormat>
  <Paragraphs>175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Gill Sans</vt:lpstr>
      <vt:lpstr>Helvetica</vt:lpstr>
      <vt:lpstr>Times New Roman</vt:lpstr>
      <vt:lpstr>Trebuchet MS</vt:lpstr>
      <vt:lpstr>Wingdings</vt:lpstr>
      <vt:lpstr>Title &amp; Bullet</vt:lpstr>
      <vt:lpstr>1_Title &amp; Bullet</vt:lpstr>
      <vt:lpstr>1_Full Page Layout</vt:lpstr>
      <vt:lpstr>Lecture 17.4 - PageRank and Personalized PageRank</vt:lpstr>
      <vt:lpstr>PowerPoint Presentation</vt:lpstr>
      <vt:lpstr>PageRank</vt:lpstr>
      <vt:lpstr>PageRank: Problem</vt:lpstr>
      <vt:lpstr>PageRank: Solution</vt:lpstr>
      <vt:lpstr>(Simplified) PageRank</vt:lpstr>
      <vt:lpstr>(Simplified) PageRank</vt:lpstr>
      <vt:lpstr>(Simplified) PageRank</vt:lpstr>
      <vt:lpstr>Full Algorithm</vt:lpstr>
      <vt:lpstr>PowerPoint Presentation</vt:lpstr>
      <vt:lpstr>PowerPoint Presentation</vt:lpstr>
      <vt:lpstr>PageRank for Graphs (Generally)</vt:lpstr>
      <vt:lpstr>Personalized PageRank</vt:lpstr>
      <vt:lpstr>PowerPoint Presentation</vt:lpstr>
      <vt:lpstr>Why Personalized PageRank?</vt:lpstr>
      <vt:lpstr>Related “Guilt-by-Association”/Diffusion Techniques</vt:lpstr>
      <vt:lpstr>Why are These Algorithms Popular?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2021-08-29T03:04:54Z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