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 id="2147483992" r:id="rId5"/>
    <p:sldMasterId id="2147484000" r:id="rId6"/>
    <p:sldMasterId id="2147484008" r:id="rId7"/>
  </p:sldMasterIdLst>
  <p:notesMasterIdLst>
    <p:notesMasterId r:id="rId24"/>
  </p:notesMasterIdLst>
  <p:handoutMasterIdLst>
    <p:handoutMasterId r:id="rId25"/>
  </p:handoutMasterIdLst>
  <p:sldIdLst>
    <p:sldId id="818" r:id="rId8"/>
    <p:sldId id="809" r:id="rId9"/>
    <p:sldId id="285" r:id="rId10"/>
    <p:sldId id="286" r:id="rId11"/>
    <p:sldId id="288" r:id="rId12"/>
    <p:sldId id="287" r:id="rId13"/>
    <p:sldId id="290" r:id="rId14"/>
    <p:sldId id="291" r:id="rId15"/>
    <p:sldId id="292" r:id="rId16"/>
    <p:sldId id="293" r:id="rId17"/>
    <p:sldId id="294" r:id="rId18"/>
    <p:sldId id="256" r:id="rId19"/>
    <p:sldId id="257" r:id="rId20"/>
    <p:sldId id="289" r:id="rId21"/>
    <p:sldId id="295" r:id="rId22"/>
    <p:sldId id="820" r:id="rId23"/>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81497" autoAdjust="0"/>
  </p:normalViewPr>
  <p:slideViewPr>
    <p:cSldViewPr snapToGrid="0">
      <p:cViewPr>
        <p:scale>
          <a:sx n="55" d="100"/>
          <a:sy n="55" d="100"/>
        </p:scale>
        <p:origin x="2360" y="640"/>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6.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8/28/21</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16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3B747DF-5037-724C-B675-AC17A1370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5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172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96485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39422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66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51851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02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5307" y="549284"/>
            <a:ext cx="17190626" cy="1425696"/>
          </a:xfrm>
          <a:prstGeom prst="rect">
            <a:avLst/>
          </a:prstGeom>
        </p:spPr>
        <p:txBody>
          <a:bodyPr/>
          <a:lstStyle>
            <a:lvl1pPr algn="l">
              <a:defRPr lang="en-US" sz="8002" b="1"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Course title</a:t>
            </a:r>
          </a:p>
        </p:txBody>
      </p:sp>
      <p:sp>
        <p:nvSpPr>
          <p:cNvPr id="10" name="Text Placeholder 5"/>
          <p:cNvSpPr>
            <a:spLocks noGrp="1"/>
          </p:cNvSpPr>
          <p:nvPr>
            <p:ph type="body" sz="quarter" idx="10" hasCustomPrompt="1"/>
          </p:nvPr>
        </p:nvSpPr>
        <p:spPr>
          <a:xfrm>
            <a:off x="532922" y="1592668"/>
            <a:ext cx="17153004" cy="1084472"/>
          </a:xfrm>
          <a:prstGeom prst="rect">
            <a:avLst/>
          </a:prstGeom>
        </p:spPr>
        <p:txBody>
          <a:bodyPr/>
          <a:lstStyle>
            <a:lvl1pPr marL="0" indent="0">
              <a:buNone/>
              <a:defRPr lang="en-US" sz="6002" b="1" i="0"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Module Name</a:t>
            </a:r>
          </a:p>
        </p:txBody>
      </p:sp>
      <p:sp>
        <p:nvSpPr>
          <p:cNvPr id="11" name="Text Placeholder 5"/>
          <p:cNvSpPr>
            <a:spLocks noGrp="1"/>
          </p:cNvSpPr>
          <p:nvPr>
            <p:ph type="body" sz="quarter" idx="11"/>
          </p:nvPr>
        </p:nvSpPr>
        <p:spPr>
          <a:xfrm>
            <a:off x="495299" y="4585979"/>
            <a:ext cx="17190630" cy="865338"/>
          </a:xfrm>
          <a:prstGeom prst="rect">
            <a:avLst/>
          </a:prstGeom>
        </p:spPr>
        <p:txBody>
          <a:bodyPr anchor="ctr"/>
          <a:lstStyle>
            <a:lvl1pPr marL="0" indent="0" algn="l" defTabSz="914380" rtl="0" eaLnBrk="1" latinLnBrk="0" hangingPunct="1">
              <a:lnSpc>
                <a:spcPts val="2800"/>
              </a:lnSpc>
              <a:spcBef>
                <a:spcPct val="20000"/>
              </a:spcBef>
              <a:buFont typeface="Arial"/>
              <a:buNone/>
              <a:defRPr lang="en-US" sz="4800" b="0" i="0" kern="1200" baseline="0" dirty="0">
                <a:solidFill>
                  <a:srgbClr val="EEB211"/>
                </a:solidFill>
                <a:latin typeface="Arial" panose="020B0604020202020204" pitchFamily="34" charset="0"/>
                <a:ea typeface="Arial" panose="020B0604020202020204" pitchFamily="34" charset="0"/>
                <a:cs typeface="Arial" panose="020B0604020202020204" pitchFamily="34" charset="0"/>
              </a:defRPr>
            </a:lvl1pPr>
          </a:lstStyle>
          <a:p>
            <a:pPr lvl="0"/>
            <a:endParaRPr lang="en-US" dirty="0"/>
          </a:p>
          <a:p>
            <a:pPr lvl="0"/>
            <a:r>
              <a:rPr lang="en-US" dirty="0"/>
              <a:t>Professor Name, Ph.D.</a:t>
            </a:r>
          </a:p>
        </p:txBody>
      </p:sp>
      <p:sp>
        <p:nvSpPr>
          <p:cNvPr id="12" name="Text Placeholder 5"/>
          <p:cNvSpPr>
            <a:spLocks noGrp="1"/>
          </p:cNvSpPr>
          <p:nvPr>
            <p:ph type="body" sz="quarter" idx="12" hasCustomPrompt="1"/>
          </p:nvPr>
        </p:nvSpPr>
        <p:spPr>
          <a:xfrm>
            <a:off x="476486" y="5301953"/>
            <a:ext cx="17209444" cy="508562"/>
          </a:xfrm>
          <a:prstGeom prst="rect">
            <a:avLst/>
          </a:prstGeom>
        </p:spPr>
        <p:txBody>
          <a:bodyPr/>
          <a:lstStyle>
            <a:lvl1pPr marL="0" indent="0">
              <a:buNone/>
              <a:defRPr sz="32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a:p>
            <a:pPr lvl="0"/>
            <a:endParaRPr lang="en-US" dirty="0"/>
          </a:p>
        </p:txBody>
      </p:sp>
      <p:sp>
        <p:nvSpPr>
          <p:cNvPr id="13" name="Text Placeholder 5"/>
          <p:cNvSpPr>
            <a:spLocks noGrp="1"/>
          </p:cNvSpPr>
          <p:nvPr>
            <p:ph type="body" sz="quarter" idx="13" hasCustomPrompt="1"/>
          </p:nvPr>
        </p:nvSpPr>
        <p:spPr>
          <a:xfrm>
            <a:off x="495296" y="8759371"/>
            <a:ext cx="16287520" cy="1362074"/>
          </a:xfrm>
          <a:prstGeom prst="rect">
            <a:avLst/>
          </a:prstGeom>
        </p:spPr>
        <p:txBody>
          <a:bodyPr/>
          <a:lstStyle>
            <a:lvl1pPr marL="0" indent="0">
              <a:buNone/>
              <a:defRPr sz="3602" b="0"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Lesson name: e.g. R Examples</a:t>
            </a:r>
          </a:p>
          <a:p>
            <a:pPr lvl="0"/>
            <a:r>
              <a:rPr lang="en-US" dirty="0" err="1"/>
              <a:t>Subname</a:t>
            </a:r>
            <a:r>
              <a:rPr lang="en-US" dirty="0"/>
              <a:t> if applicable (e.g. Part II)</a:t>
            </a:r>
          </a:p>
          <a:p>
            <a:pPr lvl="0"/>
            <a:endParaRPr lang="en-US" dirty="0"/>
          </a:p>
        </p:txBody>
      </p:sp>
      <p:sp>
        <p:nvSpPr>
          <p:cNvPr id="14" name="Text Placeholder 5"/>
          <p:cNvSpPr>
            <a:spLocks noGrp="1"/>
          </p:cNvSpPr>
          <p:nvPr>
            <p:ph type="body" sz="quarter" idx="14" hasCustomPrompt="1"/>
          </p:nvPr>
        </p:nvSpPr>
        <p:spPr>
          <a:xfrm>
            <a:off x="495300" y="5792235"/>
            <a:ext cx="17190632" cy="644506"/>
          </a:xfrm>
          <a:prstGeom prst="rect">
            <a:avLst/>
          </a:prstGeom>
        </p:spPr>
        <p:txBody>
          <a:bodyPr/>
          <a:lstStyle>
            <a:lvl1pPr marL="0" indent="0">
              <a:buNone/>
              <a:defRPr sz="24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School Name</a:t>
            </a:r>
          </a:p>
          <a:p>
            <a:pPr lvl="0"/>
            <a:endParaRPr lang="en-US" dirty="0"/>
          </a:p>
        </p:txBody>
      </p:sp>
    </p:spTree>
    <p:extLst>
      <p:ext uri="{BB962C8B-B14F-4D97-AF65-F5344CB8AC3E}">
        <p14:creationId xmlns:p14="http://schemas.microsoft.com/office/powerpoint/2010/main" val="3165041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Blank">
    <p:spTree>
      <p:nvGrpSpPr>
        <p:cNvPr id="1" name=""/>
        <p:cNvGrpSpPr/>
        <p:nvPr/>
      </p:nvGrpSpPr>
      <p:grpSpPr>
        <a:xfrm>
          <a:off x="0" y="0"/>
          <a:ext cx="0" cy="0"/>
          <a:chOff x="0" y="0"/>
          <a:chExt cx="0" cy="0"/>
        </a:xfrm>
      </p:grpSpPr>
      <p:sp>
        <p:nvSpPr>
          <p:cNvPr id="4" name="Title 1"/>
          <p:cNvSpPr>
            <a:spLocks noGrp="1"/>
          </p:cNvSpPr>
          <p:nvPr>
            <p:ph type="title"/>
          </p:nvPr>
        </p:nvSpPr>
        <p:spPr>
          <a:xfrm>
            <a:off x="504698" y="549361"/>
            <a:ext cx="17124784" cy="1987550"/>
          </a:xfrm>
          <a:prstGeom prst="rect">
            <a:avLst/>
          </a:prstGeom>
        </p:spPr>
        <p:txBody>
          <a:bodyPr/>
          <a:lstStyle>
            <a:lvl1pPr algn="l">
              <a:defRPr lang="en-US" sz="8002" b="1" i="0"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213228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w/ Bullets">
    <p:spTree>
      <p:nvGrpSpPr>
        <p:cNvPr id="1" name=""/>
        <p:cNvGrpSpPr/>
        <p:nvPr/>
      </p:nvGrpSpPr>
      <p:grpSpPr>
        <a:xfrm>
          <a:off x="0" y="0"/>
          <a:ext cx="0" cy="0"/>
          <a:chOff x="0" y="0"/>
          <a:chExt cx="0" cy="0"/>
        </a:xfrm>
      </p:grpSpPr>
      <p:sp>
        <p:nvSpPr>
          <p:cNvPr id="10" name="Content Placeholder 5"/>
          <p:cNvSpPr>
            <a:spLocks noGrp="1"/>
          </p:cNvSpPr>
          <p:nvPr>
            <p:ph sz="quarter" idx="10"/>
          </p:nvPr>
        </p:nvSpPr>
        <p:spPr>
          <a:xfrm>
            <a:off x="504696" y="2536909"/>
            <a:ext cx="16560332" cy="7039834"/>
          </a:xfrm>
          <a:prstGeom prst="rect">
            <a:avLst/>
          </a:prstGeom>
        </p:spPr>
        <p:txBody>
          <a:bodyPr/>
          <a:lstStyle>
            <a:lvl1pPr>
              <a:defRPr sz="4000" b="0" i="0">
                <a:latin typeface="Arial" panose="020B0604020202020204" pitchFamily="34" charset="0"/>
                <a:ea typeface="Arial" panose="020B0604020202020204" pitchFamily="34" charset="0"/>
                <a:cs typeface="Arial" panose="020B0604020202020204" pitchFamily="34" charset="0"/>
              </a:defRPr>
            </a:lvl1pPr>
            <a:lvl2pPr>
              <a:defRPr sz="3602" b="0" i="0">
                <a:latin typeface="Arial" panose="020B0604020202020204" pitchFamily="34" charset="0"/>
                <a:ea typeface="Arial" panose="020B0604020202020204" pitchFamily="34" charset="0"/>
                <a:cs typeface="Arial" panose="020B0604020202020204" pitchFamily="34" charset="0"/>
              </a:defRPr>
            </a:lvl2pPr>
            <a:lvl3pPr>
              <a:defRPr sz="3200" b="0" i="0">
                <a:latin typeface="Arial" panose="020B0604020202020204" pitchFamily="34" charset="0"/>
                <a:ea typeface="Arial" panose="020B0604020202020204" pitchFamily="34" charset="0"/>
                <a:cs typeface="Arial" panose="020B0604020202020204" pitchFamily="34" charset="0"/>
              </a:defRPr>
            </a:lvl3pPr>
            <a:lvl4pPr>
              <a:defRPr sz="28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504696" y="549361"/>
            <a:ext cx="16560332" cy="1987550"/>
          </a:xfrm>
          <a:prstGeom prst="rect">
            <a:avLst/>
          </a:prstGeom>
        </p:spPr>
        <p:txBody>
          <a:bodyPr/>
          <a:lstStyle>
            <a:lvl1pPr algn="l">
              <a:defRPr lang="en-US" sz="8002" b="1" i="0"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4092556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w/ Text">
    <p:spTree>
      <p:nvGrpSpPr>
        <p:cNvPr id="1" name=""/>
        <p:cNvGrpSpPr/>
        <p:nvPr/>
      </p:nvGrpSpPr>
      <p:grpSpPr>
        <a:xfrm>
          <a:off x="0" y="0"/>
          <a:ext cx="0" cy="0"/>
          <a:chOff x="0" y="0"/>
          <a:chExt cx="0" cy="0"/>
        </a:xfrm>
      </p:grpSpPr>
      <p:sp>
        <p:nvSpPr>
          <p:cNvPr id="4" name="Content Placeholder 4"/>
          <p:cNvSpPr>
            <a:spLocks noGrp="1"/>
          </p:cNvSpPr>
          <p:nvPr>
            <p:ph sz="quarter" idx="10" hasCustomPrompt="1"/>
          </p:nvPr>
        </p:nvSpPr>
        <p:spPr>
          <a:xfrm>
            <a:off x="504701" y="2536917"/>
            <a:ext cx="16899006" cy="6572250"/>
          </a:xfrm>
          <a:prstGeom prst="rect">
            <a:avLst/>
          </a:prstGeom>
        </p:spPr>
        <p:txBody>
          <a:bodyPr/>
          <a:lstStyle>
            <a:lvl1pPr marL="571500" indent="-571500">
              <a:buFont typeface="Arial"/>
              <a:buChar char="•"/>
              <a:defRPr sz="4000" b="0" i="0">
                <a:latin typeface="Arial" panose="020B0604020202020204" pitchFamily="34" charset="0"/>
                <a:ea typeface="Arial" panose="020B0604020202020204" pitchFamily="34" charset="0"/>
                <a:cs typeface="Arial" panose="020B0604020202020204" pitchFamily="34" charset="0"/>
              </a:defRPr>
            </a:lvl1pPr>
          </a:lstStyle>
          <a:p>
            <a:r>
              <a:rPr lang="en-US" b="1" dirty="0" err="1">
                <a:latin typeface="Helvetica"/>
                <a:cs typeface="Helvetica"/>
              </a:rPr>
              <a:t>Lorem</a:t>
            </a:r>
            <a:r>
              <a:rPr lang="en-US" b="1" dirty="0">
                <a:latin typeface="Helvetica"/>
                <a:cs typeface="Helvetica"/>
              </a:rPr>
              <a:t> </a:t>
            </a:r>
            <a:r>
              <a:rPr lang="en-US" b="1" dirty="0" err="1">
                <a:latin typeface="Helvetica"/>
                <a:cs typeface="Helvetica"/>
              </a:rPr>
              <a:t>Ipsum</a:t>
            </a:r>
            <a:r>
              <a:rPr lang="en-US" b="1" dirty="0">
                <a:latin typeface="Helvetica"/>
                <a:cs typeface="Helvetica"/>
              </a:rPr>
              <a:t> is simply dummy text </a:t>
            </a:r>
          </a:p>
          <a:p>
            <a:r>
              <a:rPr lang="en-US" sz="3602" dirty="0"/>
              <a:t>of the printing and typesetting industry. </a:t>
            </a:r>
            <a:r>
              <a:rPr lang="en-US" sz="3602" dirty="0" err="1"/>
              <a:t>Lorem</a:t>
            </a:r>
            <a:r>
              <a:rPr lang="en-US" sz="3602" dirty="0"/>
              <a:t> </a:t>
            </a:r>
            <a:r>
              <a:rPr lang="en-US" sz="3602" dirty="0" err="1"/>
              <a:t>Ipsum</a:t>
            </a:r>
            <a:r>
              <a:rPr lang="en-US" sz="3602" dirty="0"/>
              <a:t> has been the industry's standard dummy text ever since the 1500s, when an unknown printer took a galley of type and scrambled it to make a type specimen book. </a:t>
            </a:r>
          </a:p>
          <a:p>
            <a:endParaRPr lang="en-US" sz="3602" dirty="0"/>
          </a:p>
          <a:p>
            <a:r>
              <a:rPr lang="en-US" b="1" dirty="0"/>
              <a:t>It has survived</a:t>
            </a:r>
          </a:p>
          <a:p>
            <a:pPr marL="285750" indent="-285750">
              <a:buFont typeface="Arial"/>
              <a:buChar char="•"/>
            </a:pPr>
            <a:r>
              <a:rPr lang="en-US" sz="3602" dirty="0"/>
              <a:t>not only five centuries</a:t>
            </a:r>
          </a:p>
          <a:p>
            <a:pPr marL="285750" indent="-285750">
              <a:buFont typeface="Arial"/>
              <a:buChar char="•"/>
            </a:pPr>
            <a:r>
              <a:rPr lang="en-US" sz="3602" dirty="0"/>
              <a:t>but also the leap into electronic typesetting, </a:t>
            </a:r>
          </a:p>
          <a:p>
            <a:pPr marL="285750" indent="-285750">
              <a:buFont typeface="Arial"/>
              <a:buChar char="•"/>
            </a:pPr>
            <a:r>
              <a:rPr lang="en-US" sz="3602" dirty="0"/>
              <a:t>remaining essentially unchanged. </a:t>
            </a:r>
          </a:p>
        </p:txBody>
      </p:sp>
      <p:sp>
        <p:nvSpPr>
          <p:cNvPr id="5" name="Title 1"/>
          <p:cNvSpPr>
            <a:spLocks noGrp="1"/>
          </p:cNvSpPr>
          <p:nvPr>
            <p:ph type="title"/>
          </p:nvPr>
        </p:nvSpPr>
        <p:spPr>
          <a:xfrm>
            <a:off x="504705" y="549361"/>
            <a:ext cx="16899006" cy="1987550"/>
          </a:xfrm>
          <a:prstGeom prst="rect">
            <a:avLst/>
          </a:prstGeom>
        </p:spPr>
        <p:txBody>
          <a:bodyPr/>
          <a:lstStyle>
            <a:lvl1pPr algn="l">
              <a:defRPr lang="en-US" sz="8002" b="1" i="0"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1558849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w/ Text + Graphic">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67085" y="2220150"/>
            <a:ext cx="7190554" cy="7224888"/>
          </a:xfrm>
          <a:prstGeom prst="rect">
            <a:avLst/>
          </a:prstGeom>
        </p:spPr>
        <p:txBody>
          <a:bodyPr/>
          <a:lstStyle>
            <a:lvl1pPr marL="571500" indent="-571500">
              <a:buFont typeface="Arial"/>
              <a:buChar char="•"/>
              <a:defRPr sz="4000" b="0" i="0">
                <a:latin typeface="Arial" panose="020B0604020202020204" pitchFamily="34" charset="0"/>
                <a:ea typeface="Arial" panose="020B0604020202020204" pitchFamily="34" charset="0"/>
                <a:cs typeface="Arial" panose="020B0604020202020204" pitchFamily="34" charset="0"/>
              </a:defRPr>
            </a:lvl1pPr>
          </a:lstStyle>
          <a:p>
            <a:r>
              <a:rPr lang="en-US" b="1" dirty="0" err="1">
                <a:latin typeface="Helvetica"/>
                <a:cs typeface="Helvetica"/>
              </a:rPr>
              <a:t>Lorem</a:t>
            </a:r>
            <a:r>
              <a:rPr lang="en-US" b="1" dirty="0">
                <a:latin typeface="Helvetica"/>
                <a:cs typeface="Helvetica"/>
              </a:rPr>
              <a:t> </a:t>
            </a:r>
            <a:r>
              <a:rPr lang="en-US" b="1" dirty="0" err="1">
                <a:latin typeface="Helvetica"/>
                <a:cs typeface="Helvetica"/>
              </a:rPr>
              <a:t>Ipsum</a:t>
            </a:r>
            <a:r>
              <a:rPr lang="en-US" b="1" dirty="0">
                <a:latin typeface="Helvetica"/>
                <a:cs typeface="Helvetica"/>
              </a:rPr>
              <a:t> is simply dummy text.</a:t>
            </a:r>
          </a:p>
          <a:p>
            <a:endParaRPr lang="en-US" sz="3602" dirty="0"/>
          </a:p>
          <a:p>
            <a:r>
              <a:rPr lang="en-US" b="1" dirty="0"/>
              <a:t>It has survived</a:t>
            </a:r>
          </a:p>
          <a:p>
            <a:pPr marL="285750" indent="-285750">
              <a:buFont typeface="Arial"/>
              <a:buChar char="•"/>
            </a:pPr>
            <a:r>
              <a:rPr lang="en-US" sz="3602" dirty="0"/>
              <a:t>not only five centuries</a:t>
            </a:r>
          </a:p>
          <a:p>
            <a:pPr marL="285750" indent="-285750">
              <a:buFont typeface="Arial"/>
              <a:buChar char="•"/>
            </a:pPr>
            <a:r>
              <a:rPr lang="en-US" sz="3602" dirty="0"/>
              <a:t>but also the leap into electronic typesetting, </a:t>
            </a:r>
          </a:p>
          <a:p>
            <a:pPr marL="285750" indent="-285750">
              <a:buFont typeface="Arial"/>
              <a:buChar char="•"/>
            </a:pPr>
            <a:r>
              <a:rPr lang="en-US" sz="3602" dirty="0"/>
              <a:t>remaining essentially unchanged. </a:t>
            </a:r>
          </a:p>
        </p:txBody>
      </p:sp>
      <p:sp>
        <p:nvSpPr>
          <p:cNvPr id="6" name="Chart Placeholder 3"/>
          <p:cNvSpPr>
            <a:spLocks noGrp="1"/>
          </p:cNvSpPr>
          <p:nvPr>
            <p:ph type="chart" sz="quarter" idx="11"/>
          </p:nvPr>
        </p:nvSpPr>
        <p:spPr>
          <a:xfrm>
            <a:off x="7657637" y="2220150"/>
            <a:ext cx="9896594" cy="7224888"/>
          </a:xfrm>
          <a:prstGeom prst="rect">
            <a:avLst/>
          </a:prstGeom>
        </p:spPr>
        <p:txBody>
          <a:bodyPr/>
          <a:lstStyle>
            <a:lvl1pPr marL="0" indent="0">
              <a:buNone/>
              <a:defRPr/>
            </a:lvl1pPr>
          </a:lstStyle>
          <a:p>
            <a:endParaRPr lang="en-US" dirty="0"/>
          </a:p>
        </p:txBody>
      </p:sp>
      <p:sp>
        <p:nvSpPr>
          <p:cNvPr id="10" name="Title 1"/>
          <p:cNvSpPr>
            <a:spLocks noGrp="1"/>
          </p:cNvSpPr>
          <p:nvPr>
            <p:ph type="title"/>
          </p:nvPr>
        </p:nvSpPr>
        <p:spPr>
          <a:xfrm>
            <a:off x="504699" y="549361"/>
            <a:ext cx="16372190" cy="1987550"/>
          </a:xfrm>
          <a:prstGeom prst="rect">
            <a:avLst/>
          </a:prstGeom>
        </p:spPr>
        <p:txBody>
          <a:bodyPr/>
          <a:lstStyle>
            <a:lvl1pPr algn="l">
              <a:defRPr lang="en-US" sz="8002" b="1" i="0"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342537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w/ Graphic">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4702" y="2186793"/>
            <a:ext cx="16221664" cy="7478754"/>
          </a:xfrm>
          <a:prstGeom prst="rect">
            <a:avLst/>
          </a:prstGeom>
        </p:spPr>
        <p:txBody>
          <a:bodyPr/>
          <a:lstStyle>
            <a:lvl1pPr marL="0" indent="0">
              <a:buNone/>
              <a:defRPr/>
            </a:lvl1pPr>
          </a:lstStyle>
          <a:p>
            <a:endParaRPr lang="en-US" dirty="0"/>
          </a:p>
        </p:txBody>
      </p:sp>
      <p:sp>
        <p:nvSpPr>
          <p:cNvPr id="5" name="Title 1"/>
          <p:cNvSpPr>
            <a:spLocks noGrp="1"/>
          </p:cNvSpPr>
          <p:nvPr>
            <p:ph type="title"/>
          </p:nvPr>
        </p:nvSpPr>
        <p:spPr>
          <a:xfrm>
            <a:off x="504699" y="549361"/>
            <a:ext cx="16372190" cy="1987550"/>
          </a:xfrm>
          <a:prstGeom prst="rect">
            <a:avLst/>
          </a:prstGeom>
        </p:spPr>
        <p:txBody>
          <a:bodyPr/>
          <a:lstStyle>
            <a:lvl1pPr algn="l">
              <a:defRPr lang="en-US" sz="8002" b="1" i="0"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2441044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alf Page w/ Graphic">
    <p:spTree>
      <p:nvGrpSpPr>
        <p:cNvPr id="1" name=""/>
        <p:cNvGrpSpPr/>
        <p:nvPr/>
      </p:nvGrpSpPr>
      <p:grpSpPr>
        <a:xfrm>
          <a:off x="0" y="0"/>
          <a:ext cx="0" cy="0"/>
          <a:chOff x="0" y="0"/>
          <a:chExt cx="0" cy="0"/>
        </a:xfrm>
      </p:grpSpPr>
      <p:sp>
        <p:nvSpPr>
          <p:cNvPr id="6" name="Chart Placeholder 3"/>
          <p:cNvSpPr>
            <a:spLocks noGrp="1"/>
          </p:cNvSpPr>
          <p:nvPr>
            <p:ph type="chart" sz="quarter" idx="10"/>
          </p:nvPr>
        </p:nvSpPr>
        <p:spPr>
          <a:xfrm>
            <a:off x="504700" y="2209873"/>
            <a:ext cx="8427912" cy="7478754"/>
          </a:xfrm>
          <a:prstGeom prst="rect">
            <a:avLst/>
          </a:prstGeom>
        </p:spPr>
        <p:txBody>
          <a:bodyPr/>
          <a:lstStyle>
            <a:lvl1pPr marL="0" indent="0">
              <a:buNone/>
              <a:defRPr/>
            </a:lvl1pPr>
          </a:lstStyle>
          <a:p>
            <a:endParaRPr lang="en-US" dirty="0"/>
          </a:p>
        </p:txBody>
      </p:sp>
      <p:sp>
        <p:nvSpPr>
          <p:cNvPr id="5" name="Title 1"/>
          <p:cNvSpPr>
            <a:spLocks noGrp="1"/>
          </p:cNvSpPr>
          <p:nvPr>
            <p:ph type="title"/>
          </p:nvPr>
        </p:nvSpPr>
        <p:spPr>
          <a:xfrm>
            <a:off x="504700" y="549361"/>
            <a:ext cx="12364636" cy="1987550"/>
          </a:xfrm>
          <a:prstGeom prst="rect">
            <a:avLst/>
          </a:prstGeom>
        </p:spPr>
        <p:txBody>
          <a:bodyPr/>
          <a:lstStyle>
            <a:lvl1pPr algn="l">
              <a:defRPr lang="en-US" sz="8002" b="1" i="0"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755767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901006" y="8894897"/>
            <a:ext cx="16478252" cy="477734"/>
          </a:xfrm>
          <a:prstGeom prst="rect">
            <a:avLst/>
          </a:prstGeom>
        </p:spPr>
        <p:txBody>
          <a:bodyPr lIns="45719" tIns="45719" rIns="45719" bIns="45719"/>
          <a:lstStyle>
            <a:lvl1pPr marL="0" indent="0" defTabSz="619125">
              <a:lnSpc>
                <a:spcPct val="100000"/>
              </a:lnSpc>
              <a:spcBef>
                <a:spcPts val="0"/>
              </a:spcBef>
              <a:buSzTx/>
              <a:buNone/>
              <a:defRPr sz="2700" b="0" i="0"/>
            </a:lvl1pPr>
          </a:lstStyle>
          <a:p>
            <a:r>
              <a:rPr dirty="0"/>
              <a:t>Author and Date</a:t>
            </a:r>
          </a:p>
        </p:txBody>
      </p:sp>
      <p:sp>
        <p:nvSpPr>
          <p:cNvPr id="12" name="Presentation Title"/>
          <p:cNvSpPr txBox="1">
            <a:spLocks noGrp="1"/>
          </p:cNvSpPr>
          <p:nvPr>
            <p:ph type="title" hasCustomPrompt="1"/>
          </p:nvPr>
        </p:nvSpPr>
        <p:spPr>
          <a:xfrm>
            <a:off x="904872" y="1931244"/>
            <a:ext cx="16478253" cy="3486151"/>
          </a:xfrm>
          <a:prstGeom prst="rect">
            <a:avLst/>
          </a:prstGeom>
        </p:spPr>
        <p:txBody>
          <a:bodyPr anchor="b"/>
          <a:lstStyle>
            <a:lvl1pPr>
              <a:defRPr sz="8700" b="0" i="0" spc="-174"/>
            </a:lvl1pPr>
          </a:lstStyle>
          <a:p>
            <a:r>
              <a:rPr dirty="0"/>
              <a:t>Presentation Title</a:t>
            </a:r>
          </a:p>
        </p:txBody>
      </p:sp>
      <p:sp>
        <p:nvSpPr>
          <p:cNvPr id="13" name="Body Level One…"/>
          <p:cNvSpPr txBox="1">
            <a:spLocks noGrp="1"/>
          </p:cNvSpPr>
          <p:nvPr>
            <p:ph type="body" sz="quarter" idx="1" hasCustomPrompt="1"/>
          </p:nvPr>
        </p:nvSpPr>
        <p:spPr>
          <a:xfrm>
            <a:off x="901007" y="5417393"/>
            <a:ext cx="16478251" cy="1428751"/>
          </a:xfrm>
          <a:prstGeom prst="rect">
            <a:avLst/>
          </a:prstGeom>
        </p:spPr>
        <p:txBody>
          <a:bodyPr/>
          <a:lstStyle>
            <a:lvl1pPr marL="0" indent="0" defTabSz="619125">
              <a:lnSpc>
                <a:spcPct val="100000"/>
              </a:lnSpc>
              <a:spcBef>
                <a:spcPts val="0"/>
              </a:spcBef>
              <a:buSzTx/>
              <a:buNone/>
              <a:defRPr sz="4125" b="0" i="0"/>
            </a:lvl1pPr>
            <a:lvl2pPr marL="0" indent="342900" defTabSz="619125">
              <a:lnSpc>
                <a:spcPct val="100000"/>
              </a:lnSpc>
              <a:spcBef>
                <a:spcPts val="0"/>
              </a:spcBef>
              <a:buSzTx/>
              <a:buNone/>
              <a:defRPr sz="4125" b="0" i="0"/>
            </a:lvl2pPr>
            <a:lvl3pPr marL="0" indent="685800" defTabSz="619125">
              <a:lnSpc>
                <a:spcPct val="100000"/>
              </a:lnSpc>
              <a:spcBef>
                <a:spcPts val="0"/>
              </a:spcBef>
              <a:buSzTx/>
              <a:buNone/>
              <a:defRPr sz="4125" b="0" i="0"/>
            </a:lvl3pPr>
            <a:lvl4pPr marL="0" indent="1028700" defTabSz="619125">
              <a:lnSpc>
                <a:spcPct val="100000"/>
              </a:lnSpc>
              <a:spcBef>
                <a:spcPts val="0"/>
              </a:spcBef>
              <a:buSzTx/>
              <a:buNone/>
              <a:defRPr sz="4125" b="0" i="0"/>
            </a:lvl4pPr>
            <a:lvl5pPr marL="0" indent="1371600" defTabSz="619125">
              <a:lnSpc>
                <a:spcPct val="100000"/>
              </a:lnSpc>
              <a:spcBef>
                <a:spcPts val="0"/>
              </a:spcBef>
              <a:buSzTx/>
              <a:buNone/>
              <a:defRPr sz="4125" b="0" i="0"/>
            </a:lvl5pPr>
          </a:lstStyle>
          <a:p>
            <a:r>
              <a:rPr dirty="0"/>
              <a:t>Presentation Subtitle</a:t>
            </a:r>
          </a:p>
          <a:p>
            <a:pPr lvl="1"/>
            <a:endParaRPr dirty="0"/>
          </a:p>
          <a:p>
            <a:pPr lvl="2"/>
            <a:endParaRPr dirty="0"/>
          </a:p>
          <a:p>
            <a:pPr lvl="3"/>
            <a:endParaRPr dirty="0"/>
          </a:p>
          <a:p>
            <a:pPr lvl="4"/>
            <a:endParaRPr dirty="0"/>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04964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866775" y="-971550"/>
            <a:ext cx="20059650" cy="12014200"/>
          </a:xfrm>
          <a:prstGeom prst="rect">
            <a:avLst/>
          </a:prstGeom>
        </p:spPr>
        <p:txBody>
          <a:bodyPr lIns="91439" tIns="45719" rIns="91439" bIns="45719">
            <a:noAutofit/>
          </a:bodyPr>
          <a:lstStyle>
            <a:lvl1pPr>
              <a:defRPr b="0" i="0"/>
            </a:lvl1pPr>
          </a:lstStyle>
          <a:p>
            <a:endParaRPr dirty="0"/>
          </a:p>
        </p:txBody>
      </p:sp>
      <p:sp>
        <p:nvSpPr>
          <p:cNvPr id="22" name="Presentation Title"/>
          <p:cNvSpPr txBox="1">
            <a:spLocks noGrp="1"/>
          </p:cNvSpPr>
          <p:nvPr>
            <p:ph type="title" hasCustomPrompt="1"/>
          </p:nvPr>
        </p:nvSpPr>
        <p:spPr>
          <a:xfrm>
            <a:off x="904875" y="5343525"/>
            <a:ext cx="16478250" cy="3486150"/>
          </a:xfrm>
          <a:prstGeom prst="rect">
            <a:avLst/>
          </a:prstGeom>
        </p:spPr>
        <p:txBody>
          <a:bodyPr anchor="b"/>
          <a:lstStyle>
            <a:lvl1pPr>
              <a:defRPr sz="8700" b="0" i="0" spc="-174"/>
            </a:lvl1pPr>
          </a:lstStyle>
          <a:p>
            <a:r>
              <a:rPr dirty="0"/>
              <a:t>Presentation Title</a:t>
            </a:r>
          </a:p>
        </p:txBody>
      </p:sp>
      <p:sp>
        <p:nvSpPr>
          <p:cNvPr id="23" name="Author and Date"/>
          <p:cNvSpPr txBox="1">
            <a:spLocks noGrp="1"/>
          </p:cNvSpPr>
          <p:nvPr>
            <p:ph type="body" sz="quarter" idx="22" hasCustomPrompt="1"/>
          </p:nvPr>
        </p:nvSpPr>
        <p:spPr>
          <a:xfrm>
            <a:off x="905768" y="829603"/>
            <a:ext cx="16476466" cy="477734"/>
          </a:xfrm>
          <a:prstGeom prst="rect">
            <a:avLst/>
          </a:prstGeom>
        </p:spPr>
        <p:txBody>
          <a:bodyPr lIns="45719" tIns="45719" rIns="45719" bIns="45719"/>
          <a:lstStyle>
            <a:lvl1pPr marL="0" indent="0" defTabSz="619125">
              <a:lnSpc>
                <a:spcPct val="100000"/>
              </a:lnSpc>
              <a:spcBef>
                <a:spcPts val="0"/>
              </a:spcBef>
              <a:buSzTx/>
              <a:buNone/>
              <a:defRPr sz="2700" b="0" i="0"/>
            </a:lvl1pPr>
          </a:lstStyle>
          <a:p>
            <a:r>
              <a:rPr dirty="0"/>
              <a:t>Author and Date</a:t>
            </a:r>
          </a:p>
        </p:txBody>
      </p:sp>
      <p:sp>
        <p:nvSpPr>
          <p:cNvPr id="24" name="Body Level One…"/>
          <p:cNvSpPr txBox="1">
            <a:spLocks noGrp="1"/>
          </p:cNvSpPr>
          <p:nvPr>
            <p:ph type="body" sz="quarter" idx="1" hasCustomPrompt="1"/>
          </p:nvPr>
        </p:nvSpPr>
        <p:spPr>
          <a:xfrm>
            <a:off x="904875" y="8707433"/>
            <a:ext cx="16478250" cy="837714"/>
          </a:xfrm>
          <a:prstGeom prst="rect">
            <a:avLst/>
          </a:prstGeom>
        </p:spPr>
        <p:txBody>
          <a:bodyPr/>
          <a:lstStyle>
            <a:lvl1pPr marL="0" indent="0" defTabSz="619125">
              <a:lnSpc>
                <a:spcPct val="100000"/>
              </a:lnSpc>
              <a:spcBef>
                <a:spcPts val="0"/>
              </a:spcBef>
              <a:buSzTx/>
              <a:buNone/>
              <a:defRPr sz="4125" b="0" i="0"/>
            </a:lvl1pPr>
            <a:lvl2pPr marL="0" indent="342900" defTabSz="619125">
              <a:lnSpc>
                <a:spcPct val="100000"/>
              </a:lnSpc>
              <a:spcBef>
                <a:spcPts val="0"/>
              </a:spcBef>
              <a:buSzTx/>
              <a:buNone/>
              <a:defRPr sz="4125" b="0" i="0"/>
            </a:lvl2pPr>
            <a:lvl3pPr marL="0" indent="685800" defTabSz="619125">
              <a:lnSpc>
                <a:spcPct val="100000"/>
              </a:lnSpc>
              <a:spcBef>
                <a:spcPts val="0"/>
              </a:spcBef>
              <a:buSzTx/>
              <a:buNone/>
              <a:defRPr sz="4125" b="0" i="0"/>
            </a:lvl3pPr>
            <a:lvl4pPr marL="0" indent="1028700" defTabSz="619125">
              <a:lnSpc>
                <a:spcPct val="100000"/>
              </a:lnSpc>
              <a:spcBef>
                <a:spcPts val="0"/>
              </a:spcBef>
              <a:buSzTx/>
              <a:buNone/>
              <a:defRPr sz="4125" b="0" i="0"/>
            </a:lvl4pPr>
            <a:lvl5pPr marL="0" indent="1371600" defTabSz="619125">
              <a:lnSpc>
                <a:spcPct val="100000"/>
              </a:lnSpc>
              <a:spcBef>
                <a:spcPts val="0"/>
              </a:spcBef>
              <a:buSzTx/>
              <a:buNone/>
              <a:defRPr sz="4125" b="0" i="0"/>
            </a:lvl5pPr>
          </a:lstStyle>
          <a:p>
            <a:r>
              <a:rPr dirty="0"/>
              <a:t>Presentation Subtitle</a:t>
            </a:r>
          </a:p>
          <a:p>
            <a:pPr lvl="1"/>
            <a:endParaRPr dirty="0"/>
          </a:p>
          <a:p>
            <a:pPr lvl="2"/>
            <a:endParaRPr dirty="0"/>
          </a:p>
          <a:p>
            <a:pPr lvl="3"/>
            <a:endParaRPr dirty="0"/>
          </a:p>
          <a:p>
            <a:pPr lvl="4"/>
            <a:endParaRPr dirty="0"/>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79185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8229600" y="-152400"/>
            <a:ext cx="9108628" cy="10601325"/>
          </a:xfrm>
          <a:prstGeom prst="rect">
            <a:avLst/>
          </a:prstGeom>
        </p:spPr>
        <p:txBody>
          <a:bodyPr lIns="91439" tIns="45719" rIns="91439" bIns="45719">
            <a:noAutofit/>
          </a:bodyPr>
          <a:lstStyle>
            <a:lvl1pPr>
              <a:defRPr b="0" i="0"/>
            </a:lvl1pPr>
          </a:lstStyle>
          <a:p>
            <a:endParaRPr dirty="0"/>
          </a:p>
        </p:txBody>
      </p:sp>
      <p:sp>
        <p:nvSpPr>
          <p:cNvPr id="33" name="Slide Title"/>
          <p:cNvSpPr txBox="1">
            <a:spLocks noGrp="1"/>
          </p:cNvSpPr>
          <p:nvPr>
            <p:ph type="title" hasCustomPrompt="1"/>
          </p:nvPr>
        </p:nvSpPr>
        <p:spPr>
          <a:xfrm>
            <a:off x="904875" y="952500"/>
            <a:ext cx="7334250" cy="4411705"/>
          </a:xfrm>
          <a:prstGeom prst="rect">
            <a:avLst/>
          </a:prstGeom>
        </p:spPr>
        <p:txBody>
          <a:bodyPr anchor="b"/>
          <a:lstStyle>
            <a:lvl1pPr>
              <a:defRPr b="0" i="0"/>
            </a:lvl1pPr>
          </a:lstStyle>
          <a:p>
            <a:r>
              <a:rPr dirty="0"/>
              <a:t>Slide Title</a:t>
            </a:r>
          </a:p>
        </p:txBody>
      </p:sp>
      <p:sp>
        <p:nvSpPr>
          <p:cNvPr id="34" name="Body Level One…"/>
          <p:cNvSpPr txBox="1">
            <a:spLocks noGrp="1"/>
          </p:cNvSpPr>
          <p:nvPr>
            <p:ph type="body" sz="quarter" idx="1" hasCustomPrompt="1"/>
          </p:nvPr>
        </p:nvSpPr>
        <p:spPr>
          <a:xfrm>
            <a:off x="904875" y="5295432"/>
            <a:ext cx="7334250" cy="4039068"/>
          </a:xfrm>
          <a:prstGeom prst="rect">
            <a:avLst/>
          </a:prstGeom>
        </p:spPr>
        <p:txBody>
          <a:bodyPr/>
          <a:lstStyle>
            <a:lvl1pPr marL="0" indent="0" defTabSz="619125">
              <a:lnSpc>
                <a:spcPct val="100000"/>
              </a:lnSpc>
              <a:spcBef>
                <a:spcPts val="0"/>
              </a:spcBef>
              <a:buSzTx/>
              <a:buNone/>
              <a:defRPr sz="4125" b="0" i="0"/>
            </a:lvl1pPr>
            <a:lvl2pPr marL="0" indent="342900" defTabSz="619125">
              <a:lnSpc>
                <a:spcPct val="100000"/>
              </a:lnSpc>
              <a:spcBef>
                <a:spcPts val="0"/>
              </a:spcBef>
              <a:buSzTx/>
              <a:buNone/>
              <a:defRPr sz="4125" b="0" i="0"/>
            </a:lvl2pPr>
            <a:lvl3pPr marL="0" indent="685800" defTabSz="619125">
              <a:lnSpc>
                <a:spcPct val="100000"/>
              </a:lnSpc>
              <a:spcBef>
                <a:spcPts val="0"/>
              </a:spcBef>
              <a:buSzTx/>
              <a:buNone/>
              <a:defRPr sz="4125" b="0" i="0"/>
            </a:lvl3pPr>
            <a:lvl4pPr marL="0" indent="1028700" defTabSz="619125">
              <a:lnSpc>
                <a:spcPct val="100000"/>
              </a:lnSpc>
              <a:spcBef>
                <a:spcPts val="0"/>
              </a:spcBef>
              <a:buSzTx/>
              <a:buNone/>
              <a:defRPr sz="4125" b="0" i="0"/>
            </a:lvl4pPr>
            <a:lvl5pPr marL="0" indent="1371600" defTabSz="619125">
              <a:lnSpc>
                <a:spcPct val="100000"/>
              </a:lnSpc>
              <a:spcBef>
                <a:spcPts val="0"/>
              </a:spcBef>
              <a:buSzTx/>
              <a:buNone/>
              <a:defRPr sz="4125" b="0" i="0"/>
            </a:lvl5pPr>
          </a:lstStyle>
          <a:p>
            <a:r>
              <a:rPr dirty="0"/>
              <a:t>Slide Subtitle</a:t>
            </a:r>
          </a:p>
          <a:p>
            <a:pPr lvl="1"/>
            <a:endParaRPr dirty="0"/>
          </a:p>
          <a:p>
            <a:pPr lvl="2"/>
            <a:endParaRPr dirty="0"/>
          </a:p>
          <a:p>
            <a:pPr lvl="3"/>
            <a:endParaRPr dirty="0"/>
          </a:p>
          <a:p>
            <a:pPr lvl="4"/>
            <a:endParaRPr dirty="0"/>
          </a:p>
        </p:txBody>
      </p:sp>
      <p:sp>
        <p:nvSpPr>
          <p:cNvPr id="35" name="Slide Number"/>
          <p:cNvSpPr txBox="1">
            <a:spLocks noGrp="1"/>
          </p:cNvSpPr>
          <p:nvPr>
            <p:ph type="sldNum" sz="quarter" idx="2"/>
          </p:nvPr>
        </p:nvSpPr>
        <p:spPr>
          <a:xfrm>
            <a:off x="9001125" y="9784534"/>
            <a:ext cx="314189" cy="3103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172301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lvl1pPr>
              <a:defRPr b="0" i="0"/>
            </a:lvl1pPr>
          </a:lstStyle>
          <a:p>
            <a:r>
              <a:rPr dirty="0"/>
              <a:t>Slide Title</a:t>
            </a:r>
          </a:p>
        </p:txBody>
      </p:sp>
      <p:sp>
        <p:nvSpPr>
          <p:cNvPr id="43" name="Slide Subtitle"/>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0" i="0"/>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lvl1pPr>
              <a:defRPr b="0" i="0"/>
            </a:lvl1pPr>
            <a:lvl2pPr>
              <a:defRPr b="0" i="0"/>
            </a:lvl2pPr>
            <a:lvl3pPr>
              <a:defRPr b="0" i="0"/>
            </a:lvl3pPr>
            <a:lvl4pPr>
              <a:defRPr b="0" i="0"/>
            </a:lvl4pPr>
            <a:lvl5pPr>
              <a:defRPr b="0" i="0"/>
            </a:lvl5pPr>
          </a:lstStyle>
          <a:p>
            <a:r>
              <a:rPr dirty="0"/>
              <a:t>Slide bullet text</a:t>
            </a:r>
          </a:p>
          <a:p>
            <a:pPr lvl="1"/>
            <a:endParaRPr dirty="0"/>
          </a:p>
          <a:p>
            <a:pPr lvl="2"/>
            <a:endParaRPr dirty="0"/>
          </a:p>
          <a:p>
            <a:pPr lvl="3"/>
            <a:endParaRPr dirty="0"/>
          </a:p>
          <a:p>
            <a:pPr lvl="4"/>
            <a:endParaRPr dirty="0"/>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249457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lvl1pPr>
              <a:defRPr b="0" i="0"/>
            </a:lvl1pPr>
            <a:lvl2pPr>
              <a:defRPr b="0" i="0"/>
            </a:lvl2pPr>
            <a:lvl3pPr>
              <a:defRPr b="0" i="0"/>
            </a:lvl3pPr>
            <a:lvl4pPr>
              <a:defRPr b="0" i="0"/>
            </a:lvl4pPr>
            <a:lvl5pPr>
              <a:defRPr b="0" i="0"/>
            </a:lvl5pPr>
          </a:lstStyle>
          <a:p>
            <a:r>
              <a:rPr dirty="0"/>
              <a:t>Slide bullet text</a:t>
            </a:r>
          </a:p>
          <a:p>
            <a:pPr lvl="1"/>
            <a:endParaRPr dirty="0"/>
          </a:p>
          <a:p>
            <a:pPr lvl="2"/>
            <a:endParaRPr dirty="0"/>
          </a:p>
          <a:p>
            <a:pPr lvl="3"/>
            <a:endParaRPr dirty="0"/>
          </a:p>
          <a:p>
            <a:pPr lvl="4"/>
            <a:endParaRPr dirty="0"/>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857281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904875" y="1779722"/>
            <a:ext cx="7334250" cy="701085"/>
          </a:xfrm>
          <a:prstGeom prst="rect">
            <a:avLst/>
          </a:prstGeom>
        </p:spPr>
        <p:txBody>
          <a:bodyPr lIns="45719" tIns="45719" rIns="45719" bIns="45719"/>
          <a:lstStyle>
            <a:lvl1pPr marL="0" indent="0" defTabSz="619125">
              <a:lnSpc>
                <a:spcPct val="100000"/>
              </a:lnSpc>
              <a:spcBef>
                <a:spcPts val="0"/>
              </a:spcBef>
              <a:buSzTx/>
              <a:buNone/>
              <a:defRPr sz="4125" b="0" i="0"/>
            </a:lvl1pPr>
          </a:lstStyle>
          <a:p>
            <a:r>
              <a:rPr dirty="0"/>
              <a:t>Slide Subtitle</a:t>
            </a:r>
          </a:p>
        </p:txBody>
      </p:sp>
      <p:sp>
        <p:nvSpPr>
          <p:cNvPr id="61" name="Body Level One…"/>
          <p:cNvSpPr txBox="1">
            <a:spLocks noGrp="1"/>
          </p:cNvSpPr>
          <p:nvPr>
            <p:ph type="body" sz="half" idx="1" hasCustomPrompt="1"/>
          </p:nvPr>
        </p:nvSpPr>
        <p:spPr>
          <a:xfrm>
            <a:off x="904875" y="3186378"/>
            <a:ext cx="7334250" cy="6192473"/>
          </a:xfrm>
          <a:prstGeom prst="rect">
            <a:avLst/>
          </a:prstGeom>
        </p:spPr>
        <p:txBody>
          <a:bodyPr/>
          <a:lstStyle>
            <a:lvl1pPr>
              <a:defRPr b="0" i="0"/>
            </a:lvl1pPr>
            <a:lvl2pPr>
              <a:defRPr b="0" i="0"/>
            </a:lvl2pPr>
            <a:lvl3pPr>
              <a:defRPr b="0" i="0"/>
            </a:lvl3pPr>
            <a:lvl4pPr>
              <a:defRPr b="0" i="0"/>
            </a:lvl4pPr>
            <a:lvl5pPr>
              <a:defRPr b="0" i="0"/>
            </a:lvl5pPr>
          </a:lstStyle>
          <a:p>
            <a:r>
              <a:rPr dirty="0"/>
              <a:t>Slide bullet text</a:t>
            </a:r>
          </a:p>
          <a:p>
            <a:pPr lvl="1"/>
            <a:endParaRPr dirty="0"/>
          </a:p>
          <a:p>
            <a:pPr lvl="2"/>
            <a:endParaRPr dirty="0"/>
          </a:p>
          <a:p>
            <a:pPr lvl="3"/>
            <a:endParaRPr dirty="0"/>
          </a:p>
          <a:p>
            <a:pPr lvl="4"/>
            <a:endParaRPr dirty="0"/>
          </a:p>
        </p:txBody>
      </p:sp>
      <p:sp>
        <p:nvSpPr>
          <p:cNvPr id="62" name="660384004_1290x1720.jpg"/>
          <p:cNvSpPr>
            <a:spLocks noGrp="1"/>
          </p:cNvSpPr>
          <p:nvPr>
            <p:ph type="pic" idx="22"/>
          </p:nvPr>
        </p:nvSpPr>
        <p:spPr>
          <a:xfrm>
            <a:off x="9144000" y="-305450"/>
            <a:ext cx="8187656" cy="10916874"/>
          </a:xfrm>
          <a:prstGeom prst="rect">
            <a:avLst/>
          </a:prstGeom>
        </p:spPr>
        <p:txBody>
          <a:bodyPr lIns="91439" tIns="45719" rIns="91439" bIns="45719">
            <a:noAutofit/>
          </a:bodyPr>
          <a:lstStyle>
            <a:lvl1pPr>
              <a:defRPr b="0" i="0"/>
            </a:lvl1pPr>
          </a:lstStyle>
          <a:p>
            <a:endParaRPr dirty="0"/>
          </a:p>
        </p:txBody>
      </p:sp>
      <p:sp>
        <p:nvSpPr>
          <p:cNvPr id="63" name="Slide Title"/>
          <p:cNvSpPr txBox="1">
            <a:spLocks noGrp="1"/>
          </p:cNvSpPr>
          <p:nvPr>
            <p:ph type="title" hasCustomPrompt="1"/>
          </p:nvPr>
        </p:nvSpPr>
        <p:spPr>
          <a:xfrm>
            <a:off x="904875" y="809625"/>
            <a:ext cx="7334250" cy="1076325"/>
          </a:xfrm>
          <a:prstGeom prst="rect">
            <a:avLst/>
          </a:prstGeom>
        </p:spPr>
        <p:txBody>
          <a:bodyPr/>
          <a:lstStyle>
            <a:lvl1pPr>
              <a:defRPr b="0" i="0"/>
            </a:lvl1pPr>
          </a:lstStyle>
          <a:p>
            <a:r>
              <a:rPr dirty="0"/>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777622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904872" y="3400425"/>
            <a:ext cx="16478253" cy="3486150"/>
          </a:xfrm>
          <a:prstGeom prst="rect">
            <a:avLst/>
          </a:prstGeom>
        </p:spPr>
        <p:txBody>
          <a:bodyPr anchor="ctr"/>
          <a:lstStyle>
            <a:lvl1pPr>
              <a:defRPr sz="8700" b="1" i="0" spc="-174">
                <a:latin typeface="Arial" panose="020B0604020202020204" pitchFamily="34" charset="0"/>
                <a:ea typeface="Helvetica Neue Medium"/>
                <a:cs typeface="Arial" panose="020B0604020202020204" pitchFamily="34" charset="0"/>
                <a:sym typeface="Helvetica Neue Medium"/>
              </a:defRPr>
            </a:lvl1pPr>
          </a:lstStyle>
          <a:p>
            <a:r>
              <a:rPr dirty="0"/>
              <a:t>Section Title</a:t>
            </a:r>
          </a:p>
        </p:txBody>
      </p:sp>
      <p:sp>
        <p:nvSpPr>
          <p:cNvPr id="72" name="Slide Number"/>
          <p:cNvSpPr txBox="1">
            <a:spLocks noGrp="1"/>
          </p:cNvSpPr>
          <p:nvPr>
            <p:ph type="sldNum" sz="quarter" idx="2"/>
          </p:nvPr>
        </p:nvSpPr>
        <p:spPr>
          <a:xfrm>
            <a:off x="9001125" y="9784534"/>
            <a:ext cx="314189" cy="3103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045212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904875" y="809625"/>
            <a:ext cx="16478250" cy="1076212"/>
          </a:xfrm>
          <a:prstGeom prst="rect">
            <a:avLst/>
          </a:prstGeom>
        </p:spPr>
        <p:txBody>
          <a:bodyPr/>
          <a:lstStyle>
            <a:lvl1pPr>
              <a:defRPr b="0" i="0"/>
            </a:lvl1pPr>
          </a:lstStyle>
          <a:p>
            <a:r>
              <a:rPr dirty="0"/>
              <a:t>Slide Title</a:t>
            </a:r>
          </a:p>
        </p:txBody>
      </p:sp>
      <p:sp>
        <p:nvSpPr>
          <p:cNvPr id="80" name="Slide Subtitle"/>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0" i="0"/>
            </a:lvl1pPr>
          </a:lstStyle>
          <a:p>
            <a:r>
              <a:rPr dirty="0"/>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5184144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904875" y="809625"/>
            <a:ext cx="16478250" cy="1076325"/>
          </a:xfrm>
          <a:prstGeom prst="rect">
            <a:avLst/>
          </a:prstGeom>
        </p:spPr>
        <p:txBody>
          <a:bodyPr/>
          <a:lstStyle>
            <a:lvl1pPr>
              <a:defRPr b="0" i="0"/>
            </a:lvl1pPr>
          </a:lstStyle>
          <a:p>
            <a:r>
              <a:rPr dirty="0"/>
              <a:t>Agenda Title</a:t>
            </a:r>
          </a:p>
        </p:txBody>
      </p:sp>
      <p:sp>
        <p:nvSpPr>
          <p:cNvPr id="89" name="Agenda Subtitle"/>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0" i="0"/>
            </a:lvl1pPr>
          </a:lstStyle>
          <a:p>
            <a:r>
              <a:rPr dirty="0"/>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619125">
              <a:lnSpc>
                <a:spcPct val="100000"/>
              </a:lnSpc>
              <a:spcBef>
                <a:spcPts val="1350"/>
              </a:spcBef>
              <a:buSzTx/>
              <a:buNone/>
              <a:defRPr sz="4125" b="0" i="0" spc="-41"/>
            </a:lvl1pPr>
            <a:lvl2pPr marL="0" indent="342900" defTabSz="619125">
              <a:lnSpc>
                <a:spcPct val="100000"/>
              </a:lnSpc>
              <a:spcBef>
                <a:spcPts val="1350"/>
              </a:spcBef>
              <a:buSzTx/>
              <a:buNone/>
              <a:defRPr sz="4125" b="0" i="0" spc="-41"/>
            </a:lvl2pPr>
            <a:lvl3pPr marL="0" indent="685800" defTabSz="619125">
              <a:lnSpc>
                <a:spcPct val="100000"/>
              </a:lnSpc>
              <a:spcBef>
                <a:spcPts val="1350"/>
              </a:spcBef>
              <a:buSzTx/>
              <a:buNone/>
              <a:defRPr sz="4125" b="0" i="0" spc="-41"/>
            </a:lvl3pPr>
            <a:lvl4pPr marL="0" indent="1028700" defTabSz="619125">
              <a:lnSpc>
                <a:spcPct val="100000"/>
              </a:lnSpc>
              <a:spcBef>
                <a:spcPts val="1350"/>
              </a:spcBef>
              <a:buSzTx/>
              <a:buNone/>
              <a:defRPr sz="4125" b="0" i="0" spc="-41"/>
            </a:lvl4pPr>
            <a:lvl5pPr marL="0" indent="1371600" defTabSz="619125">
              <a:lnSpc>
                <a:spcPct val="100000"/>
              </a:lnSpc>
              <a:spcBef>
                <a:spcPts val="1350"/>
              </a:spcBef>
              <a:buSzTx/>
              <a:buNone/>
              <a:defRPr sz="4125" b="0" i="0" spc="-41"/>
            </a:lvl5pPr>
          </a:lstStyle>
          <a:p>
            <a:r>
              <a:rPr dirty="0"/>
              <a:t>Agenda Topics</a:t>
            </a:r>
          </a:p>
          <a:p>
            <a:pPr lvl="1"/>
            <a:endParaRPr dirty="0"/>
          </a:p>
          <a:p>
            <a:pPr lvl="2"/>
            <a:endParaRPr dirty="0"/>
          </a:p>
          <a:p>
            <a:pPr lvl="3"/>
            <a:endParaRPr dirty="0"/>
          </a:p>
          <a:p>
            <a:pPr lvl="4"/>
            <a:endParaRPr dirty="0"/>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371472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904875" y="3690632"/>
            <a:ext cx="16478250" cy="2905736"/>
          </a:xfrm>
          <a:prstGeom prst="rect">
            <a:avLst/>
          </a:prstGeom>
        </p:spPr>
        <p:txBody>
          <a:bodyPr anchor="ctr"/>
          <a:lstStyle>
            <a:lvl1pPr marL="0" indent="0" algn="ctr">
              <a:lnSpc>
                <a:spcPct val="80000"/>
              </a:lnSpc>
              <a:spcBef>
                <a:spcPts val="0"/>
              </a:spcBef>
              <a:buSzTx/>
              <a:buNone/>
              <a:defRPr sz="8700" b="1" i="0" spc="-174">
                <a:latin typeface="Arial" panose="020B0604020202020204" pitchFamily="34" charset="0"/>
                <a:ea typeface="Helvetica Neue Medium"/>
                <a:cs typeface="Arial" panose="020B0604020202020204" pitchFamily="34" charset="0"/>
                <a:sym typeface="Helvetica Neue Medium"/>
              </a:defRPr>
            </a:lvl1pPr>
            <a:lvl2pPr marL="0" indent="342900" algn="ctr">
              <a:lnSpc>
                <a:spcPct val="80000"/>
              </a:lnSpc>
              <a:spcBef>
                <a:spcPts val="0"/>
              </a:spcBef>
              <a:buSzTx/>
              <a:buNone/>
              <a:defRPr sz="8700" b="1" i="0" spc="-174">
                <a:latin typeface="Arial" panose="020B0604020202020204" pitchFamily="34" charset="0"/>
                <a:ea typeface="Helvetica Neue Medium"/>
                <a:cs typeface="Arial" panose="020B0604020202020204" pitchFamily="34" charset="0"/>
                <a:sym typeface="Helvetica Neue Medium"/>
              </a:defRPr>
            </a:lvl2pPr>
            <a:lvl3pPr marL="0" indent="685800" algn="ctr">
              <a:lnSpc>
                <a:spcPct val="80000"/>
              </a:lnSpc>
              <a:spcBef>
                <a:spcPts val="0"/>
              </a:spcBef>
              <a:buSzTx/>
              <a:buNone/>
              <a:defRPr sz="8700" b="1" i="0" spc="-174">
                <a:latin typeface="Arial" panose="020B0604020202020204" pitchFamily="34" charset="0"/>
                <a:ea typeface="Helvetica Neue Medium"/>
                <a:cs typeface="Arial" panose="020B0604020202020204" pitchFamily="34" charset="0"/>
                <a:sym typeface="Helvetica Neue Medium"/>
              </a:defRPr>
            </a:lvl3pPr>
            <a:lvl4pPr marL="0" indent="1028700" algn="ctr">
              <a:lnSpc>
                <a:spcPct val="80000"/>
              </a:lnSpc>
              <a:spcBef>
                <a:spcPts val="0"/>
              </a:spcBef>
              <a:buSzTx/>
              <a:buNone/>
              <a:defRPr sz="8700" b="1" i="0" spc="-174">
                <a:latin typeface="Arial" panose="020B0604020202020204" pitchFamily="34" charset="0"/>
                <a:ea typeface="Helvetica Neue Medium"/>
                <a:cs typeface="Arial" panose="020B0604020202020204" pitchFamily="34" charset="0"/>
                <a:sym typeface="Helvetica Neue Medium"/>
              </a:defRPr>
            </a:lvl4pPr>
            <a:lvl5pPr marL="0" indent="1371600" algn="ctr">
              <a:lnSpc>
                <a:spcPct val="80000"/>
              </a:lnSpc>
              <a:spcBef>
                <a:spcPts val="0"/>
              </a:spcBef>
              <a:buSzTx/>
              <a:buNone/>
              <a:defRPr sz="8700" b="1" i="0" spc="-174">
                <a:latin typeface="Arial" panose="020B0604020202020204" pitchFamily="34" charset="0"/>
                <a:ea typeface="Helvetica Neue Medium"/>
                <a:cs typeface="Arial" panose="020B0604020202020204" pitchFamily="34" charset="0"/>
                <a:sym typeface="Helvetica Neue Medium"/>
              </a:defRPr>
            </a:lvl5pPr>
          </a:lstStyle>
          <a:p>
            <a:r>
              <a:rPr dirty="0"/>
              <a:t>Statement</a:t>
            </a:r>
          </a:p>
          <a:p>
            <a:pPr lvl="1"/>
            <a:endParaRPr dirty="0"/>
          </a:p>
          <a:p>
            <a:pPr lvl="2"/>
            <a:endParaRPr dirty="0"/>
          </a:p>
          <a:p>
            <a:pPr lvl="3"/>
            <a:endParaRPr dirty="0"/>
          </a:p>
          <a:p>
            <a:pPr lvl="4"/>
            <a:endParaRPr dirty="0"/>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531481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904875" y="806945"/>
            <a:ext cx="16478250" cy="5431188"/>
          </a:xfrm>
          <a:prstGeom prst="rect">
            <a:avLst/>
          </a:prstGeom>
        </p:spPr>
        <p:txBody>
          <a:bodyPr anchor="b"/>
          <a:lstStyle>
            <a:lvl1pPr marL="0" indent="0" algn="ctr">
              <a:lnSpc>
                <a:spcPct val="80000"/>
              </a:lnSpc>
              <a:spcBef>
                <a:spcPts val="0"/>
              </a:spcBef>
              <a:buSzTx/>
              <a:buNone/>
              <a:defRPr sz="18750" b="0" i="0" spc="-188"/>
            </a:lvl1pPr>
            <a:lvl2pPr marL="0" indent="342900" algn="ctr">
              <a:lnSpc>
                <a:spcPct val="80000"/>
              </a:lnSpc>
              <a:spcBef>
                <a:spcPts val="0"/>
              </a:spcBef>
              <a:buSzTx/>
              <a:buNone/>
              <a:defRPr sz="18750" b="0" i="0" spc="-188"/>
            </a:lvl2pPr>
            <a:lvl3pPr marL="0" indent="685800" algn="ctr">
              <a:lnSpc>
                <a:spcPct val="80000"/>
              </a:lnSpc>
              <a:spcBef>
                <a:spcPts val="0"/>
              </a:spcBef>
              <a:buSzTx/>
              <a:buNone/>
              <a:defRPr sz="18750" b="0" i="0" spc="-188"/>
            </a:lvl3pPr>
            <a:lvl4pPr marL="0" indent="1028700" algn="ctr">
              <a:lnSpc>
                <a:spcPct val="80000"/>
              </a:lnSpc>
              <a:spcBef>
                <a:spcPts val="0"/>
              </a:spcBef>
              <a:buSzTx/>
              <a:buNone/>
              <a:defRPr sz="18750" b="0" i="0" spc="-188"/>
            </a:lvl4pPr>
            <a:lvl5pPr marL="0" indent="1371600" algn="ctr">
              <a:lnSpc>
                <a:spcPct val="80000"/>
              </a:lnSpc>
              <a:spcBef>
                <a:spcPts val="0"/>
              </a:spcBef>
              <a:buSzTx/>
              <a:buNone/>
              <a:defRPr sz="18750" b="0" i="0" spc="-188"/>
            </a:lvl5pPr>
          </a:lstStyle>
          <a:p>
            <a:r>
              <a:rPr dirty="0"/>
              <a:t>100%</a:t>
            </a:r>
          </a:p>
          <a:p>
            <a:pPr lvl="1"/>
            <a:endParaRPr dirty="0"/>
          </a:p>
          <a:p>
            <a:pPr lvl="2"/>
            <a:endParaRPr dirty="0"/>
          </a:p>
          <a:p>
            <a:pPr lvl="3"/>
            <a:endParaRPr dirty="0"/>
          </a:p>
          <a:p>
            <a:pPr lvl="4"/>
            <a:endParaRPr dirty="0"/>
          </a:p>
        </p:txBody>
      </p:sp>
      <p:sp>
        <p:nvSpPr>
          <p:cNvPr id="107" name="Fact information"/>
          <p:cNvSpPr txBox="1">
            <a:spLocks noGrp="1"/>
          </p:cNvSpPr>
          <p:nvPr>
            <p:ph type="body" sz="quarter" idx="21" hasCustomPrompt="1"/>
          </p:nvPr>
        </p:nvSpPr>
        <p:spPr>
          <a:xfrm>
            <a:off x="904875" y="6196635"/>
            <a:ext cx="16478250" cy="701085"/>
          </a:xfrm>
          <a:prstGeom prst="rect">
            <a:avLst/>
          </a:prstGeom>
        </p:spPr>
        <p:txBody>
          <a:bodyPr lIns="45719" tIns="45719" rIns="45719" bIns="45719"/>
          <a:lstStyle>
            <a:lvl1pPr marL="0" indent="0" algn="ctr" defTabSz="619125">
              <a:lnSpc>
                <a:spcPct val="100000"/>
              </a:lnSpc>
              <a:spcBef>
                <a:spcPts val="0"/>
              </a:spcBef>
              <a:buSzTx/>
              <a:buNone/>
              <a:defRPr sz="4125" b="0" i="0"/>
            </a:lvl1pPr>
          </a:lstStyle>
          <a:p>
            <a:r>
              <a:rPr dirty="0"/>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444726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822519" y="8006590"/>
            <a:ext cx="15150039" cy="477734"/>
          </a:xfrm>
          <a:prstGeom prst="rect">
            <a:avLst/>
          </a:prstGeom>
        </p:spPr>
        <p:txBody>
          <a:bodyPr lIns="45719" tIns="45719" rIns="45719" bIns="45719"/>
          <a:lstStyle>
            <a:lvl1pPr marL="0" indent="0" defTabSz="619125">
              <a:lnSpc>
                <a:spcPct val="100000"/>
              </a:lnSpc>
              <a:spcBef>
                <a:spcPts val="0"/>
              </a:spcBef>
              <a:buSzTx/>
              <a:buNone/>
              <a:defRPr sz="2700" b="0" i="0"/>
            </a:lvl1pPr>
          </a:lstStyle>
          <a:p>
            <a:r>
              <a:rPr dirty="0"/>
              <a:t>Attribution</a:t>
            </a:r>
          </a:p>
        </p:txBody>
      </p:sp>
      <p:sp>
        <p:nvSpPr>
          <p:cNvPr id="116" name="Body Level One…"/>
          <p:cNvSpPr txBox="1">
            <a:spLocks noGrp="1"/>
          </p:cNvSpPr>
          <p:nvPr>
            <p:ph type="body" sz="half" idx="1" hasCustomPrompt="1"/>
          </p:nvPr>
        </p:nvSpPr>
        <p:spPr>
          <a:xfrm>
            <a:off x="1315442" y="3704895"/>
            <a:ext cx="15657116" cy="2877210"/>
          </a:xfrm>
          <a:prstGeom prst="rect">
            <a:avLst/>
          </a:prstGeom>
        </p:spPr>
        <p:txBody>
          <a:bodyPr/>
          <a:lstStyle>
            <a:lvl1pPr marL="479192" indent="-352425">
              <a:spcBef>
                <a:spcPts val="0"/>
              </a:spcBef>
              <a:buSzTx/>
              <a:buNone/>
              <a:defRPr sz="6375" b="1" i="0" spc="-127">
                <a:latin typeface="Arial" panose="020B0604020202020204" pitchFamily="34" charset="0"/>
                <a:ea typeface="Helvetica Neue Medium"/>
                <a:cs typeface="Arial" panose="020B0604020202020204" pitchFamily="34" charset="0"/>
                <a:sym typeface="Helvetica Neue Medium"/>
              </a:defRPr>
            </a:lvl1pPr>
            <a:lvl2pPr marL="479192" indent="-9525">
              <a:spcBef>
                <a:spcPts val="0"/>
              </a:spcBef>
              <a:buSzTx/>
              <a:buNone/>
              <a:defRPr sz="6375" b="1" i="0" spc="-127">
                <a:latin typeface="Arial" panose="020B0604020202020204" pitchFamily="34" charset="0"/>
                <a:ea typeface="Helvetica Neue Medium"/>
                <a:cs typeface="Arial" panose="020B0604020202020204" pitchFamily="34" charset="0"/>
                <a:sym typeface="Helvetica Neue Medium"/>
              </a:defRPr>
            </a:lvl2pPr>
            <a:lvl3pPr marL="479192" indent="333375">
              <a:spcBef>
                <a:spcPts val="0"/>
              </a:spcBef>
              <a:buSzTx/>
              <a:buNone/>
              <a:defRPr sz="6375" b="1" i="0" spc="-127">
                <a:latin typeface="Arial" panose="020B0604020202020204" pitchFamily="34" charset="0"/>
                <a:ea typeface="Helvetica Neue Medium"/>
                <a:cs typeface="Arial" panose="020B0604020202020204" pitchFamily="34" charset="0"/>
                <a:sym typeface="Helvetica Neue Medium"/>
              </a:defRPr>
            </a:lvl3pPr>
            <a:lvl4pPr marL="479192" indent="676275">
              <a:spcBef>
                <a:spcPts val="0"/>
              </a:spcBef>
              <a:buSzTx/>
              <a:buNone/>
              <a:defRPr sz="6375" b="1" i="0" spc="-127">
                <a:latin typeface="Arial" panose="020B0604020202020204" pitchFamily="34" charset="0"/>
                <a:ea typeface="Helvetica Neue Medium"/>
                <a:cs typeface="Arial" panose="020B0604020202020204" pitchFamily="34" charset="0"/>
                <a:sym typeface="Helvetica Neue Medium"/>
              </a:defRPr>
            </a:lvl4pPr>
            <a:lvl5pPr marL="479192" indent="1019175">
              <a:spcBef>
                <a:spcPts val="0"/>
              </a:spcBef>
              <a:buSzTx/>
              <a:buNone/>
              <a:defRPr sz="6375" b="1" i="0" spc="-127">
                <a:latin typeface="Arial" panose="020B0604020202020204" pitchFamily="34" charset="0"/>
                <a:ea typeface="Helvetica Neue Medium"/>
                <a:cs typeface="Arial" panose="020B0604020202020204" pitchFamily="34" charset="0"/>
                <a:sym typeface="Helvetica Neue Medium"/>
              </a:defRPr>
            </a:lvl5pPr>
          </a:lstStyle>
          <a:p>
            <a:r>
              <a:rPr dirty="0"/>
              <a:t>“Notable Quote”</a:t>
            </a:r>
          </a:p>
          <a:p>
            <a:pPr lvl="1"/>
            <a:endParaRPr dirty="0"/>
          </a:p>
          <a:p>
            <a:pPr lvl="2"/>
            <a:endParaRPr dirty="0"/>
          </a:p>
          <a:p>
            <a:pPr lvl="3"/>
            <a:endParaRPr dirty="0"/>
          </a:p>
          <a:p>
            <a:pPr lvl="4"/>
            <a:endParaRPr dirty="0"/>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895147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1820526" y="762000"/>
            <a:ext cx="5579324" cy="4462259"/>
          </a:xfrm>
          <a:prstGeom prst="rect">
            <a:avLst/>
          </a:prstGeom>
        </p:spPr>
        <p:txBody>
          <a:bodyPr lIns="91439" tIns="45719" rIns="91439" bIns="45719">
            <a:noAutofit/>
          </a:bodyPr>
          <a:lstStyle>
            <a:lvl1pPr>
              <a:defRPr b="0" i="0"/>
            </a:lvl1pPr>
          </a:lstStyle>
          <a:p>
            <a:endParaRPr dirty="0"/>
          </a:p>
        </p:txBody>
      </p:sp>
      <p:sp>
        <p:nvSpPr>
          <p:cNvPr id="125" name="Image"/>
          <p:cNvSpPr>
            <a:spLocks noGrp="1"/>
          </p:cNvSpPr>
          <p:nvPr>
            <p:ph type="pic" sz="half" idx="22"/>
          </p:nvPr>
        </p:nvSpPr>
        <p:spPr>
          <a:xfrm>
            <a:off x="10125075" y="2983707"/>
            <a:ext cx="7829550" cy="9112636"/>
          </a:xfrm>
          <a:prstGeom prst="rect">
            <a:avLst/>
          </a:prstGeom>
        </p:spPr>
        <p:txBody>
          <a:bodyPr lIns="91439" tIns="45719" rIns="91439" bIns="45719">
            <a:noAutofit/>
          </a:bodyPr>
          <a:lstStyle>
            <a:lvl1pPr>
              <a:defRPr b="0" i="0"/>
            </a:lvl1pPr>
          </a:lstStyle>
          <a:p>
            <a:endParaRPr dirty="0"/>
          </a:p>
        </p:txBody>
      </p:sp>
      <p:sp>
        <p:nvSpPr>
          <p:cNvPr id="126" name="Image"/>
          <p:cNvSpPr>
            <a:spLocks noGrp="1"/>
          </p:cNvSpPr>
          <p:nvPr>
            <p:ph type="pic" idx="23"/>
          </p:nvPr>
        </p:nvSpPr>
        <p:spPr>
          <a:xfrm>
            <a:off x="-104775" y="371475"/>
            <a:ext cx="12458700" cy="9344025"/>
          </a:xfrm>
          <a:prstGeom prst="rect">
            <a:avLst/>
          </a:prstGeom>
        </p:spPr>
        <p:txBody>
          <a:bodyPr lIns="91439" tIns="45719" rIns="91439" bIns="45719">
            <a:noAutofit/>
          </a:bodyPr>
          <a:lstStyle>
            <a:lvl1pPr>
              <a:defRPr b="0" i="0"/>
            </a:lvl1pPr>
          </a:lstStyle>
          <a:p>
            <a:endParaRPr dirty="0"/>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424037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000125" y="-4143375"/>
            <a:ext cx="20288250" cy="16230600"/>
          </a:xfrm>
          <a:prstGeom prst="rect">
            <a:avLst/>
          </a:prstGeom>
        </p:spPr>
        <p:txBody>
          <a:bodyPr lIns="91439" tIns="45719" rIns="91439" bIns="45719">
            <a:noAutofit/>
          </a:bodyPr>
          <a:lstStyle>
            <a:lvl1pPr>
              <a:defRPr b="0" i="0"/>
            </a:lvl1pPr>
          </a:lstStyle>
          <a:p>
            <a:endParaRPr dirty="0"/>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97722181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24057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890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3348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4.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24935940"/>
      </p:ext>
    </p:extLst>
  </p:cSld>
  <p:clrMap bg1="dk2" tx1="lt1" bg2="dk1"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1AC76CC-031F-2B44-9C66-9102D1D94A29}"/>
              </a:ext>
            </a:extLst>
          </p:cNvPr>
          <p:cNvGrpSpPr/>
          <p:nvPr userDrawn="1"/>
        </p:nvGrpSpPr>
        <p:grpSpPr>
          <a:xfrm>
            <a:off x="13272656" y="9515789"/>
            <a:ext cx="4770933" cy="627887"/>
            <a:chOff x="10009693" y="1549925"/>
            <a:chExt cx="7721678" cy="1016226"/>
          </a:xfrm>
        </p:grpSpPr>
        <p:pic>
          <p:nvPicPr>
            <p:cNvPr id="11" name="Picture 10">
              <a:extLst>
                <a:ext uri="{FF2B5EF4-FFF2-40B4-BE49-F238E27FC236}">
                  <a16:creationId xmlns:a16="http://schemas.microsoft.com/office/drawing/2014/main" id="{C36CA30C-6200-454B-BD07-1391F28C4005}"/>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2" name="Straight Connector 11">
              <a:extLst>
                <a:ext uri="{FF2B5EF4-FFF2-40B4-BE49-F238E27FC236}">
                  <a16:creationId xmlns:a16="http://schemas.microsoft.com/office/drawing/2014/main" id="{84149977-5DBC-A94A-9876-20E2B1354213}"/>
                </a:ext>
              </a:extLst>
            </p:cNvPr>
            <p:cNvCxnSpPr/>
            <p:nvPr/>
          </p:nvCxnSpPr>
          <p:spPr>
            <a:xfrm>
              <a:off x="12472158" y="1622477"/>
              <a:ext cx="0" cy="943674"/>
            </a:xfrm>
            <a:prstGeom prst="line">
              <a:avLst/>
            </a:prstGeom>
            <a:noFill/>
            <a:ln w="12700" cap="flat" cmpd="sng" algn="ctr">
              <a:solidFill>
                <a:srgbClr val="383838"/>
              </a:solidFill>
              <a:prstDash val="solid"/>
            </a:ln>
            <a:effectLst/>
          </p:spPr>
        </p:cxnSp>
        <p:pic>
          <p:nvPicPr>
            <p:cNvPr id="13" name="Picture 12" descr="A picture containing text&#10;&#10;Description automatically generated">
              <a:extLst>
                <a:ext uri="{FF2B5EF4-FFF2-40B4-BE49-F238E27FC236}">
                  <a16:creationId xmlns:a16="http://schemas.microsoft.com/office/drawing/2014/main" id="{C46993D2-6B64-A34B-B65F-624042373EEE}"/>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4" name="Picture 13" descr="Text&#10;&#10;Description automatically generated">
              <a:extLst>
                <a:ext uri="{FF2B5EF4-FFF2-40B4-BE49-F238E27FC236}">
                  <a16:creationId xmlns:a16="http://schemas.microsoft.com/office/drawing/2014/main" id="{384179F3-4EF6-D744-B798-B99941D223BF}"/>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5" name="Straight Connector 14">
              <a:extLst>
                <a:ext uri="{FF2B5EF4-FFF2-40B4-BE49-F238E27FC236}">
                  <a16:creationId xmlns:a16="http://schemas.microsoft.com/office/drawing/2014/main" id="{585EA6BD-3509-7842-9EBD-BD686C78AA27}"/>
                </a:ext>
              </a:extLst>
            </p:cNvPr>
            <p:cNvCxnSpPr/>
            <p:nvPr/>
          </p:nvCxnSpPr>
          <p:spPr>
            <a:xfrm>
              <a:off x="14954400" y="1622477"/>
              <a:ext cx="0" cy="943674"/>
            </a:xfrm>
            <a:prstGeom prst="line">
              <a:avLst/>
            </a:prstGeom>
            <a:noFill/>
            <a:ln w="12700" cap="flat" cmpd="sng" algn="ctr">
              <a:solidFill>
                <a:srgbClr val="383838"/>
              </a:solidFill>
              <a:prstDash val="solid"/>
            </a:ln>
            <a:effectLst/>
          </p:spPr>
        </p:cxnSp>
      </p:grpSp>
      <p:sp>
        <p:nvSpPr>
          <p:cNvPr id="16" name="TextBox 15">
            <a:extLst>
              <a:ext uri="{FF2B5EF4-FFF2-40B4-BE49-F238E27FC236}">
                <a16:creationId xmlns:a16="http://schemas.microsoft.com/office/drawing/2014/main" id="{2463E1A9-B5F8-3641-B522-FE128701942A}"/>
              </a:ext>
            </a:extLst>
          </p:cNvPr>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smtClean="0">
                <a:solidFill>
                  <a:srgbClr val="8C8C8C"/>
                </a:solidFill>
                <a:latin typeface="Arial" panose="020B0604020202020204" pitchFamily="34" charset="0"/>
                <a:cs typeface="Arial" panose="020B0604020202020204" pitchFamily="34" charset="0"/>
              </a:rPr>
              <a:pPr algn="l"/>
              <a:t>‹#›</a:t>
            </a:fld>
            <a:r>
              <a:rPr lang="en-US" sz="1600" cap="none" dirty="0">
                <a:solidFill>
                  <a:srgbClr val="8C8C8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0808634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Lst>
  <p:txStyles>
    <p:titleStyle>
      <a:lvl1pPr algn="l" defTabSz="914380" rtl="0" eaLnBrk="1" latinLnBrk="0" hangingPunct="1">
        <a:spcBef>
          <a:spcPct val="0"/>
        </a:spcBef>
        <a:buNone/>
        <a:defRPr sz="8800" kern="1200">
          <a:solidFill>
            <a:schemeClr val="tx1"/>
          </a:solidFill>
          <a:latin typeface="+mj-lt"/>
          <a:ea typeface="+mj-ea"/>
          <a:cs typeface="+mj-cs"/>
        </a:defRPr>
      </a:lvl1pPr>
    </p:titleStyle>
    <p:bodyStyle>
      <a:lvl1pPr marL="0" indent="0" algn="l" defTabSz="914380" rtl="0" eaLnBrk="1" latinLnBrk="0" hangingPunct="1">
        <a:spcBef>
          <a:spcPct val="20000"/>
        </a:spcBef>
        <a:buFont typeface="Arial"/>
        <a:buNone/>
        <a:defRPr sz="6400" kern="1200">
          <a:solidFill>
            <a:schemeClr val="tx1"/>
          </a:solidFill>
          <a:latin typeface="+mn-lt"/>
          <a:ea typeface="+mn-ea"/>
          <a:cs typeface="+mn-cs"/>
        </a:defRPr>
      </a:lvl1pPr>
      <a:lvl2pPr marL="1485866" indent="-571488" algn="l" defTabSz="914380" rtl="0" eaLnBrk="1" latinLnBrk="0" hangingPunct="1">
        <a:spcBef>
          <a:spcPct val="20000"/>
        </a:spcBef>
        <a:buFont typeface="Arial"/>
        <a:buChar char="–"/>
        <a:defRPr sz="5600" kern="1200">
          <a:solidFill>
            <a:schemeClr val="tx1"/>
          </a:solidFill>
          <a:latin typeface="+mn-lt"/>
          <a:ea typeface="+mn-ea"/>
          <a:cs typeface="+mn-cs"/>
        </a:defRPr>
      </a:lvl2pPr>
      <a:lvl3pPr marL="2285948" indent="-457188" algn="l" defTabSz="914380" rtl="0" eaLnBrk="1" latinLnBrk="0" hangingPunct="1">
        <a:spcBef>
          <a:spcPct val="20000"/>
        </a:spcBef>
        <a:buFont typeface="Arial"/>
        <a:buChar char="•"/>
        <a:defRPr sz="4800" kern="1200">
          <a:solidFill>
            <a:schemeClr val="tx1"/>
          </a:solidFill>
          <a:latin typeface="+mn-lt"/>
          <a:ea typeface="+mn-ea"/>
          <a:cs typeface="+mn-cs"/>
        </a:defRPr>
      </a:lvl3pPr>
      <a:lvl4pPr marL="3200324" indent="-457188" algn="l" defTabSz="914380" rtl="0" eaLnBrk="1" latinLnBrk="0" hangingPunct="1">
        <a:spcBef>
          <a:spcPct val="20000"/>
        </a:spcBef>
        <a:buFont typeface="Arial"/>
        <a:buChar char="–"/>
        <a:defRPr sz="4000" kern="1200">
          <a:solidFill>
            <a:schemeClr val="tx1"/>
          </a:solidFill>
          <a:latin typeface="+mn-lt"/>
          <a:ea typeface="+mn-ea"/>
          <a:cs typeface="+mn-cs"/>
        </a:defRPr>
      </a:lvl4pPr>
      <a:lvl5pPr marL="4114702" indent="-457188" algn="l" defTabSz="914380" rtl="0" eaLnBrk="1" latinLnBrk="0" hangingPunct="1">
        <a:spcBef>
          <a:spcPct val="20000"/>
        </a:spcBef>
        <a:buFont typeface="Arial"/>
        <a:buChar char="»"/>
        <a:defRPr sz="4000" kern="1200">
          <a:solidFill>
            <a:schemeClr val="tx1"/>
          </a:solidFill>
          <a:latin typeface="+mn-lt"/>
          <a:ea typeface="+mn-ea"/>
          <a:cs typeface="+mn-cs"/>
        </a:defRPr>
      </a:lvl5pPr>
      <a:lvl6pPr marL="5029084" indent="-457188" algn="l" defTabSz="914380" rtl="0" eaLnBrk="1" latinLnBrk="0" hangingPunct="1">
        <a:spcBef>
          <a:spcPct val="20000"/>
        </a:spcBef>
        <a:buFont typeface="Arial"/>
        <a:buChar char="•"/>
        <a:defRPr sz="4000" kern="1200">
          <a:solidFill>
            <a:schemeClr val="tx1"/>
          </a:solidFill>
          <a:latin typeface="+mn-lt"/>
          <a:ea typeface="+mn-ea"/>
          <a:cs typeface="+mn-cs"/>
        </a:defRPr>
      </a:lvl6pPr>
      <a:lvl7pPr marL="5943460" indent="-457188" algn="l" defTabSz="914380" rtl="0" eaLnBrk="1" latinLnBrk="0" hangingPunct="1">
        <a:spcBef>
          <a:spcPct val="20000"/>
        </a:spcBef>
        <a:buFont typeface="Arial"/>
        <a:buChar char="•"/>
        <a:defRPr sz="4000" kern="1200">
          <a:solidFill>
            <a:schemeClr val="tx1"/>
          </a:solidFill>
          <a:latin typeface="+mn-lt"/>
          <a:ea typeface="+mn-ea"/>
          <a:cs typeface="+mn-cs"/>
        </a:defRPr>
      </a:lvl7pPr>
      <a:lvl8pPr marL="6857838" indent="-457188" algn="l" defTabSz="914380" rtl="0" eaLnBrk="1" latinLnBrk="0" hangingPunct="1">
        <a:spcBef>
          <a:spcPct val="20000"/>
        </a:spcBef>
        <a:buFont typeface="Arial"/>
        <a:buChar char="•"/>
        <a:defRPr sz="4000" kern="1200">
          <a:solidFill>
            <a:schemeClr val="tx1"/>
          </a:solidFill>
          <a:latin typeface="+mn-lt"/>
          <a:ea typeface="+mn-ea"/>
          <a:cs typeface="+mn-cs"/>
        </a:defRPr>
      </a:lvl8pPr>
      <a:lvl9pPr marL="7772216" indent="-457188" algn="l" defTabSz="91438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80" rtl="0" eaLnBrk="1" latinLnBrk="0" hangingPunct="1">
        <a:defRPr sz="3602" kern="1200">
          <a:solidFill>
            <a:schemeClr val="tx1"/>
          </a:solidFill>
          <a:latin typeface="+mn-lt"/>
          <a:ea typeface="+mn-ea"/>
          <a:cs typeface="+mn-cs"/>
        </a:defRPr>
      </a:lvl1pPr>
      <a:lvl2pPr marL="914380" algn="l" defTabSz="914380" rtl="0" eaLnBrk="1" latinLnBrk="0" hangingPunct="1">
        <a:defRPr sz="3602" kern="1200">
          <a:solidFill>
            <a:schemeClr val="tx1"/>
          </a:solidFill>
          <a:latin typeface="+mn-lt"/>
          <a:ea typeface="+mn-ea"/>
          <a:cs typeface="+mn-cs"/>
        </a:defRPr>
      </a:lvl2pPr>
      <a:lvl3pPr marL="1828756" algn="l" defTabSz="914380" rtl="0" eaLnBrk="1" latinLnBrk="0" hangingPunct="1">
        <a:defRPr sz="3602" kern="1200">
          <a:solidFill>
            <a:schemeClr val="tx1"/>
          </a:solidFill>
          <a:latin typeface="+mn-lt"/>
          <a:ea typeface="+mn-ea"/>
          <a:cs typeface="+mn-cs"/>
        </a:defRPr>
      </a:lvl3pPr>
      <a:lvl4pPr marL="2743138" algn="l" defTabSz="914380" rtl="0" eaLnBrk="1" latinLnBrk="0" hangingPunct="1">
        <a:defRPr sz="3602" kern="1200">
          <a:solidFill>
            <a:schemeClr val="tx1"/>
          </a:solidFill>
          <a:latin typeface="+mn-lt"/>
          <a:ea typeface="+mn-ea"/>
          <a:cs typeface="+mn-cs"/>
        </a:defRPr>
      </a:lvl4pPr>
      <a:lvl5pPr marL="3657514" algn="l" defTabSz="914380" rtl="0" eaLnBrk="1" latinLnBrk="0" hangingPunct="1">
        <a:defRPr sz="3602" kern="1200">
          <a:solidFill>
            <a:schemeClr val="tx1"/>
          </a:solidFill>
          <a:latin typeface="+mn-lt"/>
          <a:ea typeface="+mn-ea"/>
          <a:cs typeface="+mn-cs"/>
        </a:defRPr>
      </a:lvl5pPr>
      <a:lvl6pPr marL="4571892" algn="l" defTabSz="914380" rtl="0" eaLnBrk="1" latinLnBrk="0" hangingPunct="1">
        <a:defRPr sz="3602" kern="1200">
          <a:solidFill>
            <a:schemeClr val="tx1"/>
          </a:solidFill>
          <a:latin typeface="+mn-lt"/>
          <a:ea typeface="+mn-ea"/>
          <a:cs typeface="+mn-cs"/>
        </a:defRPr>
      </a:lvl6pPr>
      <a:lvl7pPr marL="5486272" algn="l" defTabSz="914380" rtl="0" eaLnBrk="1" latinLnBrk="0" hangingPunct="1">
        <a:defRPr sz="3602" kern="1200">
          <a:solidFill>
            <a:schemeClr val="tx1"/>
          </a:solidFill>
          <a:latin typeface="+mn-lt"/>
          <a:ea typeface="+mn-ea"/>
          <a:cs typeface="+mn-cs"/>
        </a:defRPr>
      </a:lvl7pPr>
      <a:lvl8pPr marL="6400648" algn="l" defTabSz="914380" rtl="0" eaLnBrk="1" latinLnBrk="0" hangingPunct="1">
        <a:defRPr sz="3602" kern="1200">
          <a:solidFill>
            <a:schemeClr val="tx1"/>
          </a:solidFill>
          <a:latin typeface="+mn-lt"/>
          <a:ea typeface="+mn-ea"/>
          <a:cs typeface="+mn-cs"/>
        </a:defRPr>
      </a:lvl8pPr>
      <a:lvl9pPr marL="7315028" algn="l" defTabSz="914380" rtl="0" eaLnBrk="1" latinLnBrk="0" hangingPunct="1">
        <a:defRPr sz="360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904875" y="809626"/>
            <a:ext cx="16478250" cy="1074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Slide Title</a:t>
            </a:r>
          </a:p>
        </p:txBody>
      </p:sp>
      <p:sp>
        <p:nvSpPr>
          <p:cNvPr id="3" name="Body Level One…"/>
          <p:cNvSpPr txBox="1">
            <a:spLocks noGrp="1"/>
          </p:cNvSpPr>
          <p:nvPr>
            <p:ph type="body" idx="1" hasCustomPrompt="1"/>
          </p:nvPr>
        </p:nvSpPr>
        <p:spPr>
          <a:xfrm>
            <a:off x="904875" y="3186378"/>
            <a:ext cx="16478250" cy="6192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Slide bullet text</a:t>
            </a:r>
          </a:p>
          <a:p>
            <a:pPr lvl="1"/>
            <a:endParaRPr dirty="0"/>
          </a:p>
          <a:p>
            <a:pPr lvl="2"/>
            <a:endParaRPr dirty="0"/>
          </a:p>
          <a:p>
            <a:pPr lvl="3"/>
            <a:endParaRPr dirty="0"/>
          </a:p>
          <a:p>
            <a:pPr lvl="4"/>
            <a:endParaRPr dirty="0"/>
          </a:p>
        </p:txBody>
      </p:sp>
      <p:sp>
        <p:nvSpPr>
          <p:cNvPr id="4" name="Slide Number"/>
          <p:cNvSpPr txBox="1">
            <a:spLocks noGrp="1"/>
          </p:cNvSpPr>
          <p:nvPr>
            <p:ph type="sldNum" sz="quarter" idx="2"/>
          </p:nvPr>
        </p:nvSpPr>
        <p:spPr>
          <a:xfrm>
            <a:off x="9001125" y="9781358"/>
            <a:ext cx="314189" cy="310341"/>
          </a:xfrm>
          <a:prstGeom prst="rect">
            <a:avLst/>
          </a:prstGeom>
          <a:ln w="12700">
            <a:miter lim="400000"/>
          </a:ln>
        </p:spPr>
        <p:txBody>
          <a:bodyPr wrap="none" lIns="50800" tIns="50800" rIns="50800" bIns="50800" anchor="b">
            <a:spAutoFit/>
          </a:bodyPr>
          <a:lstStyle>
            <a:lvl1pPr defTabSz="438150">
              <a:defRPr sz="1350" b="0" i="0">
                <a:solidFill>
                  <a:srgbClr val="000000"/>
                </a:solidFill>
                <a:cs typeface="Arial" panose="020B0604020202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69123070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Lst>
  <p:transition spd="med"/>
  <p:txStyles>
    <p:titleStyle>
      <a:lvl1pPr marL="0" marR="0" indent="0" algn="l" defTabSz="1828754" rtl="0" latinLnBrk="0">
        <a:lnSpc>
          <a:spcPct val="80000"/>
        </a:lnSpc>
        <a:spcBef>
          <a:spcPts val="0"/>
        </a:spcBef>
        <a:spcAft>
          <a:spcPts val="0"/>
        </a:spcAft>
        <a:buClrTx/>
        <a:buSzTx/>
        <a:buFontTx/>
        <a:buNone/>
        <a:tabLst/>
        <a:defRPr sz="6375" b="0" i="0" u="none" strike="noStrike" cap="none" spc="-127"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3429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2pPr>
      <a:lvl3pPr marL="0" marR="0" indent="6858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3pPr>
      <a:lvl4pPr marL="0" marR="0" indent="10287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4pPr>
      <a:lvl5pPr marL="0" marR="0" indent="13716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5pPr>
      <a:lvl6pPr marL="0" marR="0" indent="17145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6pPr>
      <a:lvl7pPr marL="0" marR="0" indent="20574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7pPr>
      <a:lvl8pPr marL="0" marR="0" indent="24003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8pPr>
      <a:lvl9pPr marL="0" marR="0" indent="27432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9pPr>
    </p:titleStyle>
    <p:bodyStyle>
      <a:lvl1pPr marL="4572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1pPr>
      <a:lvl2pPr marL="9144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2pPr>
      <a:lvl3pPr marL="13716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3pPr>
      <a:lvl4pPr marL="18288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4pPr>
      <a:lvl5pPr marL="22860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27432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6pPr>
      <a:lvl7pPr marL="32004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7pPr>
      <a:lvl8pPr marL="36576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8pPr>
      <a:lvl9pPr marL="41148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36.xml"/><Relationship Id="rId5" Type="http://schemas.openxmlformats.org/officeDocument/2006/relationships/hyperlink" Target="http://poloclub.github.io/argo-graph-lite" TargetMode="Externa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poloclub.github.io/argo-scholar" TargetMode="Externa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4.0/legalcode"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43000" y="8290560"/>
            <a:ext cx="9692640"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6" y="6705601"/>
            <a:ext cx="16304786" cy="1638092"/>
          </a:xfrm>
        </p:spPr>
        <p:txBody>
          <a:bodyPr/>
          <a:lstStyle/>
          <a:p>
            <a:r>
              <a:rPr lang="en-US" dirty="0"/>
              <a:t>Lecture 17.5 - Interactive Graph Exploration</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spTree>
    <p:extLst>
      <p:ext uri="{BB962C8B-B14F-4D97-AF65-F5344CB8AC3E}">
        <p14:creationId xmlns:p14="http://schemas.microsoft.com/office/powerpoint/2010/main" val="7975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2054"/>
            <a:ext cx="18288000" cy="10287000"/>
          </a:xfrm>
          <a:prstGeom prst="rect">
            <a:avLst/>
          </a:prstGeom>
        </p:spPr>
      </p:pic>
      <p:sp>
        <p:nvSpPr>
          <p:cNvPr id="9" name="Apolo 2009"/>
          <p:cNvSpPr txBox="1">
            <a:spLocks/>
          </p:cNvSpPr>
          <p:nvPr/>
        </p:nvSpPr>
        <p:spPr>
          <a:xfrm>
            <a:off x="891364" y="-291214"/>
            <a:ext cx="23418800" cy="3077420"/>
          </a:xfrm>
          <a:prstGeom prst="rect">
            <a:avLst/>
          </a:prstGeom>
          <a:ln w="12700">
            <a:round/>
          </a:ln>
          <a:extLst>
            <a:ext uri="{C572A759-6A51-4108-AA02-DFA0A04FC94B}">
              <ma14:wrappingTextBoxFlag xmlns="" xmlns:ma14="http://schemas.microsoft.com/office/mac/drawingml/2011/main" val="1"/>
            </a:ext>
          </a:extLst>
        </p:spPr>
        <p:txBody>
          <a:bodyPr lIns="76200" tIns="76200" rIns="76200" bIns="76200" anchor="ctr">
            <a:noAutofit/>
          </a:bodyPr>
          <a:lstStyle>
            <a:lvl1pPr marL="0" marR="0" indent="0" algn="l" defTabSz="1295400" rtl="0" latinLnBrk="0">
              <a:lnSpc>
                <a:spcPct val="100000"/>
              </a:lnSpc>
              <a:spcBef>
                <a:spcPts val="0"/>
              </a:spcBef>
              <a:spcAft>
                <a:spcPts val="0"/>
              </a:spcAft>
              <a:buClrTx/>
              <a:buSzTx/>
              <a:buFontTx/>
              <a:buNone/>
              <a:tabLst/>
              <a:defRPr sz="6200" b="1" i="0" u="none" strike="noStrike" cap="none" spc="0" baseline="0">
                <a:ln>
                  <a:noFill/>
                </a:ln>
                <a:solidFill>
                  <a:srgbClr val="FFFFFF"/>
                </a:solidFill>
                <a:uFill>
                  <a:solidFill>
                    <a:srgbClr val="FFFFFF"/>
                  </a:solidFill>
                </a:uFill>
                <a:latin typeface="+mn-lt"/>
                <a:ea typeface="+mn-ea"/>
                <a:cs typeface="+mn-cs"/>
                <a:sym typeface="Helvetica"/>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9pPr>
          </a:lstStyle>
          <a:p>
            <a:pPr defTabSz="2590800" fontAlgn="auto">
              <a:defRPr/>
            </a:pPr>
            <a:r>
              <a:rPr lang="it-IT" sz="8000" b="0" kern="0" dirty="0" err="1">
                <a:latin typeface="Arial" panose="020B0604020202020204" pitchFamily="34" charset="0"/>
                <a:ea typeface="Helvetica"/>
                <a:cs typeface="Arial" panose="020B0604020202020204" pitchFamily="34" charset="0"/>
              </a:rPr>
              <a:t>Apolo</a:t>
            </a:r>
            <a:r>
              <a:rPr lang="it-IT" sz="8000" b="0" kern="0" dirty="0">
                <a:latin typeface="Arial" panose="020B0604020202020204" pitchFamily="34" charset="0"/>
                <a:ea typeface="Helvetica"/>
                <a:cs typeface="Arial" panose="020B0604020202020204" pitchFamily="34" charset="0"/>
              </a:rPr>
              <a:t> v2</a:t>
            </a:r>
          </a:p>
        </p:txBody>
      </p:sp>
      <p:pic>
        <p:nvPicPr>
          <p:cNvPr id="8" name="droppedImage.pdf" descr="droppedImage.pdf"/>
          <p:cNvPicPr>
            <a:picLocks noChangeAspect="1"/>
          </p:cNvPicPr>
          <p:nvPr/>
        </p:nvPicPr>
        <p:blipFill>
          <a:blip r:embed="rId3"/>
          <a:stretch>
            <a:fillRect/>
          </a:stretch>
        </p:blipFill>
        <p:spPr>
          <a:xfrm>
            <a:off x="2303652" y="2232837"/>
            <a:ext cx="13623920" cy="7754246"/>
          </a:xfrm>
          <a:prstGeom prst="rect">
            <a:avLst/>
          </a:prstGeom>
          <a:ln w="12700">
            <a:miter lim="400000"/>
          </a:ln>
        </p:spPr>
      </p:pic>
    </p:spTree>
    <p:extLst>
      <p:ext uri="{BB962C8B-B14F-4D97-AF65-F5344CB8AC3E}">
        <p14:creationId xmlns:p14="http://schemas.microsoft.com/office/powerpoint/2010/main" val="214544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2054"/>
            <a:ext cx="18288000" cy="10287000"/>
          </a:xfrm>
          <a:prstGeom prst="rect">
            <a:avLst/>
          </a:prstGeom>
        </p:spPr>
      </p:pic>
      <p:sp>
        <p:nvSpPr>
          <p:cNvPr id="9" name="Apolo 2009"/>
          <p:cNvSpPr txBox="1">
            <a:spLocks/>
          </p:cNvSpPr>
          <p:nvPr/>
        </p:nvSpPr>
        <p:spPr>
          <a:xfrm>
            <a:off x="891364" y="-291214"/>
            <a:ext cx="23418800" cy="3077420"/>
          </a:xfrm>
          <a:prstGeom prst="rect">
            <a:avLst/>
          </a:prstGeom>
          <a:ln w="12700">
            <a:round/>
          </a:ln>
          <a:extLst>
            <a:ext uri="{C572A759-6A51-4108-AA02-DFA0A04FC94B}">
              <ma14:wrappingTextBoxFlag xmlns="" xmlns:ma14="http://schemas.microsoft.com/office/mac/drawingml/2011/main" val="1"/>
            </a:ext>
          </a:extLst>
        </p:spPr>
        <p:txBody>
          <a:bodyPr lIns="76200" tIns="76200" rIns="76200" bIns="76200" anchor="ctr">
            <a:noAutofit/>
          </a:bodyPr>
          <a:lstStyle>
            <a:lvl1pPr marL="0" marR="0" indent="0" algn="l" defTabSz="1295400" rtl="0" latinLnBrk="0">
              <a:lnSpc>
                <a:spcPct val="100000"/>
              </a:lnSpc>
              <a:spcBef>
                <a:spcPts val="0"/>
              </a:spcBef>
              <a:spcAft>
                <a:spcPts val="0"/>
              </a:spcAft>
              <a:buClrTx/>
              <a:buSzTx/>
              <a:buFontTx/>
              <a:buNone/>
              <a:tabLst/>
              <a:defRPr sz="6200" b="1" i="0" u="none" strike="noStrike" cap="none" spc="0" baseline="0">
                <a:ln>
                  <a:noFill/>
                </a:ln>
                <a:solidFill>
                  <a:srgbClr val="FFFFFF"/>
                </a:solidFill>
                <a:uFill>
                  <a:solidFill>
                    <a:srgbClr val="FFFFFF"/>
                  </a:solidFill>
                </a:uFill>
                <a:latin typeface="+mn-lt"/>
                <a:ea typeface="+mn-ea"/>
                <a:cs typeface="+mn-cs"/>
                <a:sym typeface="Helvetica"/>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9pPr>
          </a:lstStyle>
          <a:p>
            <a:pPr defTabSz="2590800" fontAlgn="auto">
              <a:defRPr/>
            </a:pPr>
            <a:r>
              <a:rPr lang="it-IT" sz="8000" b="0" kern="0" dirty="0" err="1">
                <a:latin typeface="Arial" panose="020B0604020202020204" pitchFamily="34" charset="0"/>
                <a:ea typeface="Helvetica"/>
                <a:cs typeface="Arial" panose="020B0604020202020204" pitchFamily="34" charset="0"/>
              </a:rPr>
              <a:t>Apolo</a:t>
            </a:r>
            <a:r>
              <a:rPr lang="it-IT" sz="8000" b="0" kern="0" dirty="0">
                <a:latin typeface="Arial" panose="020B0604020202020204" pitchFamily="34" charset="0"/>
                <a:ea typeface="Helvetica"/>
                <a:cs typeface="Arial" panose="020B0604020202020204" pitchFamily="34" charset="0"/>
              </a:rPr>
              <a:t> v3</a:t>
            </a:r>
          </a:p>
        </p:txBody>
      </p:sp>
      <p:pic>
        <p:nvPicPr>
          <p:cNvPr id="7" name="apolo_screenshot.png" descr="apolo_screenshot.png"/>
          <p:cNvPicPr>
            <a:picLocks noChangeAspect="1"/>
          </p:cNvPicPr>
          <p:nvPr/>
        </p:nvPicPr>
        <p:blipFill>
          <a:blip r:embed="rId3"/>
          <a:srcRect l="4640" t="3991" r="4867" b="10067"/>
          <a:stretch>
            <a:fillRect/>
          </a:stretch>
        </p:blipFill>
        <p:spPr>
          <a:xfrm>
            <a:off x="2870788" y="2185122"/>
            <a:ext cx="12291784" cy="7830748"/>
          </a:xfrm>
          <a:prstGeom prst="rect">
            <a:avLst/>
          </a:prstGeom>
          <a:ln w="12700">
            <a:miter lim="400000"/>
          </a:ln>
        </p:spPr>
      </p:pic>
      <p:sp>
        <p:nvSpPr>
          <p:cNvPr id="11" name="22,000 lines of code. Java 1.6. Swing. Uses SQLite3 to store graph on disk"/>
          <p:cNvSpPr txBox="1"/>
          <p:nvPr/>
        </p:nvSpPr>
        <p:spPr>
          <a:xfrm>
            <a:off x="6803062" y="431889"/>
            <a:ext cx="15087600" cy="1631216"/>
          </a:xfrm>
          <a:prstGeom prst="rect">
            <a:avLst/>
          </a:prstGeom>
          <a:ln w="12700">
            <a:miter lim="400000"/>
          </a:ln>
          <a:extLst>
            <a:ext uri="{C572A759-6A51-4108-AA02-DFA0A04FC94B}">
              <ma14:wrappingTextBoxFlag xmlns="" xmlns:ma14="http://schemas.microsoft.com/office/mac/drawingml/2011/main" val="1"/>
            </a:ext>
          </a:extLst>
        </p:spPr>
        <p:txBody>
          <a:bodyPr lIns="76200" tIns="76200" rIns="76200" bIns="76200">
            <a:spAutoFit/>
          </a:bodyPr>
          <a:lstStyle/>
          <a:p>
            <a:pPr defTabSz="1295400" fontAlgn="auto" hangingPunct="0">
              <a:spcBef>
                <a:spcPts val="0"/>
              </a:spcBef>
              <a:spcAft>
                <a:spcPts val="0"/>
              </a:spcAft>
              <a:buClr>
                <a:srgbClr val="000000"/>
              </a:buClr>
              <a:defRPr sz="3400">
                <a:solidFill>
                  <a:srgbClr val="FFFFFF"/>
                </a:solidFill>
                <a:uFill>
                  <a:solidFill>
                    <a:srgbClr val="FFFFFF"/>
                  </a:solidFill>
                </a:uFill>
              </a:defRPr>
            </a:pPr>
            <a:r>
              <a:rPr sz="48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t>22,000 lines of code. Java 1.6. Swing.</a:t>
            </a:r>
            <a:br>
              <a:rPr sz="48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br>
            <a:r>
              <a:rPr sz="48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t>Uses SQLite3 to store graph on disk</a:t>
            </a:r>
          </a:p>
        </p:txBody>
      </p:sp>
    </p:spTree>
    <p:extLst>
      <p:ext uri="{BB962C8B-B14F-4D97-AF65-F5344CB8AC3E}">
        <p14:creationId xmlns:p14="http://schemas.microsoft.com/office/powerpoint/2010/main" val="42077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Component 9.png" descr="Component 9.png"/>
          <p:cNvPicPr>
            <a:picLocks noChangeAspect="1"/>
          </p:cNvPicPr>
          <p:nvPr/>
        </p:nvPicPr>
        <p:blipFill>
          <a:blip r:embed="rId2"/>
          <a:stretch>
            <a:fillRect/>
          </a:stretch>
        </p:blipFill>
        <p:spPr>
          <a:xfrm>
            <a:off x="7260719" y="195663"/>
            <a:ext cx="3766562" cy="1057039"/>
          </a:xfrm>
          <a:prstGeom prst="rect">
            <a:avLst/>
          </a:prstGeom>
          <a:ln w="12700">
            <a:miter lim="400000"/>
          </a:ln>
        </p:spPr>
      </p:pic>
      <p:pic>
        <p:nvPicPr>
          <p:cNvPr id="152" name="video-graph-options.gif" descr="video-graph-options.gif"/>
          <p:cNvPicPr>
            <a:picLocks/>
          </p:cNvPicPr>
          <p:nvPr/>
        </p:nvPicPr>
        <p:blipFill>
          <a:blip r:embed="rId3"/>
          <a:stretch>
            <a:fillRect/>
          </a:stretch>
        </p:blipFill>
        <p:spPr>
          <a:xfrm>
            <a:off x="592313" y="3693441"/>
            <a:ext cx="8373869" cy="5587993"/>
          </a:xfrm>
          <a:prstGeom prst="rect">
            <a:avLst/>
          </a:prstGeom>
          <a:ln w="12700">
            <a:miter lim="400000"/>
          </a:ln>
        </p:spPr>
      </p:pic>
      <p:pic>
        <p:nvPicPr>
          <p:cNvPr id="153" name="video-share.gif" descr="video-share.gif"/>
          <p:cNvPicPr>
            <a:picLocks/>
          </p:cNvPicPr>
          <p:nvPr/>
        </p:nvPicPr>
        <p:blipFill>
          <a:blip r:embed="rId4"/>
          <a:stretch>
            <a:fillRect/>
          </a:stretch>
        </p:blipFill>
        <p:spPr>
          <a:xfrm>
            <a:off x="9321821" y="3693441"/>
            <a:ext cx="8373866" cy="5587993"/>
          </a:xfrm>
          <a:prstGeom prst="rect">
            <a:avLst/>
          </a:prstGeom>
          <a:ln w="12700">
            <a:miter lim="400000"/>
          </a:ln>
        </p:spPr>
      </p:pic>
      <p:sp>
        <p:nvSpPr>
          <p:cNvPr id="154" name="Interactive Graph Visualization in Browsers"/>
          <p:cNvSpPr txBox="1"/>
          <p:nvPr/>
        </p:nvSpPr>
        <p:spPr>
          <a:xfrm>
            <a:off x="2532278" y="1165164"/>
            <a:ext cx="13403028" cy="969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7200">
                <a:solidFill>
                  <a:srgbClr val="5F5F5F"/>
                </a:solidFill>
              </a:defRPr>
            </a:lvl1pPr>
          </a:lstStyle>
          <a:p>
            <a:pPr defTabSz="1371600" fontAlgn="auto" hangingPunct="0">
              <a:spcBef>
                <a:spcPts val="0"/>
              </a:spcBef>
              <a:spcAft>
                <a:spcPts val="0"/>
              </a:spcAft>
            </a:pPr>
            <a:r>
              <a:rPr sz="5400" kern="0" dirty="0">
                <a:latin typeface="Arial" panose="020B0604020202020204" pitchFamily="34" charset="0"/>
                <a:ea typeface="Helvetica Neue"/>
                <a:cs typeface="Arial" panose="020B0604020202020204" pitchFamily="34" charset="0"/>
                <a:sym typeface="Helvetica Neue"/>
              </a:rPr>
              <a:t>Interactive Graph Visualization in Browsers</a:t>
            </a:r>
          </a:p>
        </p:txBody>
      </p:sp>
      <p:sp>
        <p:nvSpPr>
          <p:cNvPr id="155" name="Argo Lite: Open-Source Interactive Graph Exploration and Visualization in Browsers. Siwei Li, Zhiyan Zhou, Anish Upadhayay, Omar Shaikh, Scott Freitas, Haekyu Park, Zijie J. Wang, Susanta Routray, Matthew Hull, Polo Chau. CIKM 2020."/>
          <p:cNvSpPr txBox="1"/>
          <p:nvPr/>
        </p:nvSpPr>
        <p:spPr>
          <a:xfrm>
            <a:off x="498329" y="9462319"/>
            <a:ext cx="16229388" cy="692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68579" bIns="68579">
            <a:spAutoFit/>
          </a:bodyPr>
          <a:lstStyle/>
          <a:p>
            <a:pPr defTabSz="1371600" fontAlgn="auto" hangingPunct="0">
              <a:spcBef>
                <a:spcPts val="0"/>
              </a:spcBef>
              <a:spcAft>
                <a:spcPts val="0"/>
              </a:spcAft>
              <a:defRPr>
                <a:solidFill>
                  <a:srgbClr val="7A7A7A"/>
                </a:solidFill>
              </a:defRPr>
            </a:pPr>
            <a:r>
              <a:rPr b="1" kern="0" dirty="0">
                <a:solidFill>
                  <a:srgbClr val="7A7A7A"/>
                </a:solidFill>
                <a:latin typeface="Arial" panose="020B0604020202020204" pitchFamily="34" charset="0"/>
                <a:ea typeface="Helvetica Neue"/>
                <a:cs typeface="Arial" panose="020B0604020202020204" pitchFamily="34" charset="0"/>
                <a:sym typeface="Helvetica Neue"/>
              </a:rPr>
              <a:t>Argo Lite: Open-Source Interactive Graph Exploration and Visualization in Browsers</a:t>
            </a:r>
            <a:r>
              <a:rPr kern="0" dirty="0">
                <a:solidFill>
                  <a:srgbClr val="7A7A7A"/>
                </a:solidFill>
                <a:latin typeface="Arial" panose="020B0604020202020204" pitchFamily="34" charset="0"/>
                <a:ea typeface="Helvetica Neue"/>
                <a:cs typeface="Arial" panose="020B0604020202020204" pitchFamily="34" charset="0"/>
                <a:sym typeface="Helvetica Neue"/>
              </a:rPr>
              <a:t>. </a:t>
            </a:r>
            <a:r>
              <a:rPr kern="0" dirty="0" err="1">
                <a:solidFill>
                  <a:srgbClr val="7A7A7A"/>
                </a:solidFill>
                <a:latin typeface="Arial" panose="020B0604020202020204" pitchFamily="34" charset="0"/>
                <a:ea typeface="Helvetica Neue"/>
                <a:cs typeface="Arial" panose="020B0604020202020204" pitchFamily="34" charset="0"/>
                <a:sym typeface="Helvetica Neue"/>
              </a:rPr>
              <a:t>Siwei</a:t>
            </a:r>
            <a:r>
              <a:rPr kern="0" dirty="0">
                <a:solidFill>
                  <a:srgbClr val="7A7A7A"/>
                </a:solidFill>
                <a:latin typeface="Arial" panose="020B0604020202020204" pitchFamily="34" charset="0"/>
                <a:ea typeface="Helvetica Neue"/>
                <a:cs typeface="Arial" panose="020B0604020202020204" pitchFamily="34" charset="0"/>
                <a:sym typeface="Helvetica Neue"/>
              </a:rPr>
              <a:t> Li, </a:t>
            </a:r>
            <a:r>
              <a:rPr kern="0" dirty="0" err="1">
                <a:solidFill>
                  <a:srgbClr val="7A7A7A"/>
                </a:solidFill>
                <a:latin typeface="Arial" panose="020B0604020202020204" pitchFamily="34" charset="0"/>
                <a:ea typeface="Helvetica Neue"/>
                <a:cs typeface="Arial" panose="020B0604020202020204" pitchFamily="34" charset="0"/>
                <a:sym typeface="Helvetica Neue"/>
              </a:rPr>
              <a:t>Zhiyan</a:t>
            </a:r>
            <a:r>
              <a:rPr kern="0" dirty="0">
                <a:solidFill>
                  <a:srgbClr val="7A7A7A"/>
                </a:solidFill>
                <a:latin typeface="Arial" panose="020B0604020202020204" pitchFamily="34" charset="0"/>
                <a:ea typeface="Helvetica Neue"/>
                <a:cs typeface="Arial" panose="020B0604020202020204" pitchFamily="34" charset="0"/>
                <a:sym typeface="Helvetica Neue"/>
              </a:rPr>
              <a:t> Zhou, Anish </a:t>
            </a:r>
            <a:r>
              <a:rPr kern="0" dirty="0" err="1">
                <a:solidFill>
                  <a:srgbClr val="7A7A7A"/>
                </a:solidFill>
                <a:latin typeface="Arial" panose="020B0604020202020204" pitchFamily="34" charset="0"/>
                <a:ea typeface="Helvetica Neue"/>
                <a:cs typeface="Arial" panose="020B0604020202020204" pitchFamily="34" charset="0"/>
                <a:sym typeface="Helvetica Neue"/>
              </a:rPr>
              <a:t>Upadhayay</a:t>
            </a:r>
            <a:r>
              <a:rPr kern="0" dirty="0">
                <a:solidFill>
                  <a:srgbClr val="7A7A7A"/>
                </a:solidFill>
                <a:latin typeface="Arial" panose="020B0604020202020204" pitchFamily="34" charset="0"/>
                <a:ea typeface="Helvetica Neue"/>
                <a:cs typeface="Arial" panose="020B0604020202020204" pitchFamily="34" charset="0"/>
                <a:sym typeface="Helvetica Neue"/>
              </a:rPr>
              <a:t>, Omar Shaikh, Scott Freitas, Haekyu Park, </a:t>
            </a:r>
            <a:r>
              <a:rPr kern="0" dirty="0" err="1">
                <a:solidFill>
                  <a:srgbClr val="7A7A7A"/>
                </a:solidFill>
                <a:latin typeface="Arial" panose="020B0604020202020204" pitchFamily="34" charset="0"/>
                <a:ea typeface="Helvetica Neue"/>
                <a:cs typeface="Arial" panose="020B0604020202020204" pitchFamily="34" charset="0"/>
                <a:sym typeface="Helvetica Neue"/>
              </a:rPr>
              <a:t>Zijie</a:t>
            </a:r>
            <a:r>
              <a:rPr kern="0" dirty="0">
                <a:solidFill>
                  <a:srgbClr val="7A7A7A"/>
                </a:solidFill>
                <a:latin typeface="Arial" panose="020B0604020202020204" pitchFamily="34" charset="0"/>
                <a:ea typeface="Helvetica Neue"/>
                <a:cs typeface="Arial" panose="020B0604020202020204" pitchFamily="34" charset="0"/>
                <a:sym typeface="Helvetica Neue"/>
              </a:rPr>
              <a:t> J. Wang, </a:t>
            </a:r>
            <a:r>
              <a:rPr kern="0" dirty="0" err="1">
                <a:solidFill>
                  <a:srgbClr val="7A7A7A"/>
                </a:solidFill>
                <a:latin typeface="Arial" panose="020B0604020202020204" pitchFamily="34" charset="0"/>
                <a:ea typeface="Helvetica Neue"/>
                <a:cs typeface="Arial" panose="020B0604020202020204" pitchFamily="34" charset="0"/>
                <a:sym typeface="Helvetica Neue"/>
              </a:rPr>
              <a:t>Susanta</a:t>
            </a:r>
            <a:r>
              <a:rPr kern="0" dirty="0">
                <a:solidFill>
                  <a:srgbClr val="7A7A7A"/>
                </a:solidFill>
                <a:latin typeface="Arial" panose="020B0604020202020204" pitchFamily="34" charset="0"/>
                <a:ea typeface="Helvetica Neue"/>
                <a:cs typeface="Arial" panose="020B0604020202020204" pitchFamily="34" charset="0"/>
                <a:sym typeface="Helvetica Neue"/>
              </a:rPr>
              <a:t> </a:t>
            </a:r>
            <a:r>
              <a:rPr kern="0" dirty="0" err="1">
                <a:solidFill>
                  <a:srgbClr val="7A7A7A"/>
                </a:solidFill>
                <a:latin typeface="Arial" panose="020B0604020202020204" pitchFamily="34" charset="0"/>
                <a:ea typeface="Helvetica Neue"/>
                <a:cs typeface="Arial" panose="020B0604020202020204" pitchFamily="34" charset="0"/>
                <a:sym typeface="Helvetica Neue"/>
              </a:rPr>
              <a:t>Routray</a:t>
            </a:r>
            <a:r>
              <a:rPr kern="0" dirty="0">
                <a:solidFill>
                  <a:srgbClr val="7A7A7A"/>
                </a:solidFill>
                <a:latin typeface="Arial" panose="020B0604020202020204" pitchFamily="34" charset="0"/>
                <a:ea typeface="Helvetica Neue"/>
                <a:cs typeface="Arial" panose="020B0604020202020204" pitchFamily="34" charset="0"/>
                <a:sym typeface="Helvetica Neue"/>
              </a:rPr>
              <a:t>, Matthew Hull, Polo Chau. CIKM 2020.</a:t>
            </a:r>
          </a:p>
        </p:txBody>
      </p:sp>
      <p:sp>
        <p:nvSpPr>
          <p:cNvPr id="156" name="Easy sharing or embedding via URLs"/>
          <p:cNvSpPr txBox="1"/>
          <p:nvPr/>
        </p:nvSpPr>
        <p:spPr>
          <a:xfrm>
            <a:off x="9658063" y="2873971"/>
            <a:ext cx="7805342" cy="692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4800">
                <a:solidFill>
                  <a:srgbClr val="5F5F5F"/>
                </a:solidFill>
              </a:defRPr>
            </a:lvl1pPr>
          </a:lstStyle>
          <a:p>
            <a:pPr defTabSz="1371600" fontAlgn="auto" hangingPunct="0">
              <a:spcBef>
                <a:spcPts val="0"/>
              </a:spcBef>
              <a:spcAft>
                <a:spcPts val="0"/>
              </a:spcAft>
            </a:pPr>
            <a:r>
              <a:rPr sz="3600" kern="0" dirty="0">
                <a:latin typeface="Arial" panose="020B0604020202020204" pitchFamily="34" charset="0"/>
                <a:ea typeface="Helvetica Neue"/>
                <a:cs typeface="Arial" panose="020B0604020202020204" pitchFamily="34" charset="0"/>
                <a:sym typeface="Helvetica Neue"/>
              </a:rPr>
              <a:t>Easy sharing or embedding via URLs</a:t>
            </a:r>
          </a:p>
        </p:txBody>
      </p:sp>
      <p:sp>
        <p:nvSpPr>
          <p:cNvPr id="157" name="Runs on desktops &amp; mobile devices"/>
          <p:cNvSpPr txBox="1"/>
          <p:nvPr/>
        </p:nvSpPr>
        <p:spPr>
          <a:xfrm>
            <a:off x="1042400" y="2873971"/>
            <a:ext cx="7574509" cy="692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4800">
                <a:solidFill>
                  <a:srgbClr val="5F5F5F"/>
                </a:solidFill>
              </a:defRPr>
            </a:lvl1pPr>
          </a:lstStyle>
          <a:p>
            <a:pPr defTabSz="1371600" fontAlgn="auto" hangingPunct="0">
              <a:spcBef>
                <a:spcPts val="0"/>
              </a:spcBef>
              <a:spcAft>
                <a:spcPts val="0"/>
              </a:spcAft>
            </a:pPr>
            <a:r>
              <a:rPr sz="3600" kern="0" dirty="0">
                <a:latin typeface="Arial" panose="020B0604020202020204" pitchFamily="34" charset="0"/>
                <a:ea typeface="Helvetica Neue"/>
                <a:cs typeface="Arial" panose="020B0604020202020204" pitchFamily="34" charset="0"/>
                <a:sym typeface="Helvetica Neue"/>
              </a:rPr>
              <a:t>Runs on desktops &amp; mobile devices</a:t>
            </a:r>
          </a:p>
        </p:txBody>
      </p:sp>
      <p:sp>
        <p:nvSpPr>
          <p:cNvPr id="158" name="Try at poloclub.github.io/argo-graph-lite"/>
          <p:cNvSpPr/>
          <p:nvPr/>
        </p:nvSpPr>
        <p:spPr>
          <a:xfrm>
            <a:off x="4968767" y="2057583"/>
            <a:ext cx="8350467" cy="676809"/>
          </a:xfrm>
          <a:prstGeom prst="roundRect">
            <a:avLst>
              <a:gd name="adj" fmla="val 9724"/>
            </a:avLst>
          </a:prstGeom>
          <a:solidFill>
            <a:srgbClr val="76B90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algn="ctr" defTabSz="1238250" fontAlgn="auto" hangingPunct="0">
              <a:spcBef>
                <a:spcPts val="0"/>
              </a:spcBef>
              <a:spcAft>
                <a:spcPts val="0"/>
              </a:spcAft>
              <a:defRPr sz="4800">
                <a:solidFill>
                  <a:srgbClr val="FFFFFF"/>
                </a:solidFill>
                <a:latin typeface="Helvetica Neue Light"/>
                <a:ea typeface="Helvetica Neue Light"/>
                <a:cs typeface="Helvetica Neue Light"/>
                <a:sym typeface="Helvetica Neue Light"/>
              </a:defRPr>
            </a:pPr>
            <a:r>
              <a:rPr sz="3600" kern="0" dirty="0">
                <a:solidFill>
                  <a:srgbClr val="FFFFFF"/>
                </a:solidFill>
                <a:latin typeface="Arial" panose="020B0604020202020204" pitchFamily="34" charset="0"/>
                <a:ea typeface="Helvetica Neue Light"/>
                <a:cs typeface="Arial" panose="020B0604020202020204" pitchFamily="34" charset="0"/>
                <a:sym typeface="Helvetica Neue Light"/>
              </a:rPr>
              <a:t>Try at </a:t>
            </a:r>
            <a:r>
              <a:rPr sz="3600" u="sng" kern="0" dirty="0">
                <a:solidFill>
                  <a:schemeClr val="bg1"/>
                </a:solidFill>
                <a:latin typeface="Arial" panose="020B0604020202020204" pitchFamily="34" charset="0"/>
                <a:ea typeface="Helvetica Neue Light"/>
                <a:cs typeface="Arial" panose="020B0604020202020204" pitchFamily="34" charset="0"/>
                <a:sym typeface="Helvetica Neue Light"/>
                <a:hlinkClick r:id="rId5">
                  <a:extLst>
                    <a:ext uri="{A12FA001-AC4F-418D-AE19-62706E023703}">
                      <ahyp:hlinkClr xmlns:ahyp="http://schemas.microsoft.com/office/drawing/2018/hyperlinkcolor" val="tx"/>
                    </a:ext>
                  </a:extLst>
                </a:hlinkClick>
              </a:rPr>
              <a:t>poloclub.github.io/argo-graph-lite</a:t>
            </a:r>
          </a:p>
        </p:txBody>
      </p:sp>
      <p:sp>
        <p:nvSpPr>
          <p:cNvPr id="159" name="TextBox 12"/>
          <p:cNvSpPr txBox="1"/>
          <p:nvPr/>
        </p:nvSpPr>
        <p:spPr>
          <a:xfrm>
            <a:off x="14373423" y="121878"/>
            <a:ext cx="3766562" cy="507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68579" bIns="68579">
            <a:spAutoFit/>
          </a:bodyPr>
          <a:lstStyle>
            <a:lvl1pPr algn="r" defTabSz="1828800">
              <a:defRPr sz="3200">
                <a:solidFill>
                  <a:srgbClr val="949494"/>
                </a:solidFill>
              </a:defRPr>
            </a:lvl1pPr>
          </a:lstStyle>
          <a:p>
            <a:pPr defTabSz="1371600" fontAlgn="auto" hangingPunct="0">
              <a:spcBef>
                <a:spcPts val="0"/>
              </a:spcBef>
              <a:spcAft>
                <a:spcPts val="0"/>
              </a:spcAft>
            </a:pPr>
            <a:r>
              <a:rPr sz="2400" kern="0" dirty="0">
                <a:latin typeface="Arial" panose="020B0604020202020204" pitchFamily="34" charset="0"/>
                <a:ea typeface="Helvetica Neue"/>
                <a:cs typeface="Arial" panose="020B0604020202020204" pitchFamily="34" charset="0"/>
                <a:sym typeface="Helvetica Neue"/>
              </a:rPr>
              <a:t>CIKM 2020 | MIT License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Visual Exploration of  Literature in Browsers"/>
          <p:cNvSpPr txBox="1"/>
          <p:nvPr/>
        </p:nvSpPr>
        <p:spPr>
          <a:xfrm>
            <a:off x="6248343" y="438775"/>
            <a:ext cx="5257263" cy="1080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defTabSz="1371600" fontAlgn="auto" hangingPunct="0">
              <a:lnSpc>
                <a:spcPct val="80000"/>
              </a:lnSpc>
              <a:spcBef>
                <a:spcPts val="0"/>
              </a:spcBef>
              <a:spcAft>
                <a:spcPts val="0"/>
              </a:spcAft>
              <a:defRPr sz="5100">
                <a:solidFill>
                  <a:srgbClr val="5F5F5F"/>
                </a:solidFill>
              </a:defRPr>
            </a:pPr>
            <a:r>
              <a:rPr sz="3825" kern="0" dirty="0">
                <a:solidFill>
                  <a:srgbClr val="5F5F5F"/>
                </a:solidFill>
                <a:latin typeface="Arial" panose="020B0604020202020204" pitchFamily="34" charset="0"/>
                <a:ea typeface="Helvetica Neue"/>
                <a:cs typeface="Arial" panose="020B0604020202020204" pitchFamily="34" charset="0"/>
                <a:sym typeface="Helvetica Neue"/>
              </a:rPr>
              <a:t>Visual Exploration of </a:t>
            </a:r>
            <a:br>
              <a:rPr sz="3825" kern="0" dirty="0">
                <a:solidFill>
                  <a:srgbClr val="5F5F5F"/>
                </a:solidFill>
                <a:latin typeface="Arial" panose="020B0604020202020204" pitchFamily="34" charset="0"/>
                <a:ea typeface="Helvetica Neue"/>
                <a:cs typeface="Arial" panose="020B0604020202020204" pitchFamily="34" charset="0"/>
                <a:sym typeface="Helvetica Neue"/>
              </a:rPr>
            </a:br>
            <a:r>
              <a:rPr sz="3825" kern="0" dirty="0">
                <a:solidFill>
                  <a:srgbClr val="5F5F5F"/>
                </a:solidFill>
                <a:latin typeface="Arial" panose="020B0604020202020204" pitchFamily="34" charset="0"/>
                <a:ea typeface="Helvetica Neue"/>
                <a:cs typeface="Arial" panose="020B0604020202020204" pitchFamily="34" charset="0"/>
                <a:sym typeface="Helvetica Neue"/>
              </a:rPr>
              <a:t>Literature in Browsers</a:t>
            </a:r>
          </a:p>
        </p:txBody>
      </p:sp>
      <p:sp>
        <p:nvSpPr>
          <p:cNvPr id="162" name="Argo Scholar: Interactive Visual Exploration of Literature in Browsers.  Kevin Li, Haoyang Yang, Anish Upadhayay, Zhiyan Zhou, Jon Saad-Falcon, Polo Chau. VIS 2021 Research Poster."/>
          <p:cNvSpPr txBox="1"/>
          <p:nvPr/>
        </p:nvSpPr>
        <p:spPr>
          <a:xfrm>
            <a:off x="498329" y="9462320"/>
            <a:ext cx="16229388" cy="692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68579" bIns="68579">
            <a:spAutoFit/>
          </a:bodyPr>
          <a:lstStyle/>
          <a:p>
            <a:pPr defTabSz="1371600" fontAlgn="auto" hangingPunct="0">
              <a:spcBef>
                <a:spcPts val="0"/>
              </a:spcBef>
              <a:spcAft>
                <a:spcPts val="0"/>
              </a:spcAft>
              <a:defRPr>
                <a:solidFill>
                  <a:srgbClr val="7A7A7A"/>
                </a:solidFill>
              </a:defRPr>
            </a:pPr>
            <a:r>
              <a:rPr b="1" kern="0" dirty="0">
                <a:solidFill>
                  <a:srgbClr val="7A7A7A"/>
                </a:solidFill>
                <a:latin typeface="Arial" panose="020B0604020202020204" pitchFamily="34" charset="0"/>
                <a:ea typeface="Helvetica Neue"/>
                <a:cs typeface="Arial" panose="020B0604020202020204" pitchFamily="34" charset="0"/>
                <a:sym typeface="Helvetica Neue"/>
              </a:rPr>
              <a:t>Argo Scholar: Interactive Visual Exploration of Literature in Browsers.</a:t>
            </a:r>
            <a:r>
              <a:rPr kern="0" dirty="0">
                <a:solidFill>
                  <a:srgbClr val="7A7A7A"/>
                </a:solidFill>
                <a:latin typeface="Arial" panose="020B0604020202020204" pitchFamily="34" charset="0"/>
                <a:ea typeface="Helvetica Neue"/>
                <a:cs typeface="Arial" panose="020B0604020202020204" pitchFamily="34" charset="0"/>
                <a:sym typeface="Helvetica Neue"/>
              </a:rPr>
              <a:t>  Kevin Li, </a:t>
            </a:r>
            <a:r>
              <a:rPr kern="0" dirty="0" err="1">
                <a:solidFill>
                  <a:srgbClr val="7A7A7A"/>
                </a:solidFill>
                <a:latin typeface="Arial" panose="020B0604020202020204" pitchFamily="34" charset="0"/>
                <a:ea typeface="Helvetica Neue"/>
                <a:cs typeface="Arial" panose="020B0604020202020204" pitchFamily="34" charset="0"/>
                <a:sym typeface="Helvetica Neue"/>
              </a:rPr>
              <a:t>Haoyang</a:t>
            </a:r>
            <a:r>
              <a:rPr kern="0" dirty="0">
                <a:solidFill>
                  <a:srgbClr val="7A7A7A"/>
                </a:solidFill>
                <a:latin typeface="Arial" panose="020B0604020202020204" pitchFamily="34" charset="0"/>
                <a:ea typeface="Helvetica Neue"/>
                <a:cs typeface="Arial" panose="020B0604020202020204" pitchFamily="34" charset="0"/>
                <a:sym typeface="Helvetica Neue"/>
              </a:rPr>
              <a:t> Yang, Anish </a:t>
            </a:r>
            <a:r>
              <a:rPr kern="0" dirty="0" err="1">
                <a:solidFill>
                  <a:srgbClr val="7A7A7A"/>
                </a:solidFill>
                <a:latin typeface="Arial" panose="020B0604020202020204" pitchFamily="34" charset="0"/>
                <a:ea typeface="Helvetica Neue"/>
                <a:cs typeface="Arial" panose="020B0604020202020204" pitchFamily="34" charset="0"/>
                <a:sym typeface="Helvetica Neue"/>
              </a:rPr>
              <a:t>Upadhayay</a:t>
            </a:r>
            <a:r>
              <a:rPr kern="0" dirty="0">
                <a:solidFill>
                  <a:srgbClr val="7A7A7A"/>
                </a:solidFill>
                <a:latin typeface="Arial" panose="020B0604020202020204" pitchFamily="34" charset="0"/>
                <a:ea typeface="Helvetica Neue"/>
                <a:cs typeface="Arial" panose="020B0604020202020204" pitchFamily="34" charset="0"/>
                <a:sym typeface="Helvetica Neue"/>
              </a:rPr>
              <a:t>, </a:t>
            </a:r>
            <a:r>
              <a:rPr kern="0" dirty="0" err="1">
                <a:solidFill>
                  <a:srgbClr val="7A7A7A"/>
                </a:solidFill>
                <a:latin typeface="Arial" panose="020B0604020202020204" pitchFamily="34" charset="0"/>
                <a:ea typeface="Helvetica Neue"/>
                <a:cs typeface="Arial" panose="020B0604020202020204" pitchFamily="34" charset="0"/>
                <a:sym typeface="Helvetica Neue"/>
              </a:rPr>
              <a:t>Zhiyan</a:t>
            </a:r>
            <a:r>
              <a:rPr kern="0" dirty="0">
                <a:solidFill>
                  <a:srgbClr val="7A7A7A"/>
                </a:solidFill>
                <a:latin typeface="Arial" panose="020B0604020202020204" pitchFamily="34" charset="0"/>
                <a:ea typeface="Helvetica Neue"/>
                <a:cs typeface="Arial" panose="020B0604020202020204" pitchFamily="34" charset="0"/>
                <a:sym typeface="Helvetica Neue"/>
              </a:rPr>
              <a:t> Zhou, Jon Saad-Falcon, Polo Chau. VIS 2021 Research Poster.</a:t>
            </a:r>
          </a:p>
        </p:txBody>
      </p:sp>
      <p:sp>
        <p:nvSpPr>
          <p:cNvPr id="163" name="Try at poloclub.github.io/argo-scholar"/>
          <p:cNvSpPr/>
          <p:nvPr/>
        </p:nvSpPr>
        <p:spPr>
          <a:xfrm>
            <a:off x="11599390" y="839672"/>
            <a:ext cx="6505099" cy="563876"/>
          </a:xfrm>
          <a:prstGeom prst="roundRect">
            <a:avLst>
              <a:gd name="adj" fmla="val 10106"/>
            </a:avLst>
          </a:prstGeom>
          <a:solidFill>
            <a:srgbClr val="76B90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algn="ctr" defTabSz="1238250" fontAlgn="auto" hangingPunct="0">
              <a:spcBef>
                <a:spcPts val="0"/>
              </a:spcBef>
              <a:spcAft>
                <a:spcPts val="0"/>
              </a:spcAft>
              <a:defRPr sz="4000">
                <a:solidFill>
                  <a:srgbClr val="FFFFFF"/>
                </a:solidFill>
                <a:latin typeface="Helvetica Neue Light"/>
                <a:ea typeface="Helvetica Neue Light"/>
                <a:cs typeface="Helvetica Neue Light"/>
                <a:sym typeface="Helvetica Neue Light"/>
              </a:defRPr>
            </a:pPr>
            <a:r>
              <a:rPr sz="3000" kern="0" dirty="0">
                <a:solidFill>
                  <a:srgbClr val="FFFFFF"/>
                </a:solidFill>
                <a:latin typeface="Arial" panose="020B0604020202020204" pitchFamily="34" charset="0"/>
                <a:ea typeface="Helvetica Neue Light"/>
                <a:cs typeface="Arial" panose="020B0604020202020204" pitchFamily="34" charset="0"/>
                <a:sym typeface="Helvetica Neue Light"/>
              </a:rPr>
              <a:t>Try a</a:t>
            </a:r>
            <a:r>
              <a:rPr sz="3000" kern="0" dirty="0">
                <a:solidFill>
                  <a:schemeClr val="bg1"/>
                </a:solidFill>
                <a:latin typeface="Arial" panose="020B0604020202020204" pitchFamily="34" charset="0"/>
                <a:ea typeface="Helvetica Neue Light"/>
                <a:cs typeface="Arial" panose="020B0604020202020204" pitchFamily="34" charset="0"/>
                <a:sym typeface="Helvetica Neue Light"/>
              </a:rPr>
              <a:t>t </a:t>
            </a:r>
            <a:r>
              <a:rPr sz="3000" u="sng" kern="0" dirty="0">
                <a:solidFill>
                  <a:schemeClr val="bg1"/>
                </a:solidFill>
                <a:latin typeface="Arial" panose="020B0604020202020204" pitchFamily="34" charset="0"/>
                <a:ea typeface="Helvetica Neue Light"/>
                <a:cs typeface="Arial" panose="020B0604020202020204" pitchFamily="34" charset="0"/>
                <a:sym typeface="Helvetica Neue Light"/>
                <a:hlinkClick r:id="rId2">
                  <a:extLst>
                    <a:ext uri="{A12FA001-AC4F-418D-AE19-62706E023703}">
                      <ahyp:hlinkClr xmlns:ahyp="http://schemas.microsoft.com/office/drawing/2018/hyperlinkcolor" val="tx"/>
                    </a:ext>
                  </a:extLst>
                </a:hlinkClick>
              </a:rPr>
              <a:t>poloclub.github.io/argo-scholar</a:t>
            </a:r>
          </a:p>
        </p:txBody>
      </p:sp>
      <p:pic>
        <p:nvPicPr>
          <p:cNvPr id="164" name="Group 46.png" descr="Group 46.png"/>
          <p:cNvPicPr>
            <a:picLocks noChangeAspect="1"/>
          </p:cNvPicPr>
          <p:nvPr/>
        </p:nvPicPr>
        <p:blipFill>
          <a:blip r:embed="rId3"/>
          <a:stretch>
            <a:fillRect/>
          </a:stretch>
        </p:blipFill>
        <p:spPr>
          <a:xfrm>
            <a:off x="623350" y="436960"/>
            <a:ext cx="5403482" cy="1053407"/>
          </a:xfrm>
          <a:prstGeom prst="rect">
            <a:avLst/>
          </a:prstGeom>
          <a:ln w="12700">
            <a:miter lim="400000"/>
          </a:ln>
        </p:spPr>
      </p:pic>
      <p:sp>
        <p:nvSpPr>
          <p:cNvPr id="165" name="TextBox 12"/>
          <p:cNvSpPr txBox="1"/>
          <p:nvPr/>
        </p:nvSpPr>
        <p:spPr>
          <a:xfrm>
            <a:off x="14373423" y="121878"/>
            <a:ext cx="3766562" cy="507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68579" bIns="68579">
            <a:spAutoFit/>
          </a:bodyPr>
          <a:lstStyle>
            <a:lvl1pPr algn="r" defTabSz="1828800">
              <a:defRPr sz="3200">
                <a:solidFill>
                  <a:srgbClr val="949494"/>
                </a:solidFill>
              </a:defRPr>
            </a:lvl1pPr>
          </a:lstStyle>
          <a:p>
            <a:pPr defTabSz="1371600" fontAlgn="auto" hangingPunct="0">
              <a:spcBef>
                <a:spcPts val="0"/>
              </a:spcBef>
              <a:spcAft>
                <a:spcPts val="0"/>
              </a:spcAft>
            </a:pPr>
            <a:r>
              <a:rPr sz="2400" kern="0" dirty="0">
                <a:latin typeface="Arial" panose="020B0604020202020204" pitchFamily="34" charset="0"/>
                <a:ea typeface="Helvetica Neue"/>
                <a:cs typeface="Arial" panose="020B0604020202020204" pitchFamily="34" charset="0"/>
                <a:sym typeface="Helvetica Neue"/>
              </a:rPr>
              <a:t>VIS 2021 | MIT License</a:t>
            </a:r>
          </a:p>
        </p:txBody>
      </p:sp>
      <p:pic>
        <p:nvPicPr>
          <p:cNvPr id="166" name="Group 49.png" descr="Group 49.png"/>
          <p:cNvPicPr>
            <a:picLocks noChangeAspect="1"/>
          </p:cNvPicPr>
          <p:nvPr/>
        </p:nvPicPr>
        <p:blipFill>
          <a:blip r:embed="rId4"/>
          <a:stretch>
            <a:fillRect/>
          </a:stretch>
        </p:blipFill>
        <p:spPr>
          <a:xfrm>
            <a:off x="130186" y="1630766"/>
            <a:ext cx="14176111" cy="7817231"/>
          </a:xfrm>
          <a:prstGeom prst="rect">
            <a:avLst/>
          </a:prstGeom>
          <a:ln w="12700">
            <a:miter lim="400000"/>
          </a:ln>
        </p:spPr>
      </p:pic>
      <p:sp>
        <p:nvSpPr>
          <p:cNvPr id="167" name="1.  Access ~200M Papers on Semantic Scholar"/>
          <p:cNvSpPr txBox="1"/>
          <p:nvPr/>
        </p:nvSpPr>
        <p:spPr>
          <a:xfrm>
            <a:off x="14086384" y="2957115"/>
            <a:ext cx="3228448" cy="1288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defTabSz="1828754" fontAlgn="auto" hangingPunct="0">
              <a:spcBef>
                <a:spcPts val="0"/>
              </a:spcBef>
              <a:spcAft>
                <a:spcPts val="0"/>
              </a:spcAft>
              <a:defRPr sz="3100" b="1">
                <a:solidFill>
                  <a:srgbClr val="E94335"/>
                </a:solidFill>
              </a:defRPr>
            </a:pPr>
            <a:r>
              <a:rPr sz="3225" kern="0" dirty="0">
                <a:solidFill>
                  <a:srgbClr val="E94335"/>
                </a:solidFill>
                <a:latin typeface="Arial" panose="020B0604020202020204" pitchFamily="34" charset="0"/>
                <a:ea typeface="Helvetica Neue"/>
                <a:cs typeface="Arial" panose="020B0604020202020204" pitchFamily="34" charset="0"/>
                <a:sym typeface="Helvetica Neue"/>
              </a:rPr>
              <a:t>1. </a:t>
            </a:r>
            <a:br>
              <a:rPr sz="2325" kern="0" dirty="0">
                <a:solidFill>
                  <a:srgbClr val="E94335"/>
                </a:solidFill>
                <a:latin typeface="Arial" panose="020B0604020202020204" pitchFamily="34" charset="0"/>
                <a:ea typeface="Helvetica Neue"/>
                <a:cs typeface="Arial" panose="020B0604020202020204" pitchFamily="34" charset="0"/>
                <a:sym typeface="Helvetica Neue"/>
              </a:rPr>
            </a:br>
            <a:r>
              <a:rPr sz="2325" kern="0" dirty="0">
                <a:solidFill>
                  <a:srgbClr val="E94335"/>
                </a:solidFill>
                <a:latin typeface="Arial" panose="020B0604020202020204" pitchFamily="34" charset="0"/>
                <a:ea typeface="Helvetica Neue"/>
                <a:cs typeface="Arial" panose="020B0604020202020204" pitchFamily="34" charset="0"/>
                <a:sym typeface="Helvetica Neue"/>
              </a:rPr>
              <a:t>Access ~200M Papers</a:t>
            </a:r>
            <a:br>
              <a:rPr sz="2325" kern="0" dirty="0">
                <a:solidFill>
                  <a:srgbClr val="E94335"/>
                </a:solidFill>
                <a:latin typeface="Arial" panose="020B0604020202020204" pitchFamily="34" charset="0"/>
                <a:ea typeface="Helvetica Neue"/>
                <a:cs typeface="Arial" panose="020B0604020202020204" pitchFamily="34" charset="0"/>
                <a:sym typeface="Helvetica Neue"/>
              </a:rPr>
            </a:br>
            <a:r>
              <a:rPr sz="2325" kern="0" dirty="0">
                <a:solidFill>
                  <a:srgbClr val="E94335"/>
                </a:solidFill>
                <a:latin typeface="Arial" panose="020B0604020202020204" pitchFamily="34" charset="0"/>
                <a:ea typeface="Helvetica Neue"/>
                <a:cs typeface="Arial" panose="020B0604020202020204" pitchFamily="34" charset="0"/>
                <a:sym typeface="Helvetica Neue"/>
              </a:rPr>
              <a:t>on Semantic Scholar</a:t>
            </a:r>
          </a:p>
        </p:txBody>
      </p:sp>
      <p:sp>
        <p:nvSpPr>
          <p:cNvPr id="168" name="2.  Shareable Literature Graphs via URLs"/>
          <p:cNvSpPr txBox="1"/>
          <p:nvPr/>
        </p:nvSpPr>
        <p:spPr>
          <a:xfrm>
            <a:off x="14086384" y="4788527"/>
            <a:ext cx="4090863" cy="1288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defTabSz="1828754" fontAlgn="auto" hangingPunct="0">
              <a:spcBef>
                <a:spcPts val="0"/>
              </a:spcBef>
              <a:spcAft>
                <a:spcPts val="0"/>
              </a:spcAft>
              <a:defRPr sz="3100" b="1">
                <a:solidFill>
                  <a:srgbClr val="FCBC05"/>
                </a:solidFill>
              </a:defRPr>
            </a:pPr>
            <a:r>
              <a:rPr sz="3225" kern="0" dirty="0">
                <a:solidFill>
                  <a:srgbClr val="FCBC05"/>
                </a:solidFill>
                <a:latin typeface="Arial" panose="020B0604020202020204" pitchFamily="34" charset="0"/>
                <a:ea typeface="Helvetica Neue"/>
                <a:cs typeface="Arial" panose="020B0604020202020204" pitchFamily="34" charset="0"/>
                <a:sym typeface="Helvetica Neue"/>
              </a:rPr>
              <a:t>2. </a:t>
            </a:r>
            <a:br>
              <a:rPr sz="2325" kern="0" dirty="0">
                <a:solidFill>
                  <a:srgbClr val="FCBC05"/>
                </a:solidFill>
                <a:latin typeface="Arial" panose="020B0604020202020204" pitchFamily="34" charset="0"/>
                <a:ea typeface="Helvetica Neue"/>
                <a:cs typeface="Arial" panose="020B0604020202020204" pitchFamily="34" charset="0"/>
                <a:sym typeface="Helvetica Neue"/>
              </a:rPr>
            </a:br>
            <a:r>
              <a:rPr sz="2325" kern="0" dirty="0">
                <a:solidFill>
                  <a:srgbClr val="FCBC05"/>
                </a:solidFill>
                <a:latin typeface="Arial" panose="020B0604020202020204" pitchFamily="34" charset="0"/>
                <a:ea typeface="Helvetica Neue"/>
                <a:cs typeface="Arial" panose="020B0604020202020204" pitchFamily="34" charset="0"/>
                <a:sym typeface="Helvetica Neue"/>
              </a:rPr>
              <a:t>Shareable Literature Graphs</a:t>
            </a:r>
            <a:br>
              <a:rPr sz="2325" kern="0" dirty="0">
                <a:solidFill>
                  <a:srgbClr val="FCBC05"/>
                </a:solidFill>
                <a:latin typeface="Arial" panose="020B0604020202020204" pitchFamily="34" charset="0"/>
                <a:ea typeface="Helvetica Neue"/>
                <a:cs typeface="Arial" panose="020B0604020202020204" pitchFamily="34" charset="0"/>
                <a:sym typeface="Helvetica Neue"/>
              </a:rPr>
            </a:br>
            <a:r>
              <a:rPr sz="2325" kern="0" dirty="0">
                <a:solidFill>
                  <a:srgbClr val="FCBC05"/>
                </a:solidFill>
                <a:latin typeface="Arial" panose="020B0604020202020204" pitchFamily="34" charset="0"/>
                <a:ea typeface="Helvetica Neue"/>
                <a:cs typeface="Arial" panose="020B0604020202020204" pitchFamily="34" charset="0"/>
                <a:sym typeface="Helvetica Neue"/>
              </a:rPr>
              <a:t>via URLs</a:t>
            </a:r>
          </a:p>
        </p:txBody>
      </p:sp>
      <p:sp>
        <p:nvSpPr>
          <p:cNvPr id="169" name="3.   Incremental Exploration  of paper references &amp; citations"/>
          <p:cNvSpPr txBox="1"/>
          <p:nvPr/>
        </p:nvSpPr>
        <p:spPr>
          <a:xfrm>
            <a:off x="14086384" y="6441044"/>
            <a:ext cx="4113355" cy="1646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defTabSz="1828754" fontAlgn="auto" hangingPunct="0">
              <a:spcBef>
                <a:spcPts val="0"/>
              </a:spcBef>
              <a:spcAft>
                <a:spcPts val="0"/>
              </a:spcAft>
              <a:defRPr sz="3100" b="1">
                <a:solidFill>
                  <a:srgbClr val="4285F4"/>
                </a:solidFill>
              </a:defRPr>
            </a:pPr>
            <a:r>
              <a:rPr sz="3225" kern="0" dirty="0">
                <a:solidFill>
                  <a:srgbClr val="4285F4"/>
                </a:solidFill>
                <a:latin typeface="Arial" panose="020B0604020202020204" pitchFamily="34" charset="0"/>
                <a:ea typeface="Helvetica Neue"/>
                <a:cs typeface="Arial" panose="020B0604020202020204" pitchFamily="34" charset="0"/>
                <a:sym typeface="Helvetica Neue"/>
              </a:rPr>
              <a:t>3.  </a:t>
            </a:r>
            <a:br>
              <a:rPr sz="2325" kern="0" dirty="0">
                <a:solidFill>
                  <a:srgbClr val="4285F4"/>
                </a:solidFill>
                <a:latin typeface="Arial" panose="020B0604020202020204" pitchFamily="34" charset="0"/>
                <a:ea typeface="Helvetica Neue"/>
                <a:cs typeface="Arial" panose="020B0604020202020204" pitchFamily="34" charset="0"/>
                <a:sym typeface="Helvetica Neue"/>
              </a:rPr>
            </a:br>
            <a:r>
              <a:rPr sz="2325" kern="0" dirty="0">
                <a:solidFill>
                  <a:srgbClr val="4285F4"/>
                </a:solidFill>
                <a:latin typeface="Arial" panose="020B0604020202020204" pitchFamily="34" charset="0"/>
                <a:ea typeface="Helvetica Neue"/>
                <a:cs typeface="Arial" panose="020B0604020202020204" pitchFamily="34" charset="0"/>
                <a:sym typeface="Helvetica Neue"/>
              </a:rPr>
              <a:t>Incremental Exploration </a:t>
            </a:r>
            <a:br>
              <a:rPr sz="2325" kern="0" dirty="0">
                <a:solidFill>
                  <a:srgbClr val="4285F4"/>
                </a:solidFill>
                <a:latin typeface="Arial" panose="020B0604020202020204" pitchFamily="34" charset="0"/>
                <a:ea typeface="Helvetica Neue"/>
                <a:cs typeface="Arial" panose="020B0604020202020204" pitchFamily="34" charset="0"/>
                <a:sym typeface="Helvetica Neue"/>
              </a:rPr>
            </a:br>
            <a:r>
              <a:rPr sz="2325" kern="0" dirty="0">
                <a:solidFill>
                  <a:srgbClr val="4285F4"/>
                </a:solidFill>
                <a:latin typeface="Arial" panose="020B0604020202020204" pitchFamily="34" charset="0"/>
                <a:ea typeface="Helvetica Neue"/>
                <a:cs typeface="Arial" panose="020B0604020202020204" pitchFamily="34" charset="0"/>
                <a:sym typeface="Helvetica Neue"/>
              </a:rPr>
              <a:t>of paper references &amp; citations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hat kinds of prototypes?…"/>
          <p:cNvSpPr txBox="1">
            <a:spLocks/>
          </p:cNvSpPr>
          <p:nvPr/>
        </p:nvSpPr>
        <p:spPr>
          <a:xfrm>
            <a:off x="914398" y="2849078"/>
            <a:ext cx="16827192" cy="6942284"/>
          </a:xfrm>
          <a:prstGeom prst="rect">
            <a:avLst/>
          </a:prstGeom>
          <a:ln w="12700">
            <a:miter lim="400000"/>
          </a:ln>
          <a:extLst>
            <a:ext uri="{C572A759-6A51-4108-AA02-DFA0A04FC94B}">
              <ma14:wrappingTextBoxFlag xmlns="" xmlns:ma14="http://schemas.microsoft.com/office/mac/drawingml/2011/main" val="1"/>
            </a:ext>
          </a:extLst>
        </p:spPr>
        <p:txBody>
          <a:bodyPr lIns="101600" tIns="101600" rIns="101600" bIns="101600">
            <a:noAutofit/>
          </a:bodyPr>
          <a:lstStyle>
            <a:lvl1pPr marL="0" marR="0" indent="0" algn="l" defTabSz="584200" latinLnBrk="0">
              <a:lnSpc>
                <a:spcPct val="100000"/>
              </a:lnSpc>
              <a:spcBef>
                <a:spcPts val="240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a:defRPr>
            </a:lvl1pPr>
            <a:lvl2pPr marL="13335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2pPr>
            <a:lvl3pPr marL="17780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3pPr>
            <a:lvl4pPr marL="22225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4pPr>
            <a:lvl5pPr marL="26670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5pPr>
            <a:lvl6pPr marL="30226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6pPr>
            <a:lvl7pPr marL="33782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7pPr>
            <a:lvl8pPr marL="37338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8pPr>
            <a:lvl9pPr marL="40894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9pPr>
          </a:lstStyle>
          <a:p>
            <a:pPr defTabSz="864616" fontAlgn="auto">
              <a:spcBef>
                <a:spcPts val="1200"/>
              </a:spcBef>
              <a:defRPr sz="3108"/>
            </a:pPr>
            <a:r>
              <a:rPr lang="en-US" sz="4000" kern="0" dirty="0">
                <a:latin typeface="Arial" panose="020B0604020202020204" pitchFamily="34" charset="0"/>
                <a:ea typeface="Helvetica"/>
                <a:cs typeface="Arial" panose="020B0604020202020204" pitchFamily="34" charset="0"/>
              </a:rPr>
              <a:t>What kinds of prototypes? </a:t>
            </a:r>
          </a:p>
          <a:p>
            <a:pPr marL="1149350" lvl="1" indent="-457200" defTabSz="864616" fontAlgn="auto">
              <a:spcBef>
                <a:spcPts val="1200"/>
              </a:spcBef>
              <a:defRPr sz="3108"/>
            </a:pPr>
            <a:r>
              <a:rPr lang="en-US" sz="4000" kern="0" dirty="0">
                <a:latin typeface="Arial" panose="020B0604020202020204" pitchFamily="34" charset="0"/>
                <a:ea typeface="Helvetica"/>
                <a:cs typeface="Arial" panose="020B0604020202020204" pitchFamily="34" charset="0"/>
              </a:rPr>
              <a:t>Paper prototype, lo-fi prototype, high-fi prototype</a:t>
            </a:r>
          </a:p>
          <a:p>
            <a:pPr defTabSz="864616" fontAlgn="auto">
              <a:spcBef>
                <a:spcPts val="1200"/>
              </a:spcBef>
              <a:defRPr sz="3108"/>
            </a:pPr>
            <a:r>
              <a:rPr lang="en-US" sz="4000" kern="0" dirty="0">
                <a:latin typeface="Arial" panose="020B0604020202020204" pitchFamily="34" charset="0"/>
                <a:ea typeface="Helvetica"/>
                <a:cs typeface="Arial" panose="020B0604020202020204" pitchFamily="34" charset="0"/>
              </a:rPr>
              <a:t>Important to involve </a:t>
            </a:r>
            <a:r>
              <a:rPr lang="en-US" sz="4000" kern="0" dirty="0">
                <a:solidFill>
                  <a:srgbClr val="00882B"/>
                </a:solidFill>
                <a:latin typeface="Arial" panose="020B0604020202020204" pitchFamily="34" charset="0"/>
                <a:ea typeface="Helvetica"/>
                <a:cs typeface="Arial" panose="020B0604020202020204" pitchFamily="34" charset="0"/>
              </a:rPr>
              <a:t>REAL users</a:t>
            </a:r>
            <a:r>
              <a:rPr lang="en-US" sz="4000" kern="0" dirty="0">
                <a:latin typeface="Arial" panose="020B0604020202020204" pitchFamily="34" charset="0"/>
                <a:ea typeface="Helvetica"/>
                <a:cs typeface="Arial" panose="020B0604020202020204" pitchFamily="34" charset="0"/>
              </a:rPr>
              <a:t> as early as possible</a:t>
            </a:r>
          </a:p>
          <a:p>
            <a:pPr marL="1149350" lvl="1" indent="-457200" defTabSz="864616" fontAlgn="auto">
              <a:spcBef>
                <a:spcPts val="1200"/>
              </a:spcBef>
              <a:defRPr sz="3108"/>
            </a:pPr>
            <a:r>
              <a:rPr lang="en-US" sz="4000" kern="0" dirty="0">
                <a:latin typeface="Arial" panose="020B0604020202020204" pitchFamily="34" charset="0"/>
                <a:ea typeface="Helvetica"/>
                <a:cs typeface="Arial" panose="020B0604020202020204" pitchFamily="34" charset="0"/>
              </a:rPr>
              <a:t>Recruit your friends to try your tools</a:t>
            </a:r>
          </a:p>
          <a:p>
            <a:pPr marL="1149350" lvl="1" indent="-457200" defTabSz="864616" fontAlgn="auto">
              <a:spcBef>
                <a:spcPts val="1200"/>
              </a:spcBef>
              <a:defRPr sz="3108"/>
            </a:pPr>
            <a:r>
              <a:rPr lang="en-US" sz="4000" kern="0" dirty="0">
                <a:latin typeface="Arial" panose="020B0604020202020204" pitchFamily="34" charset="0"/>
                <a:ea typeface="Helvetica"/>
                <a:cs typeface="Arial" panose="020B0604020202020204" pitchFamily="34" charset="0"/>
              </a:rPr>
              <a:t>Lab study (controlled, as in </a:t>
            </a:r>
            <a:r>
              <a:rPr lang="en-US" sz="4000" kern="0" dirty="0" err="1">
                <a:latin typeface="Arial" panose="020B0604020202020204" pitchFamily="34" charset="0"/>
                <a:ea typeface="Helvetica"/>
                <a:cs typeface="Arial" panose="020B0604020202020204" pitchFamily="34" charset="0"/>
              </a:rPr>
              <a:t>Apolo</a:t>
            </a:r>
            <a:r>
              <a:rPr lang="en-US" sz="4000" kern="0" dirty="0">
                <a:latin typeface="Arial" panose="020B0604020202020204" pitchFamily="34" charset="0"/>
                <a:ea typeface="Helvetica"/>
                <a:cs typeface="Arial" panose="020B0604020202020204" pitchFamily="34" charset="0"/>
              </a:rPr>
              <a:t>) </a:t>
            </a:r>
          </a:p>
          <a:p>
            <a:pPr marL="1149350" lvl="1" indent="-457200" defTabSz="864616" fontAlgn="auto">
              <a:spcBef>
                <a:spcPts val="1200"/>
              </a:spcBef>
              <a:defRPr sz="3108"/>
            </a:pPr>
            <a:r>
              <a:rPr lang="en-US" sz="4000" kern="0" dirty="0">
                <a:latin typeface="Arial" panose="020B0604020202020204" pitchFamily="34" charset="0"/>
                <a:ea typeface="Helvetica"/>
                <a:cs typeface="Arial" panose="020B0604020202020204" pitchFamily="34" charset="0"/>
              </a:rPr>
              <a:t>Longitudinal study (usage over months)</a:t>
            </a:r>
          </a:p>
          <a:p>
            <a:pPr marL="1149350" lvl="1" indent="-457200" defTabSz="864616" fontAlgn="auto">
              <a:spcBef>
                <a:spcPts val="1200"/>
              </a:spcBef>
              <a:defRPr sz="3108"/>
            </a:pPr>
            <a:r>
              <a:rPr lang="en-US" sz="4000" kern="0" dirty="0">
                <a:latin typeface="Arial" panose="020B0604020202020204" pitchFamily="34" charset="0"/>
                <a:ea typeface="Helvetica"/>
                <a:cs typeface="Arial" panose="020B0604020202020204" pitchFamily="34" charset="0"/>
              </a:rPr>
              <a:t>Deploy it and see the world’s reaction!</a:t>
            </a:r>
          </a:p>
          <a:p>
            <a:pPr marL="476250" indent="-457200" defTabSz="864616" fontAlgn="auto">
              <a:spcBef>
                <a:spcPts val="1200"/>
              </a:spcBef>
              <a:buSzPct val="100000"/>
              <a:buFontTx/>
              <a:buChar char="•"/>
              <a:defRPr sz="3108"/>
            </a:pPr>
            <a:r>
              <a:rPr lang="en-US" sz="4000" kern="0" dirty="0">
                <a:latin typeface="Arial" panose="020B0604020202020204" pitchFamily="34" charset="0"/>
                <a:ea typeface="Helvetica"/>
                <a:cs typeface="Arial" panose="020B0604020202020204" pitchFamily="34" charset="0"/>
              </a:rPr>
              <a:t>Take courses on h</a:t>
            </a:r>
            <a:r>
              <a:rPr lang="en-US" sz="4000" kern="0" dirty="0" err="1">
                <a:latin typeface="Arial" panose="020B0604020202020204" pitchFamily="34" charset="0"/>
                <a:ea typeface="Helvetica"/>
                <a:cs typeface="Arial" panose="020B0604020202020204" pitchFamily="34" charset="0"/>
              </a:rPr>
              <a:t>uman</a:t>
            </a:r>
            <a:r>
              <a:rPr lang="en-US" sz="4000" kern="0" dirty="0">
                <a:latin typeface="Arial" panose="020B0604020202020204" pitchFamily="34" charset="0"/>
                <a:ea typeface="Helvetica"/>
                <a:cs typeface="Arial" panose="020B0604020202020204" pitchFamily="34" charset="0"/>
              </a:rPr>
              <a:t>-computer i</a:t>
            </a:r>
            <a:r>
              <a:rPr lang="en-US" sz="4000" kern="0" dirty="0" err="1">
                <a:latin typeface="Arial" panose="020B0604020202020204" pitchFamily="34" charset="0"/>
                <a:ea typeface="Helvetica"/>
                <a:cs typeface="Arial" panose="020B0604020202020204" pitchFamily="34" charset="0"/>
              </a:rPr>
              <a:t>nteraction</a:t>
            </a:r>
            <a:r>
              <a:rPr lang="en-US" sz="4000" kern="0" dirty="0">
                <a:latin typeface="Arial" panose="020B0604020202020204" pitchFamily="34" charset="0"/>
                <a:ea typeface="Helvetica"/>
                <a:cs typeface="Arial" panose="020B0604020202020204" pitchFamily="34" charset="0"/>
              </a:rPr>
              <a:t> (HCI), human factors, user interface design</a:t>
            </a:r>
          </a:p>
        </p:txBody>
      </p:sp>
      <p:sp>
        <p:nvSpPr>
          <p:cNvPr id="8" name="Practitioners’ guide to building (interactive) applications"/>
          <p:cNvSpPr txBox="1"/>
          <p:nvPr/>
        </p:nvSpPr>
        <p:spPr>
          <a:xfrm>
            <a:off x="914396" y="0"/>
            <a:ext cx="17244132" cy="2509284"/>
          </a:xfrm>
          <a:prstGeom prst="rect">
            <a:avLst/>
          </a:prstGeom>
          <a:ln w="12700">
            <a:miter lim="400000"/>
          </a:ln>
          <a:extLst>
            <a:ext uri="{C572A759-6A51-4108-AA02-DFA0A04FC94B}">
              <ma14:wrappingTextBoxFlag xmlns="" xmlns:ma14="http://schemas.microsoft.com/office/mac/drawingml/2011/main" val="1"/>
            </a:ext>
          </a:extLst>
        </p:spPr>
        <p:txBody>
          <a:bodyPr lIns="101600" tIns="101600" rIns="101600" bIns="101600" anchor="ctr">
            <a:normAutofit/>
          </a:bodyPr>
          <a:lstStyle>
            <a:lvl1pPr algn="ctr" defTabSz="344677">
              <a:defRPr sz="4956" b="1"/>
            </a:lvl1pPr>
          </a:lstStyle>
          <a:p>
            <a:pPr algn="l" defTabSz="689354" fontAlgn="auto" hangingPunct="0">
              <a:spcBef>
                <a:spcPts val="0"/>
              </a:spcBef>
              <a:spcAft>
                <a:spcPts val="0"/>
              </a:spcAft>
            </a:pPr>
            <a:r>
              <a:rPr sz="7200" b="0" kern="0" dirty="0">
                <a:solidFill>
                  <a:srgbClr val="000000"/>
                </a:solidFill>
                <a:latin typeface="Arial" panose="020B0604020202020204" pitchFamily="34" charset="0"/>
                <a:ea typeface="Vitesse" charset="0"/>
                <a:cs typeface="Arial" panose="020B0604020202020204" pitchFamily="34" charset="0"/>
                <a:sym typeface="Helvetica"/>
              </a:rPr>
              <a:t>Practitioners’ </a:t>
            </a:r>
            <a:r>
              <a:rPr lang="en-US" sz="7200" b="0" kern="0" dirty="0">
                <a:solidFill>
                  <a:srgbClr val="000000"/>
                </a:solidFill>
                <a:latin typeface="Arial" panose="020B0604020202020204" pitchFamily="34" charset="0"/>
                <a:ea typeface="Vitesse" charset="0"/>
                <a:cs typeface="Arial" panose="020B0604020202020204" pitchFamily="34" charset="0"/>
                <a:sym typeface="Helvetica"/>
              </a:rPr>
              <a:t>G</a:t>
            </a:r>
            <a:r>
              <a:rPr sz="7200" b="0" kern="0" dirty="0">
                <a:solidFill>
                  <a:srgbClr val="000000"/>
                </a:solidFill>
                <a:latin typeface="Arial" panose="020B0604020202020204" pitchFamily="34" charset="0"/>
                <a:ea typeface="Vitesse" charset="0"/>
                <a:cs typeface="Arial" panose="020B0604020202020204" pitchFamily="34" charset="0"/>
                <a:sym typeface="Helvetica"/>
              </a:rPr>
              <a:t>uide to </a:t>
            </a:r>
            <a:r>
              <a:rPr lang="en-US" sz="7200" b="0" kern="0" dirty="0">
                <a:solidFill>
                  <a:srgbClr val="000000"/>
                </a:solidFill>
                <a:latin typeface="Arial" panose="020B0604020202020204" pitchFamily="34" charset="0"/>
                <a:ea typeface="Vitesse" charset="0"/>
                <a:cs typeface="Arial" panose="020B0604020202020204" pitchFamily="34" charset="0"/>
                <a:sym typeface="Helvetica"/>
              </a:rPr>
              <a:t>B</a:t>
            </a:r>
            <a:r>
              <a:rPr sz="7200" b="0" kern="0" dirty="0">
                <a:solidFill>
                  <a:srgbClr val="000000"/>
                </a:solidFill>
                <a:latin typeface="Arial" panose="020B0604020202020204" pitchFamily="34" charset="0"/>
                <a:ea typeface="Vitesse" charset="0"/>
                <a:cs typeface="Arial" panose="020B0604020202020204" pitchFamily="34" charset="0"/>
                <a:sym typeface="Helvetica"/>
              </a:rPr>
              <a:t>uilding (</a:t>
            </a:r>
            <a:r>
              <a:rPr lang="en-US" sz="7200" b="0" kern="0" dirty="0">
                <a:solidFill>
                  <a:srgbClr val="000000"/>
                </a:solidFill>
                <a:latin typeface="Arial" panose="020B0604020202020204" pitchFamily="34" charset="0"/>
                <a:ea typeface="Vitesse" charset="0"/>
                <a:cs typeface="Arial" panose="020B0604020202020204" pitchFamily="34" charset="0"/>
                <a:sym typeface="Helvetica"/>
              </a:rPr>
              <a:t>I</a:t>
            </a:r>
            <a:r>
              <a:rPr sz="7200" b="0" kern="0" dirty="0">
                <a:solidFill>
                  <a:srgbClr val="000000"/>
                </a:solidFill>
                <a:latin typeface="Arial" panose="020B0604020202020204" pitchFamily="34" charset="0"/>
                <a:ea typeface="Vitesse" charset="0"/>
                <a:cs typeface="Arial" panose="020B0604020202020204" pitchFamily="34" charset="0"/>
                <a:sym typeface="Helvetica"/>
              </a:rPr>
              <a:t>nteractive) </a:t>
            </a:r>
            <a:r>
              <a:rPr lang="en-US" sz="7200" b="0" kern="0" dirty="0">
                <a:solidFill>
                  <a:srgbClr val="000000"/>
                </a:solidFill>
                <a:latin typeface="Arial" panose="020B0604020202020204" pitchFamily="34" charset="0"/>
                <a:ea typeface="Vitesse" charset="0"/>
                <a:cs typeface="Arial" panose="020B0604020202020204" pitchFamily="34" charset="0"/>
                <a:sym typeface="Helvetica"/>
              </a:rPr>
              <a:t>A</a:t>
            </a:r>
            <a:r>
              <a:rPr sz="7200" b="0" kern="0" dirty="0">
                <a:solidFill>
                  <a:srgbClr val="000000"/>
                </a:solidFill>
                <a:latin typeface="Arial" panose="020B0604020202020204" pitchFamily="34" charset="0"/>
                <a:ea typeface="Vitesse" charset="0"/>
                <a:cs typeface="Arial" panose="020B0604020202020204" pitchFamily="34" charset="0"/>
                <a:sym typeface="Helvetica"/>
              </a:rPr>
              <a:t>pplications</a:t>
            </a:r>
          </a:p>
        </p:txBody>
      </p:sp>
    </p:spTree>
    <p:extLst>
      <p:ext uri="{BB962C8B-B14F-4D97-AF65-F5344CB8AC3E}">
        <p14:creationId xmlns:p14="http://schemas.microsoft.com/office/powerpoint/2010/main" val="103189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ink about scalability early…"/>
          <p:cNvSpPr txBox="1">
            <a:spLocks/>
          </p:cNvSpPr>
          <p:nvPr/>
        </p:nvSpPr>
        <p:spPr>
          <a:xfrm>
            <a:off x="914397" y="2509285"/>
            <a:ext cx="12248706" cy="7136422"/>
          </a:xfrm>
          <a:prstGeom prst="rect">
            <a:avLst/>
          </a:prstGeom>
          <a:ln w="12700">
            <a:miter lim="400000"/>
          </a:ln>
          <a:extLst>
            <a:ext uri="{C572A759-6A51-4108-AA02-DFA0A04FC94B}">
              <ma14:wrappingTextBoxFlag xmlns="" xmlns:ma14="http://schemas.microsoft.com/office/mac/drawingml/2011/main" val="1"/>
            </a:ext>
          </a:extLst>
        </p:spPr>
        <p:txBody>
          <a:bodyPr lIns="101600" tIns="101600" rIns="101600" bIns="101600">
            <a:normAutofit/>
          </a:bodyPr>
          <a:lstStyle>
            <a:lvl1pPr marL="0" marR="0" indent="0" algn="l" defTabSz="584200" latinLnBrk="0">
              <a:lnSpc>
                <a:spcPct val="100000"/>
              </a:lnSpc>
              <a:spcBef>
                <a:spcPts val="240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a:defRPr>
            </a:lvl1pPr>
            <a:lvl2pPr marL="13335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2pPr>
            <a:lvl3pPr marL="17780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3pPr>
            <a:lvl4pPr marL="22225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4pPr>
            <a:lvl5pPr marL="26670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5pPr>
            <a:lvl6pPr marL="30226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6pPr>
            <a:lvl7pPr marL="33782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7pPr>
            <a:lvl8pPr marL="37338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8pPr>
            <a:lvl9pPr marL="40894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9pPr>
          </a:lstStyle>
          <a:p>
            <a:pPr defTabSz="876300" fontAlgn="auto">
              <a:spcBef>
                <a:spcPts val="3600"/>
              </a:spcBef>
              <a:defRPr sz="3150"/>
            </a:pPr>
            <a:r>
              <a:rPr lang="en-US" sz="3600" kern="0" dirty="0">
                <a:latin typeface="Arial" panose="020B0604020202020204" pitchFamily="34" charset="0"/>
                <a:ea typeface="Helvetica"/>
                <a:cs typeface="Arial" panose="020B0604020202020204" pitchFamily="34" charset="0"/>
              </a:rPr>
              <a:t>Think about scalability early</a:t>
            </a:r>
          </a:p>
          <a:p>
            <a:pPr marL="1714500" lvl="1" defTabSz="876300" fontAlgn="auto">
              <a:spcBef>
                <a:spcPts val="3600"/>
              </a:spcBef>
              <a:defRPr sz="3150"/>
            </a:pPr>
            <a:r>
              <a:rPr lang="en-US" sz="3600" kern="0" dirty="0">
                <a:latin typeface="Arial" panose="020B0604020202020204" pitchFamily="34" charset="0"/>
                <a:ea typeface="Helvetica"/>
                <a:cs typeface="Arial" panose="020B0604020202020204" pitchFamily="34" charset="0"/>
              </a:rPr>
              <a:t>Identify candidate scalable algorithms early on</a:t>
            </a:r>
          </a:p>
          <a:p>
            <a:pPr defTabSz="876300" fontAlgn="auto">
              <a:spcBef>
                <a:spcPts val="3600"/>
              </a:spcBef>
              <a:defRPr sz="3150"/>
            </a:pPr>
            <a:r>
              <a:rPr lang="en-US" sz="3600" kern="0" dirty="0">
                <a:latin typeface="Arial" panose="020B0604020202020204" pitchFamily="34" charset="0"/>
                <a:ea typeface="Helvetica"/>
                <a:cs typeface="Arial" panose="020B0604020202020204" pitchFamily="34" charset="0"/>
              </a:rPr>
              <a:t>Use </a:t>
            </a:r>
            <a:r>
              <a:rPr lang="en-US" sz="3600" kern="0" dirty="0">
                <a:solidFill>
                  <a:srgbClr val="648D26"/>
                </a:solidFill>
                <a:latin typeface="Arial" panose="020B0604020202020204" pitchFamily="34" charset="0"/>
                <a:ea typeface="Helvetica"/>
                <a:cs typeface="Arial" panose="020B0604020202020204" pitchFamily="34" charset="0"/>
              </a:rPr>
              <a:t>iterative</a:t>
            </a:r>
            <a:r>
              <a:rPr lang="en-US" sz="3600" kern="0" dirty="0">
                <a:latin typeface="Arial" panose="020B0604020202020204" pitchFamily="34" charset="0"/>
                <a:ea typeface="Helvetica"/>
                <a:cs typeface="Arial" panose="020B0604020202020204" pitchFamily="34" charset="0"/>
              </a:rPr>
              <a:t> design approach, as in </a:t>
            </a:r>
            <a:r>
              <a:rPr lang="en-US" sz="3600" kern="0" dirty="0" err="1">
                <a:latin typeface="Arial" panose="020B0604020202020204" pitchFamily="34" charset="0"/>
                <a:ea typeface="Helvetica"/>
                <a:cs typeface="Arial" panose="020B0604020202020204" pitchFamily="34" charset="0"/>
              </a:rPr>
              <a:t>Apolo</a:t>
            </a:r>
            <a:r>
              <a:rPr lang="en-US" sz="3600" kern="0" dirty="0">
                <a:latin typeface="Arial" panose="020B0604020202020204" pitchFamily="34" charset="0"/>
                <a:ea typeface="Helvetica"/>
                <a:cs typeface="Arial" panose="020B0604020202020204" pitchFamily="34" charset="0"/>
              </a:rPr>
              <a:t> and industry</a:t>
            </a:r>
          </a:p>
          <a:p>
            <a:pPr marL="1714500" lvl="1" defTabSz="876300" fontAlgn="auto">
              <a:spcBef>
                <a:spcPts val="3600"/>
              </a:spcBef>
              <a:defRPr sz="3150"/>
            </a:pPr>
            <a:r>
              <a:rPr lang="en-US" sz="3600" kern="0" dirty="0">
                <a:latin typeface="Arial" panose="020B0604020202020204" pitchFamily="34" charset="0"/>
                <a:ea typeface="Helvetica"/>
                <a:cs typeface="Arial" panose="020B0604020202020204" pitchFamily="34" charset="0"/>
              </a:rPr>
              <a:t>Why? It’s hard to get it right the first time</a:t>
            </a:r>
          </a:p>
          <a:p>
            <a:pPr marL="1714500" lvl="1" defTabSz="876300" fontAlgn="auto">
              <a:spcBef>
                <a:spcPts val="3600"/>
              </a:spcBef>
              <a:buClr>
                <a:prstClr val="black"/>
              </a:buClr>
              <a:defRPr sz="3150"/>
            </a:pPr>
            <a:r>
              <a:rPr lang="en-US" sz="3600" kern="0" dirty="0">
                <a:solidFill>
                  <a:srgbClr val="D95000"/>
                </a:solidFill>
                <a:latin typeface="Arial" panose="020B0604020202020204" pitchFamily="34" charset="0"/>
                <a:ea typeface="Helvetica"/>
                <a:cs typeface="Arial" panose="020B0604020202020204" pitchFamily="34" charset="0"/>
              </a:rPr>
              <a:t>Create prototype</a:t>
            </a:r>
            <a:r>
              <a:rPr lang="en-US" sz="3600" kern="0" dirty="0">
                <a:latin typeface="Arial" panose="020B0604020202020204" pitchFamily="34" charset="0"/>
                <a:ea typeface="Helvetica"/>
                <a:cs typeface="Arial" panose="020B0604020202020204" pitchFamily="34" charset="0"/>
              </a:rPr>
              <a:t>, </a:t>
            </a:r>
            <a:r>
              <a:rPr lang="en-US" sz="3600" kern="0" dirty="0">
                <a:solidFill>
                  <a:srgbClr val="7097E5"/>
                </a:solidFill>
                <a:latin typeface="Arial" panose="020B0604020202020204" pitchFamily="34" charset="0"/>
                <a:ea typeface="Helvetica"/>
                <a:cs typeface="Arial" panose="020B0604020202020204" pitchFamily="34" charset="0"/>
              </a:rPr>
              <a:t>evaluate</a:t>
            </a:r>
            <a:r>
              <a:rPr lang="en-US" sz="3600" kern="0" dirty="0">
                <a:latin typeface="Arial" panose="020B0604020202020204" pitchFamily="34" charset="0"/>
                <a:ea typeface="Helvetica"/>
                <a:cs typeface="Arial" panose="020B0604020202020204" pitchFamily="34" charset="0"/>
              </a:rPr>
              <a:t>, </a:t>
            </a:r>
            <a:r>
              <a:rPr lang="en-US" sz="3600" kern="0" dirty="0">
                <a:solidFill>
                  <a:srgbClr val="D95000"/>
                </a:solidFill>
                <a:latin typeface="Arial" panose="020B0604020202020204" pitchFamily="34" charset="0"/>
                <a:ea typeface="Helvetica"/>
                <a:cs typeface="Arial" panose="020B0604020202020204" pitchFamily="34" charset="0"/>
              </a:rPr>
              <a:t>modify prototype</a:t>
            </a:r>
            <a:r>
              <a:rPr lang="en-US" sz="3600" kern="0" dirty="0">
                <a:latin typeface="Arial" panose="020B0604020202020204" pitchFamily="34" charset="0"/>
                <a:ea typeface="Helvetica"/>
                <a:cs typeface="Arial" panose="020B0604020202020204" pitchFamily="34" charset="0"/>
              </a:rPr>
              <a:t>, </a:t>
            </a:r>
            <a:r>
              <a:rPr lang="en-US" sz="3600" kern="0" dirty="0">
                <a:solidFill>
                  <a:srgbClr val="7097E5"/>
                </a:solidFill>
                <a:latin typeface="Arial" panose="020B0604020202020204" pitchFamily="34" charset="0"/>
                <a:ea typeface="Helvetica"/>
                <a:cs typeface="Arial" panose="020B0604020202020204" pitchFamily="34" charset="0"/>
              </a:rPr>
              <a:t>evaluate</a:t>
            </a:r>
            <a:r>
              <a:rPr lang="en-US" sz="3600" kern="0" dirty="0">
                <a:latin typeface="Arial" panose="020B0604020202020204" pitchFamily="34" charset="0"/>
                <a:ea typeface="Helvetica"/>
                <a:cs typeface="Arial" panose="020B0604020202020204" pitchFamily="34" charset="0"/>
              </a:rPr>
              <a:t>, ...</a:t>
            </a:r>
          </a:p>
          <a:p>
            <a:pPr marL="1714500" lvl="1" defTabSz="876300" fontAlgn="auto">
              <a:spcBef>
                <a:spcPts val="3600"/>
              </a:spcBef>
              <a:defRPr sz="3150"/>
            </a:pPr>
            <a:r>
              <a:rPr lang="en-US" sz="3600" kern="0" dirty="0">
                <a:latin typeface="Arial" panose="020B0604020202020204" pitchFamily="34" charset="0"/>
                <a:ea typeface="Helvetica"/>
                <a:cs typeface="Arial" panose="020B0604020202020204" pitchFamily="34" charset="0"/>
              </a:rPr>
              <a:t>Quick evaluation helps you identify important fixes early — save you a lot of time overall</a:t>
            </a:r>
          </a:p>
        </p:txBody>
      </p:sp>
      <p:sp>
        <p:nvSpPr>
          <p:cNvPr id="10" name="Waterfall model  (software engineering)"/>
          <p:cNvSpPr txBox="1"/>
          <p:nvPr/>
        </p:nvSpPr>
        <p:spPr>
          <a:xfrm>
            <a:off x="12875304" y="2509285"/>
            <a:ext cx="4926648" cy="1190069"/>
          </a:xfrm>
          <a:prstGeom prst="rect">
            <a:avLst/>
          </a:prstGeom>
          <a:ln w="12700">
            <a:miter lim="400000"/>
          </a:ln>
          <a:extLst>
            <a:ext uri="{C572A759-6A51-4108-AA02-DFA0A04FC94B}">
              <ma14:wrappingTextBoxFlag xmlns="" xmlns:ma14="http://schemas.microsoft.com/office/mac/drawingml/2011/main" val="1"/>
            </a:ext>
          </a:extLst>
        </p:spPr>
        <p:txBody>
          <a:bodyPr wrap="square" lIns="101600" tIns="101600" rIns="101600" bIns="101600" anchor="ctr">
            <a:spAutoFit/>
          </a:bodyPr>
          <a:lstStyle/>
          <a:p>
            <a:pPr algn="ctr" defTabSz="914400" fontAlgn="auto" hangingPunct="0">
              <a:spcBef>
                <a:spcPts val="0"/>
              </a:spcBef>
              <a:spcAft>
                <a:spcPts val="0"/>
              </a:spcAft>
              <a:defRPr sz="2100"/>
            </a:pPr>
            <a:r>
              <a:rPr sz="3200" kern="0" dirty="0">
                <a:solidFill>
                  <a:srgbClr val="000000"/>
                </a:solidFill>
                <a:latin typeface="Arial" panose="020B0604020202020204" pitchFamily="34" charset="0"/>
                <a:ea typeface="Helvetica"/>
                <a:cs typeface="Arial" panose="020B0604020202020204" pitchFamily="34" charset="0"/>
                <a:sym typeface="Helvetica"/>
              </a:rPr>
              <a:t>Waterfall model </a:t>
            </a:r>
            <a:br>
              <a:rPr sz="3200" kern="0" dirty="0">
                <a:solidFill>
                  <a:srgbClr val="000000"/>
                </a:solidFill>
                <a:latin typeface="Arial" panose="020B0604020202020204" pitchFamily="34" charset="0"/>
                <a:ea typeface="Helvetica"/>
                <a:cs typeface="Arial" panose="020B0604020202020204" pitchFamily="34" charset="0"/>
                <a:sym typeface="Helvetica"/>
              </a:rPr>
            </a:br>
            <a:r>
              <a:rPr sz="3200" kern="0" dirty="0">
                <a:solidFill>
                  <a:srgbClr val="000000"/>
                </a:solidFill>
                <a:latin typeface="Arial" panose="020B0604020202020204" pitchFamily="34" charset="0"/>
                <a:ea typeface="Helvetica"/>
                <a:cs typeface="Arial" panose="020B0604020202020204" pitchFamily="34" charset="0"/>
                <a:sym typeface="Helvetica"/>
              </a:rPr>
              <a:t>(software engineering)</a:t>
            </a:r>
          </a:p>
        </p:txBody>
      </p:sp>
      <p:sp>
        <p:nvSpPr>
          <p:cNvPr id="6" name="Practitioners’ guide to building (interactive) applications"/>
          <p:cNvSpPr txBox="1"/>
          <p:nvPr/>
        </p:nvSpPr>
        <p:spPr>
          <a:xfrm>
            <a:off x="914397" y="0"/>
            <a:ext cx="16961006" cy="2509284"/>
          </a:xfrm>
          <a:prstGeom prst="rect">
            <a:avLst/>
          </a:prstGeom>
          <a:ln w="12700">
            <a:miter lim="400000"/>
          </a:ln>
          <a:extLst>
            <a:ext uri="{C572A759-6A51-4108-AA02-DFA0A04FC94B}">
              <ma14:wrappingTextBoxFlag xmlns="" xmlns:ma14="http://schemas.microsoft.com/office/mac/drawingml/2011/main" val="1"/>
            </a:ext>
          </a:extLst>
        </p:spPr>
        <p:txBody>
          <a:bodyPr lIns="101600" tIns="101600" rIns="101600" bIns="101600" anchor="ctr">
            <a:normAutofit/>
          </a:bodyPr>
          <a:lstStyle>
            <a:lvl1pPr algn="ctr" defTabSz="344677">
              <a:defRPr sz="4956" b="1"/>
            </a:lvl1pPr>
          </a:lstStyle>
          <a:p>
            <a:pPr algn="l" defTabSz="689354" fontAlgn="auto" hangingPunct="0">
              <a:spcBef>
                <a:spcPts val="0"/>
              </a:spcBef>
              <a:spcAft>
                <a:spcPts val="0"/>
              </a:spcAft>
            </a:pPr>
            <a:r>
              <a:rPr sz="7200" b="0" kern="0" dirty="0">
                <a:solidFill>
                  <a:srgbClr val="000000"/>
                </a:solidFill>
                <a:latin typeface="Arial" panose="020B0604020202020204" pitchFamily="34" charset="0"/>
                <a:ea typeface="Vitesse" charset="0"/>
                <a:cs typeface="Arial" panose="020B0604020202020204" pitchFamily="34" charset="0"/>
                <a:sym typeface="Helvetica"/>
              </a:rPr>
              <a:t>Practitioners’ </a:t>
            </a:r>
            <a:r>
              <a:rPr lang="en-US" sz="7200" b="0" kern="0" dirty="0">
                <a:solidFill>
                  <a:srgbClr val="000000"/>
                </a:solidFill>
                <a:latin typeface="Arial" panose="020B0604020202020204" pitchFamily="34" charset="0"/>
                <a:ea typeface="Vitesse" charset="0"/>
                <a:cs typeface="Arial" panose="020B0604020202020204" pitchFamily="34" charset="0"/>
                <a:sym typeface="Helvetica"/>
              </a:rPr>
              <a:t>G</a:t>
            </a:r>
            <a:r>
              <a:rPr sz="7200" b="0" kern="0" dirty="0">
                <a:solidFill>
                  <a:srgbClr val="000000"/>
                </a:solidFill>
                <a:latin typeface="Arial" panose="020B0604020202020204" pitchFamily="34" charset="0"/>
                <a:ea typeface="Vitesse" charset="0"/>
                <a:cs typeface="Arial" panose="020B0604020202020204" pitchFamily="34" charset="0"/>
                <a:sym typeface="Helvetica"/>
              </a:rPr>
              <a:t>uide to </a:t>
            </a:r>
            <a:r>
              <a:rPr lang="en-US" sz="7200" b="0" kern="0" dirty="0">
                <a:solidFill>
                  <a:srgbClr val="000000"/>
                </a:solidFill>
                <a:latin typeface="Arial" panose="020B0604020202020204" pitchFamily="34" charset="0"/>
                <a:ea typeface="Vitesse" charset="0"/>
                <a:cs typeface="Arial" panose="020B0604020202020204" pitchFamily="34" charset="0"/>
                <a:sym typeface="Helvetica"/>
              </a:rPr>
              <a:t>B</a:t>
            </a:r>
            <a:r>
              <a:rPr sz="7200" b="0" kern="0" dirty="0">
                <a:solidFill>
                  <a:srgbClr val="000000"/>
                </a:solidFill>
                <a:latin typeface="Arial" panose="020B0604020202020204" pitchFamily="34" charset="0"/>
                <a:ea typeface="Vitesse" charset="0"/>
                <a:cs typeface="Arial" panose="020B0604020202020204" pitchFamily="34" charset="0"/>
                <a:sym typeface="Helvetica"/>
              </a:rPr>
              <a:t>uilding (</a:t>
            </a:r>
            <a:r>
              <a:rPr lang="en-US" sz="7200" b="0" kern="0" dirty="0">
                <a:solidFill>
                  <a:srgbClr val="000000"/>
                </a:solidFill>
                <a:latin typeface="Arial" panose="020B0604020202020204" pitchFamily="34" charset="0"/>
                <a:ea typeface="Vitesse" charset="0"/>
                <a:cs typeface="Arial" panose="020B0604020202020204" pitchFamily="34" charset="0"/>
                <a:sym typeface="Helvetica"/>
              </a:rPr>
              <a:t>I</a:t>
            </a:r>
            <a:r>
              <a:rPr sz="7200" b="0" kern="0" dirty="0">
                <a:solidFill>
                  <a:srgbClr val="000000"/>
                </a:solidFill>
                <a:latin typeface="Arial" panose="020B0604020202020204" pitchFamily="34" charset="0"/>
                <a:ea typeface="Vitesse" charset="0"/>
                <a:cs typeface="Arial" panose="020B0604020202020204" pitchFamily="34" charset="0"/>
                <a:sym typeface="Helvetica"/>
              </a:rPr>
              <a:t>nteractive) </a:t>
            </a:r>
            <a:r>
              <a:rPr lang="en-US" sz="7200" b="0" kern="0" dirty="0">
                <a:solidFill>
                  <a:srgbClr val="000000"/>
                </a:solidFill>
                <a:latin typeface="Arial" panose="020B0604020202020204" pitchFamily="34" charset="0"/>
                <a:ea typeface="Vitesse" charset="0"/>
                <a:cs typeface="Arial" panose="020B0604020202020204" pitchFamily="34" charset="0"/>
                <a:sym typeface="Helvetica"/>
              </a:rPr>
              <a:t>A</a:t>
            </a:r>
            <a:r>
              <a:rPr sz="7200" b="0" kern="0" dirty="0">
                <a:solidFill>
                  <a:srgbClr val="000000"/>
                </a:solidFill>
                <a:latin typeface="Arial" panose="020B0604020202020204" pitchFamily="34" charset="0"/>
                <a:ea typeface="Vitesse" charset="0"/>
                <a:cs typeface="Arial" panose="020B0604020202020204" pitchFamily="34" charset="0"/>
                <a:sym typeface="Helvetica"/>
              </a:rPr>
              <a:t>pplications</a:t>
            </a:r>
          </a:p>
        </p:txBody>
      </p:sp>
      <p:pic>
        <p:nvPicPr>
          <p:cNvPr id="2" name="Picture 1"/>
          <p:cNvPicPr>
            <a:picLocks noChangeAspect="1"/>
          </p:cNvPicPr>
          <p:nvPr/>
        </p:nvPicPr>
        <p:blipFill>
          <a:blip r:embed="rId2"/>
          <a:stretch>
            <a:fillRect/>
          </a:stretch>
        </p:blipFill>
        <p:spPr>
          <a:xfrm>
            <a:off x="12982478" y="4205185"/>
            <a:ext cx="4992824" cy="3744618"/>
          </a:xfrm>
          <a:prstGeom prst="rect">
            <a:avLst/>
          </a:prstGeom>
        </p:spPr>
      </p:pic>
      <p:sp>
        <p:nvSpPr>
          <p:cNvPr id="8" name="Cross 7"/>
          <p:cNvSpPr/>
          <p:nvPr/>
        </p:nvSpPr>
        <p:spPr>
          <a:xfrm rot="2700000">
            <a:off x="13299906" y="5974170"/>
            <a:ext cx="2050164" cy="2050164"/>
          </a:xfrm>
          <a:prstGeom prst="plus">
            <a:avLst>
              <a:gd name="adj" fmla="val 41949"/>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71600" fontAlgn="auto">
              <a:spcBef>
                <a:spcPts val="0"/>
              </a:spcBef>
              <a:spcAft>
                <a:spcPts val="0"/>
              </a:spcAft>
            </a:pPr>
            <a:endParaRPr lang="en-US" sz="2700">
              <a:solidFill>
                <a:prstClr val="white"/>
              </a:solidFill>
              <a:latin typeface="Calibri"/>
            </a:endParaRPr>
          </a:p>
        </p:txBody>
      </p:sp>
    </p:spTree>
    <p:extLst>
      <p:ext uri="{BB962C8B-B14F-4D97-AF65-F5344CB8AC3E}">
        <p14:creationId xmlns:p14="http://schemas.microsoft.com/office/powerpoint/2010/main" val="186397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spTree>
    <p:extLst>
      <p:ext uri="{BB962C8B-B14F-4D97-AF65-F5344CB8AC3E}">
        <p14:creationId xmlns:p14="http://schemas.microsoft.com/office/powerpoint/2010/main" val="101705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2"/>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6526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857006" y="2267547"/>
            <a:ext cx="11015332" cy="1692771"/>
          </a:xfrm>
          <a:prstGeom prst="rect">
            <a:avLst/>
          </a:prstGeom>
        </p:spPr>
        <p:txBody>
          <a:bodyPr wrap="square">
            <a:spAutoFit/>
          </a:bodyPr>
          <a:lstStyle/>
          <a:p>
            <a:pPr defTabSz="1371600" fontAlgn="auto">
              <a:spcBef>
                <a:spcPts val="0"/>
              </a:spcBef>
              <a:spcAft>
                <a:spcPts val="0"/>
              </a:spcAft>
              <a:defRPr/>
            </a:pPr>
            <a:r>
              <a:rPr lang="en-US" sz="52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t>Human-In-The-Loop Graph Mining</a:t>
            </a:r>
          </a:p>
          <a:p>
            <a:pPr defTabSz="1371600" fontAlgn="auto">
              <a:spcBef>
                <a:spcPts val="0"/>
              </a:spcBef>
              <a:spcAft>
                <a:spcPts val="0"/>
              </a:spcAft>
            </a:pPr>
            <a:endParaRPr lang="en-US" sz="5200" dirty="0">
              <a:solidFill>
                <a:prstClr val="black"/>
              </a:solidFill>
              <a:latin typeface="Arial" panose="020B0604020202020204" pitchFamily="34" charset="0"/>
              <a:ea typeface="Helvetica" charset="0"/>
              <a:cs typeface="Arial" panose="020B0604020202020204" pitchFamily="34" charset="0"/>
            </a:endParaRPr>
          </a:p>
        </p:txBody>
      </p:sp>
      <p:sp>
        <p:nvSpPr>
          <p:cNvPr id="12" name="Apolo:  Machine Learning + Visualization CHI 2011"/>
          <p:cNvSpPr txBox="1">
            <a:spLocks/>
          </p:cNvSpPr>
          <p:nvPr/>
        </p:nvSpPr>
        <p:spPr>
          <a:xfrm>
            <a:off x="857007" y="4052651"/>
            <a:ext cx="12625070" cy="283499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584200" latinLnBrk="0">
              <a:lnSpc>
                <a:spcPct val="100000"/>
              </a:lnSpc>
              <a:spcBef>
                <a:spcPts val="240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a:defRPr>
            </a:lvl1pPr>
            <a:lvl2pPr marL="13335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2pPr>
            <a:lvl3pPr marL="17780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3pPr>
            <a:lvl4pPr marL="22225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4pPr>
            <a:lvl5pPr marL="26670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5pPr>
            <a:lvl6pPr marL="30226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6pPr>
            <a:lvl7pPr marL="33782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7pPr>
            <a:lvl8pPr marL="37338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8pPr>
            <a:lvl9pPr marL="40894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9pPr>
          </a:lstStyle>
          <a:p>
            <a:pPr defTabSz="2590800" fontAlgn="auto">
              <a:spcBef>
                <a:spcPts val="3400"/>
              </a:spcBef>
              <a:buClr>
                <a:srgbClr val="FFFFFF"/>
              </a:buClr>
              <a:defRPr sz="2800">
                <a:solidFill>
                  <a:srgbClr val="FFFFFF"/>
                </a:solidFill>
                <a:uFill>
                  <a:solidFill>
                    <a:srgbClr val="FFFFFF"/>
                  </a:solidFill>
                </a:uFill>
              </a:defRPr>
            </a:pPr>
            <a:r>
              <a:rPr lang="en-US" sz="6000" kern="0" dirty="0" err="1">
                <a:solidFill>
                  <a:srgbClr val="FFAD00"/>
                </a:solidFill>
                <a:uFill>
                  <a:solidFill>
                    <a:srgbClr val="FFAD00"/>
                  </a:solidFill>
                </a:uFill>
                <a:latin typeface="Arial" panose="020B0604020202020204" pitchFamily="34" charset="0"/>
                <a:ea typeface="Helvetica"/>
                <a:cs typeface="Arial" panose="020B0604020202020204" pitchFamily="34" charset="0"/>
              </a:rPr>
              <a:t>Apolo</a:t>
            </a:r>
            <a:r>
              <a:rPr lang="en-US" sz="6000" kern="0" dirty="0">
                <a:solidFill>
                  <a:srgbClr val="FFAD00"/>
                </a:solidFill>
                <a:uFill>
                  <a:solidFill>
                    <a:srgbClr val="FFAD00"/>
                  </a:solidFill>
                </a:uFill>
                <a:latin typeface="Arial" panose="020B0604020202020204" pitchFamily="34" charset="0"/>
                <a:ea typeface="Helvetica"/>
                <a:cs typeface="Arial" panose="020B0604020202020204" pitchFamily="34" charset="0"/>
              </a:rPr>
              <a:t>: </a:t>
            </a:r>
            <a:br>
              <a:rPr lang="en-US" sz="6000" kern="0" dirty="0">
                <a:solidFill>
                  <a:srgbClr val="FFAD00"/>
                </a:solidFill>
                <a:uFill>
                  <a:solidFill>
                    <a:srgbClr val="FFAD00"/>
                  </a:solidFill>
                </a:uFill>
                <a:latin typeface="Arial" panose="020B0604020202020204" pitchFamily="34" charset="0"/>
                <a:ea typeface="Helvetica"/>
                <a:cs typeface="Arial" panose="020B0604020202020204" pitchFamily="34" charset="0"/>
              </a:rPr>
            </a:br>
            <a:r>
              <a:rPr lang="en-US" sz="6000" kern="0" dirty="0">
                <a:solidFill>
                  <a:srgbClr val="FFAD00"/>
                </a:solidFill>
                <a:uFill>
                  <a:solidFill>
                    <a:srgbClr val="FFAD00"/>
                  </a:solidFill>
                </a:uFill>
                <a:latin typeface="Arial" panose="020B0604020202020204" pitchFamily="34" charset="0"/>
                <a:ea typeface="Helvetica"/>
                <a:cs typeface="Arial" panose="020B0604020202020204" pitchFamily="34" charset="0"/>
              </a:rPr>
              <a:t>Machine Learning + Visualization</a:t>
            </a:r>
            <a:br>
              <a:rPr lang="en-US" sz="6000" kern="0" dirty="0">
                <a:solidFill>
                  <a:srgbClr val="FFFFFF"/>
                </a:solidFill>
                <a:uFill>
                  <a:solidFill>
                    <a:srgbClr val="FFFFFF"/>
                  </a:solidFill>
                </a:uFill>
                <a:latin typeface="Arial" panose="020B0604020202020204" pitchFamily="34" charset="0"/>
                <a:ea typeface="Helvetica"/>
                <a:cs typeface="Arial" panose="020B0604020202020204" pitchFamily="34" charset="0"/>
              </a:rPr>
            </a:br>
            <a:r>
              <a:rPr lang="en-US" sz="6000" kern="0" dirty="0">
                <a:solidFill>
                  <a:srgbClr val="FFFFFF"/>
                </a:solidFill>
                <a:uFill>
                  <a:solidFill>
                    <a:srgbClr val="FFFFFF"/>
                  </a:solidFill>
                </a:uFill>
                <a:latin typeface="Arial" panose="020B0604020202020204" pitchFamily="34" charset="0"/>
                <a:ea typeface="Helvetica"/>
                <a:cs typeface="Arial" panose="020B0604020202020204" pitchFamily="34" charset="0"/>
              </a:rPr>
              <a:t>CHI 2011</a:t>
            </a:r>
          </a:p>
        </p:txBody>
      </p:sp>
      <p:sp>
        <p:nvSpPr>
          <p:cNvPr id="14" name="Apolo: Making Sense of Large Network Data by Combining Rich User Interaction and Machine Learning"/>
          <p:cNvSpPr txBox="1"/>
          <p:nvPr/>
        </p:nvSpPr>
        <p:spPr>
          <a:xfrm>
            <a:off x="857006" y="8841246"/>
            <a:ext cx="15485008" cy="553998"/>
          </a:xfrm>
          <a:prstGeom prst="rect">
            <a:avLst/>
          </a:prstGeom>
          <a:ln w="12700">
            <a:miter lim="400000"/>
          </a:ln>
          <a:extLst>
            <a:ext uri="{C572A759-6A51-4108-AA02-DFA0A04FC94B}">
              <ma14:wrappingTextBoxFlag xmlns="" xmlns:ma14="http://schemas.microsoft.com/office/mac/drawingml/2011/main" val="1"/>
            </a:ext>
          </a:extLst>
        </p:spPr>
        <p:txBody>
          <a:bodyPr wrap="none" lIns="76200" tIns="76200" rIns="76200" bIns="76200">
            <a:spAutoFit/>
          </a:bodyPr>
          <a:lstStyle>
            <a:lvl1pPr defTabSz="647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defRPr>
            </a:lvl1pPr>
          </a:lstStyle>
          <a:p>
            <a:pPr defTabSz="1295400" fontAlgn="auto" hangingPunct="0">
              <a:spcBef>
                <a:spcPts val="0"/>
              </a:spcBef>
              <a:spcAft>
                <a:spcPts val="0"/>
              </a:spcAft>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pPr>
            <a:r>
              <a:rPr sz="2600" kern="0" dirty="0" err="1">
                <a:latin typeface="Arial" panose="020B0604020202020204" pitchFamily="34" charset="0"/>
                <a:ea typeface="Helvetica"/>
                <a:cs typeface="Arial" panose="020B0604020202020204" pitchFamily="34" charset="0"/>
                <a:sym typeface="Helvetica"/>
              </a:rPr>
              <a:t>Apolo</a:t>
            </a:r>
            <a:r>
              <a:rPr sz="2600" kern="0" dirty="0">
                <a:latin typeface="Arial" panose="020B0604020202020204" pitchFamily="34" charset="0"/>
                <a:ea typeface="Helvetica"/>
                <a:cs typeface="Arial" panose="020B0604020202020204" pitchFamily="34" charset="0"/>
                <a:sym typeface="Helvetica"/>
              </a:rPr>
              <a:t>: Making Sense of Large Network Data by Combining Rich User Interaction and Machine Learning</a:t>
            </a:r>
          </a:p>
        </p:txBody>
      </p:sp>
    </p:spTree>
    <p:extLst>
      <p:ext uri="{BB962C8B-B14F-4D97-AF65-F5344CB8AC3E}">
        <p14:creationId xmlns:p14="http://schemas.microsoft.com/office/powerpoint/2010/main" val="165138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Finding More Relevant Nodes"/>
          <p:cNvSpPr txBox="1">
            <a:spLocks/>
          </p:cNvSpPr>
          <p:nvPr/>
        </p:nvSpPr>
        <p:spPr>
          <a:xfrm>
            <a:off x="1295400" y="431800"/>
            <a:ext cx="23418800" cy="3077420"/>
          </a:xfrm>
          <a:prstGeom prst="rect">
            <a:avLst/>
          </a:prstGeom>
          <a:ln w="12700">
            <a:round/>
          </a:ln>
          <a:extLst>
            <a:ext uri="{C572A759-6A51-4108-AA02-DFA0A04FC94B}">
              <ma14:wrappingTextBoxFlag xmlns="" xmlns:ma14="http://schemas.microsoft.com/office/mac/drawingml/2011/main" val="1"/>
            </a:ext>
          </a:extLst>
        </p:spPr>
        <p:txBody>
          <a:bodyPr lIns="76200" tIns="76200" rIns="76200" bIns="76200" anchor="ctr">
            <a:noAutofit/>
          </a:bodyPr>
          <a:lstStyle>
            <a:lvl1pPr marL="0" marR="0" indent="0" algn="l" defTabSz="1295400" rtl="0" latinLnBrk="0">
              <a:lnSpc>
                <a:spcPct val="100000"/>
              </a:lnSpc>
              <a:spcBef>
                <a:spcPts val="0"/>
              </a:spcBef>
              <a:spcAft>
                <a:spcPts val="0"/>
              </a:spcAft>
              <a:buClrTx/>
              <a:buSzTx/>
              <a:buFontTx/>
              <a:buNone/>
              <a:tabLst/>
              <a:defRPr sz="6200" b="1" i="0" u="none" strike="noStrike" cap="none" spc="0" baseline="0">
                <a:ln>
                  <a:noFill/>
                </a:ln>
                <a:solidFill>
                  <a:srgbClr val="FFFFFF"/>
                </a:solidFill>
                <a:uFill>
                  <a:solidFill>
                    <a:srgbClr val="FFFFFF"/>
                  </a:solidFill>
                </a:uFill>
                <a:latin typeface="+mn-lt"/>
                <a:ea typeface="+mn-ea"/>
                <a:cs typeface="+mn-cs"/>
                <a:sym typeface="Helvetica"/>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9pPr>
          </a:lstStyle>
          <a:p>
            <a:pPr defTabSz="2590800" fontAlgn="auto">
              <a:defRPr/>
            </a:pPr>
            <a:r>
              <a:rPr lang="en-US" sz="8000" b="0" kern="0" dirty="0">
                <a:latin typeface="Arial" panose="020B0604020202020204" pitchFamily="34" charset="0"/>
                <a:ea typeface="Helvetica"/>
                <a:cs typeface="Arial" panose="020B0604020202020204" pitchFamily="34" charset="0"/>
              </a:rPr>
              <a:t>Finding </a:t>
            </a:r>
            <a:r>
              <a:rPr lang="en-US" sz="8000" b="0" kern="0" dirty="0">
                <a:solidFill>
                  <a:srgbClr val="FFAD00"/>
                </a:solidFill>
                <a:uFill>
                  <a:solidFill>
                    <a:srgbClr val="FFAD00"/>
                  </a:solidFill>
                </a:uFill>
                <a:latin typeface="Arial" panose="020B0604020202020204" pitchFamily="34" charset="0"/>
                <a:ea typeface="Helvetica"/>
                <a:cs typeface="Arial" panose="020B0604020202020204" pitchFamily="34" charset="0"/>
              </a:rPr>
              <a:t>More </a:t>
            </a:r>
            <a:r>
              <a:rPr lang="en-US" sz="8000" b="0" kern="0" dirty="0">
                <a:latin typeface="Arial" panose="020B0604020202020204" pitchFamily="34" charset="0"/>
                <a:ea typeface="Helvetica"/>
                <a:cs typeface="Arial" panose="020B0604020202020204" pitchFamily="34" charset="0"/>
              </a:rPr>
              <a:t>Relevant Nodes</a:t>
            </a:r>
          </a:p>
        </p:txBody>
      </p:sp>
      <p:sp>
        <p:nvSpPr>
          <p:cNvPr id="10" name="HCI…"/>
          <p:cNvSpPr txBox="1"/>
          <p:nvPr/>
        </p:nvSpPr>
        <p:spPr>
          <a:xfrm>
            <a:off x="1771101" y="4498570"/>
            <a:ext cx="2069477" cy="1631216"/>
          </a:xfrm>
          <a:prstGeom prst="rect">
            <a:avLst/>
          </a:prstGeom>
          <a:ln w="12700"/>
          <a:extLst>
            <a:ext uri="{C572A759-6A51-4108-AA02-DFA0A04FC94B}">
              <ma14:wrappingTextBoxFlag xmlns="" xmlns:ma14="http://schemas.microsoft.com/office/mac/drawingml/2011/main" val="1"/>
            </a:ext>
          </a:extLst>
        </p:spPr>
        <p:txBody>
          <a:bodyPr wrap="none" lIns="76200" tIns="76200" rIns="76200" bIns="76200">
            <a:spAutoFit/>
          </a:bodyPr>
          <a:lstStyle/>
          <a:p>
            <a:pPr algn="ctr" defTabSz="1295400" fontAlgn="auto" hangingPunct="0">
              <a:lnSpc>
                <a:spcPct val="80000"/>
              </a:lnSpc>
              <a:spcBef>
                <a:spcPts val="0"/>
              </a:spcBef>
              <a:spcAft>
                <a:spcPts val="0"/>
              </a:spcAft>
              <a:buClr>
                <a:srgbClr val="FFAD00"/>
              </a:buClr>
              <a:defRPr sz="2400">
                <a:uFill>
                  <a:solidFill>
                    <a:srgbClr val="000000"/>
                  </a:solidFill>
                </a:uFill>
              </a:defRPr>
            </a:pPr>
            <a:r>
              <a:rPr sz="6400" kern="0" dirty="0">
                <a:solidFill>
                  <a:srgbClr val="FFAD00"/>
                </a:solidFill>
                <a:uFill>
                  <a:solidFill>
                    <a:srgbClr val="FFAD00"/>
                  </a:solidFill>
                </a:uFill>
                <a:latin typeface="Arial" panose="020B0604020202020204" pitchFamily="34" charset="0"/>
                <a:ea typeface="Helvetica"/>
                <a:cs typeface="Arial" panose="020B0604020202020204" pitchFamily="34" charset="0"/>
                <a:sym typeface="Helvetica"/>
              </a:rPr>
              <a:t>HCI</a:t>
            </a:r>
          </a:p>
          <a:p>
            <a:pPr defTabSz="1295400" fontAlgn="auto" hangingPunct="0">
              <a:lnSpc>
                <a:spcPct val="80000"/>
              </a:lnSpc>
              <a:spcBef>
                <a:spcPts val="0"/>
              </a:spcBef>
              <a:spcAft>
                <a:spcPts val="0"/>
              </a:spcAft>
              <a:buClr>
                <a:srgbClr val="FFAD00"/>
              </a:buClr>
              <a:defRPr sz="2400">
                <a:uFill>
                  <a:solidFill>
                    <a:srgbClr val="000000"/>
                  </a:solidFill>
                </a:uFill>
              </a:defRPr>
            </a:pPr>
            <a:r>
              <a:rPr sz="5600" kern="0" dirty="0">
                <a:solidFill>
                  <a:srgbClr val="FFAD00"/>
                </a:solidFill>
                <a:uFill>
                  <a:solidFill>
                    <a:srgbClr val="FFAD00"/>
                  </a:solidFill>
                </a:uFill>
                <a:latin typeface="Arial" panose="020B0604020202020204" pitchFamily="34" charset="0"/>
                <a:ea typeface="Helvetica"/>
                <a:cs typeface="Arial" panose="020B0604020202020204" pitchFamily="34" charset="0"/>
                <a:sym typeface="Helvetica"/>
              </a:rPr>
              <a:t>Paper</a:t>
            </a:r>
          </a:p>
        </p:txBody>
      </p:sp>
      <p:pic>
        <p:nvPicPr>
          <p:cNvPr id="108" name="Picture 107"/>
          <p:cNvPicPr>
            <a:picLocks noChangeAspect="1"/>
          </p:cNvPicPr>
          <p:nvPr/>
        </p:nvPicPr>
        <p:blipFill>
          <a:blip r:embed="rId4"/>
          <a:stretch>
            <a:fillRect/>
          </a:stretch>
        </p:blipFill>
        <p:spPr>
          <a:xfrm>
            <a:off x="3842983" y="3589238"/>
            <a:ext cx="9500782" cy="3253692"/>
          </a:xfrm>
          <a:prstGeom prst="rect">
            <a:avLst/>
          </a:prstGeom>
        </p:spPr>
      </p:pic>
      <p:sp>
        <p:nvSpPr>
          <p:cNvPr id="110" name="Data Mining Paper"/>
          <p:cNvSpPr txBox="1"/>
          <p:nvPr/>
        </p:nvSpPr>
        <p:spPr>
          <a:xfrm>
            <a:off x="12014981" y="6095028"/>
            <a:ext cx="5320622" cy="1656992"/>
          </a:xfrm>
          <a:prstGeom prst="rect">
            <a:avLst/>
          </a:prstGeom>
          <a:ln w="12700"/>
          <a:extLst>
            <a:ext uri="{C572A759-6A51-4108-AA02-DFA0A04FC94B}">
              <ma14:wrappingTextBoxFlag xmlns="" xmlns:ma14="http://schemas.microsoft.com/office/mac/drawingml/2011/main" val="1"/>
            </a:ext>
          </a:extLst>
        </p:spPr>
        <p:txBody>
          <a:bodyPr wrap="square" lIns="76200" tIns="76200" rIns="76200" bIns="76200">
            <a:spAutoFit/>
          </a:bodyPr>
          <a:lstStyle/>
          <a:p>
            <a:pPr algn="ctr" defTabSz="1295400" fontAlgn="auto" hangingPunct="0">
              <a:lnSpc>
                <a:spcPct val="80000"/>
              </a:lnSpc>
              <a:spcBef>
                <a:spcPts val="0"/>
              </a:spcBef>
              <a:spcAft>
                <a:spcPts val="0"/>
              </a:spcAft>
              <a:buClr>
                <a:srgbClr val="87D0F2"/>
              </a:buClr>
              <a:defRPr sz="2400">
                <a:uFill>
                  <a:solidFill>
                    <a:srgbClr val="000000"/>
                  </a:solidFill>
                </a:uFill>
              </a:defRPr>
            </a:pPr>
            <a:r>
              <a:rPr sz="6400" kern="0" dirty="0">
                <a:solidFill>
                  <a:srgbClr val="87D0F2"/>
                </a:solidFill>
                <a:uFill>
                  <a:solidFill>
                    <a:srgbClr val="87D0F2"/>
                  </a:solidFill>
                </a:uFill>
                <a:latin typeface="Arial" panose="020B0604020202020204" pitchFamily="34" charset="0"/>
                <a:ea typeface="Helvetica"/>
                <a:cs typeface="Arial" panose="020B0604020202020204" pitchFamily="34" charset="0"/>
                <a:sym typeface="Helvetica"/>
              </a:rPr>
              <a:t>Data Mining</a:t>
            </a:r>
            <a:br>
              <a:rPr sz="6600" kern="0" dirty="0">
                <a:solidFill>
                  <a:srgbClr val="87D0F2"/>
                </a:solidFill>
                <a:uFill>
                  <a:solidFill>
                    <a:srgbClr val="87D0F2"/>
                  </a:solidFill>
                </a:uFill>
                <a:latin typeface="Arial" panose="020B0604020202020204" pitchFamily="34" charset="0"/>
                <a:ea typeface="Helvetica"/>
                <a:cs typeface="Arial" panose="020B0604020202020204" pitchFamily="34" charset="0"/>
                <a:sym typeface="Helvetica"/>
              </a:rPr>
            </a:br>
            <a:r>
              <a:rPr sz="5600" kern="0" dirty="0">
                <a:solidFill>
                  <a:srgbClr val="87D0F2"/>
                </a:solidFill>
                <a:uFill>
                  <a:solidFill>
                    <a:srgbClr val="87D0F2"/>
                  </a:solidFill>
                </a:uFill>
                <a:latin typeface="Arial" panose="020B0604020202020204" pitchFamily="34" charset="0"/>
                <a:ea typeface="Helvetica"/>
                <a:cs typeface="Arial" panose="020B0604020202020204" pitchFamily="34" charset="0"/>
                <a:sym typeface="Helvetica"/>
              </a:rPr>
              <a:t>Paper</a:t>
            </a:r>
          </a:p>
        </p:txBody>
      </p:sp>
      <p:sp>
        <p:nvSpPr>
          <p:cNvPr id="111" name="Citation network"/>
          <p:cNvSpPr txBox="1"/>
          <p:nvPr/>
        </p:nvSpPr>
        <p:spPr>
          <a:xfrm>
            <a:off x="6136609" y="6714856"/>
            <a:ext cx="4913525" cy="892552"/>
          </a:xfrm>
          <a:prstGeom prst="rect">
            <a:avLst/>
          </a:prstGeom>
          <a:ln w="12700">
            <a:miter lim="400000"/>
          </a:ln>
          <a:extLst>
            <a:ext uri="{C572A759-6A51-4108-AA02-DFA0A04FC94B}">
              <ma14:wrappingTextBoxFlag xmlns="" xmlns:ma14="http://schemas.microsoft.com/office/mac/drawingml/2011/main" val="1"/>
            </a:ext>
          </a:extLst>
        </p:spPr>
        <p:txBody>
          <a:bodyPr wrap="none" lIns="76200" tIns="76200" rIns="76200" bIns="76200">
            <a:spAutoFit/>
          </a:bodyPr>
          <a:lstStyle/>
          <a:p>
            <a:pPr marL="338664" lvl="1" algn="ctr" defTabSz="2590800" fontAlgn="auto">
              <a:spcBef>
                <a:spcPts val="3400"/>
              </a:spcBef>
              <a:spcAft>
                <a:spcPts val="0"/>
              </a:spcAft>
              <a:buClr>
                <a:srgbClr val="FFFFFF"/>
              </a:buClr>
              <a:defRPr sz="3400">
                <a:solidFill>
                  <a:srgbClr val="FFFFFF"/>
                </a:solidFill>
                <a:uFill>
                  <a:solidFill>
                    <a:srgbClr val="FFFFFF"/>
                  </a:solidFill>
                </a:uFill>
              </a:defRPr>
            </a:pPr>
            <a:r>
              <a:rPr sz="4800" dirty="0">
                <a:solidFill>
                  <a:srgbClr val="FFFFFF"/>
                </a:solidFill>
                <a:uFill>
                  <a:solidFill>
                    <a:srgbClr val="FFFFFF"/>
                  </a:solidFill>
                </a:uFill>
                <a:latin typeface="Arial" panose="020B0604020202020204" pitchFamily="34" charset="0"/>
                <a:ea typeface="Helvetica" charset="0"/>
                <a:cs typeface="Arial" panose="020B0604020202020204" pitchFamily="34" charset="0"/>
              </a:rPr>
              <a:t>Citation network</a:t>
            </a:r>
          </a:p>
        </p:txBody>
      </p:sp>
    </p:spTree>
    <p:extLst>
      <p:ext uri="{BB962C8B-B14F-4D97-AF65-F5344CB8AC3E}">
        <p14:creationId xmlns:p14="http://schemas.microsoft.com/office/powerpoint/2010/main" val="154965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Finding More Relevant Nodes"/>
          <p:cNvSpPr txBox="1">
            <a:spLocks/>
          </p:cNvSpPr>
          <p:nvPr/>
        </p:nvSpPr>
        <p:spPr>
          <a:xfrm>
            <a:off x="1295400" y="431800"/>
            <a:ext cx="23418800" cy="3077420"/>
          </a:xfrm>
          <a:prstGeom prst="rect">
            <a:avLst/>
          </a:prstGeom>
          <a:ln w="12700">
            <a:round/>
          </a:ln>
          <a:extLst>
            <a:ext uri="{C572A759-6A51-4108-AA02-DFA0A04FC94B}">
              <ma14:wrappingTextBoxFlag xmlns="" xmlns:ma14="http://schemas.microsoft.com/office/mac/drawingml/2011/main" val="1"/>
            </a:ext>
          </a:extLst>
        </p:spPr>
        <p:txBody>
          <a:bodyPr lIns="76200" tIns="76200" rIns="76200" bIns="76200" anchor="ctr">
            <a:noAutofit/>
          </a:bodyPr>
          <a:lstStyle>
            <a:lvl1pPr marL="0" marR="0" indent="0" algn="l" defTabSz="1295400" rtl="0" latinLnBrk="0">
              <a:lnSpc>
                <a:spcPct val="100000"/>
              </a:lnSpc>
              <a:spcBef>
                <a:spcPts val="0"/>
              </a:spcBef>
              <a:spcAft>
                <a:spcPts val="0"/>
              </a:spcAft>
              <a:buClrTx/>
              <a:buSzTx/>
              <a:buFontTx/>
              <a:buNone/>
              <a:tabLst/>
              <a:defRPr sz="6200" b="1" i="0" u="none" strike="noStrike" cap="none" spc="0" baseline="0">
                <a:ln>
                  <a:noFill/>
                </a:ln>
                <a:solidFill>
                  <a:srgbClr val="FFFFFF"/>
                </a:solidFill>
                <a:uFill>
                  <a:solidFill>
                    <a:srgbClr val="FFFFFF"/>
                  </a:solidFill>
                </a:uFill>
                <a:latin typeface="+mn-lt"/>
                <a:ea typeface="+mn-ea"/>
                <a:cs typeface="+mn-cs"/>
                <a:sym typeface="Helvetica"/>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9pPr>
          </a:lstStyle>
          <a:p>
            <a:pPr defTabSz="2590800" fontAlgn="auto">
              <a:defRPr/>
            </a:pPr>
            <a:r>
              <a:rPr lang="en-US" sz="8000" b="0" kern="0" dirty="0">
                <a:latin typeface="Arial" panose="020B0604020202020204" pitchFamily="34" charset="0"/>
                <a:ea typeface="Helvetica"/>
                <a:cs typeface="Arial" panose="020B0604020202020204" pitchFamily="34" charset="0"/>
              </a:rPr>
              <a:t>Finding </a:t>
            </a:r>
            <a:r>
              <a:rPr lang="en-US" sz="8000" b="0" kern="0" dirty="0">
                <a:solidFill>
                  <a:srgbClr val="FFAD00"/>
                </a:solidFill>
                <a:uFill>
                  <a:solidFill>
                    <a:srgbClr val="FFAD00"/>
                  </a:solidFill>
                </a:uFill>
                <a:latin typeface="Arial" panose="020B0604020202020204" pitchFamily="34" charset="0"/>
                <a:ea typeface="Helvetica"/>
                <a:cs typeface="Arial" panose="020B0604020202020204" pitchFamily="34" charset="0"/>
              </a:rPr>
              <a:t>More </a:t>
            </a:r>
            <a:r>
              <a:rPr lang="en-US" sz="8000" b="0" kern="0" dirty="0">
                <a:latin typeface="Arial" panose="020B0604020202020204" pitchFamily="34" charset="0"/>
                <a:ea typeface="Helvetica"/>
                <a:cs typeface="Arial" panose="020B0604020202020204" pitchFamily="34" charset="0"/>
              </a:rPr>
              <a:t>Relevant Nodes</a:t>
            </a:r>
          </a:p>
        </p:txBody>
      </p:sp>
      <p:sp>
        <p:nvSpPr>
          <p:cNvPr id="10" name="HCI…"/>
          <p:cNvSpPr txBox="1"/>
          <p:nvPr/>
        </p:nvSpPr>
        <p:spPr>
          <a:xfrm>
            <a:off x="1771101" y="4498570"/>
            <a:ext cx="2069477" cy="1631216"/>
          </a:xfrm>
          <a:prstGeom prst="rect">
            <a:avLst/>
          </a:prstGeom>
          <a:ln w="12700"/>
          <a:extLst>
            <a:ext uri="{C572A759-6A51-4108-AA02-DFA0A04FC94B}">
              <ma14:wrappingTextBoxFlag xmlns="" xmlns:ma14="http://schemas.microsoft.com/office/mac/drawingml/2011/main" val="1"/>
            </a:ext>
          </a:extLst>
        </p:spPr>
        <p:txBody>
          <a:bodyPr wrap="none" lIns="76200" tIns="76200" rIns="76200" bIns="76200">
            <a:spAutoFit/>
          </a:bodyPr>
          <a:lstStyle/>
          <a:p>
            <a:pPr algn="ctr" defTabSz="1295400" fontAlgn="auto" hangingPunct="0">
              <a:lnSpc>
                <a:spcPct val="80000"/>
              </a:lnSpc>
              <a:spcBef>
                <a:spcPts val="0"/>
              </a:spcBef>
              <a:spcAft>
                <a:spcPts val="0"/>
              </a:spcAft>
              <a:buClr>
                <a:srgbClr val="FFAD00"/>
              </a:buClr>
              <a:defRPr sz="2400">
                <a:uFill>
                  <a:solidFill>
                    <a:srgbClr val="000000"/>
                  </a:solidFill>
                </a:uFill>
              </a:defRPr>
            </a:pPr>
            <a:r>
              <a:rPr sz="6400" kern="0" dirty="0">
                <a:solidFill>
                  <a:srgbClr val="FFAD00"/>
                </a:solidFill>
                <a:uFill>
                  <a:solidFill>
                    <a:srgbClr val="FFAD00"/>
                  </a:solidFill>
                </a:uFill>
                <a:latin typeface="Arial" panose="020B0604020202020204" pitchFamily="34" charset="0"/>
                <a:ea typeface="Helvetica"/>
                <a:cs typeface="Arial" panose="020B0604020202020204" pitchFamily="34" charset="0"/>
                <a:sym typeface="Helvetica"/>
              </a:rPr>
              <a:t>HCI</a:t>
            </a:r>
          </a:p>
          <a:p>
            <a:pPr defTabSz="1295400" fontAlgn="auto" hangingPunct="0">
              <a:lnSpc>
                <a:spcPct val="80000"/>
              </a:lnSpc>
              <a:spcBef>
                <a:spcPts val="0"/>
              </a:spcBef>
              <a:spcAft>
                <a:spcPts val="0"/>
              </a:spcAft>
              <a:buClr>
                <a:srgbClr val="FFAD00"/>
              </a:buClr>
              <a:defRPr sz="2400">
                <a:uFill>
                  <a:solidFill>
                    <a:srgbClr val="000000"/>
                  </a:solidFill>
                </a:uFill>
              </a:defRPr>
            </a:pPr>
            <a:r>
              <a:rPr sz="5600" kern="0" dirty="0">
                <a:solidFill>
                  <a:srgbClr val="FFAD00"/>
                </a:solidFill>
                <a:uFill>
                  <a:solidFill>
                    <a:srgbClr val="FFAD00"/>
                  </a:solidFill>
                </a:uFill>
                <a:latin typeface="Arial" panose="020B0604020202020204" pitchFamily="34" charset="0"/>
                <a:ea typeface="Helvetica"/>
                <a:cs typeface="Arial" panose="020B0604020202020204" pitchFamily="34" charset="0"/>
                <a:sym typeface="Helvetica"/>
              </a:rPr>
              <a:t>Paper</a:t>
            </a:r>
          </a:p>
        </p:txBody>
      </p:sp>
      <p:sp>
        <p:nvSpPr>
          <p:cNvPr id="12" name="Apolo uses guilt-by-association (Belief Propagation, similar to personalized PageRank)"/>
          <p:cNvSpPr txBox="1">
            <a:spLocks/>
          </p:cNvSpPr>
          <p:nvPr/>
        </p:nvSpPr>
        <p:spPr>
          <a:xfrm>
            <a:off x="-713764" y="8320737"/>
            <a:ext cx="19001764" cy="2955614"/>
          </a:xfrm>
          <a:prstGeom prst="rect">
            <a:avLst/>
          </a:prstGeom>
          <a:ln w="12700">
            <a:miter lim="400000"/>
          </a:ln>
          <a:extLst>
            <a:ext uri="{C572A759-6A51-4108-AA02-DFA0A04FC94B}">
              <ma14:wrappingTextBoxFlag xmlns="" xmlns:ma14="http://schemas.microsoft.com/office/mac/drawingml/2011/main" val="1"/>
            </a:ext>
          </a:extLst>
        </p:spPr>
        <p:txBody>
          <a:bodyPr lIns="76200" tIns="76200" rIns="76200" bIns="76200">
            <a:noAutofit/>
          </a:bodyPr>
          <a:lstStyle>
            <a:lvl1pPr marL="576262" marR="0" indent="-457200" algn="l" defTabSz="1295400" latinLnBrk="0">
              <a:lnSpc>
                <a:spcPct val="100000"/>
              </a:lnSpc>
              <a:spcBef>
                <a:spcPts val="1700"/>
              </a:spcBef>
              <a:spcAft>
                <a:spcPts val="0"/>
              </a:spcAft>
              <a:buClr>
                <a:srgbClr val="515151"/>
              </a:buClr>
              <a:buSzPct val="80000"/>
              <a:buFontTx/>
              <a:buChar char=""/>
              <a:tabLst/>
              <a:defRPr sz="4400" b="0" i="0" u="none" strike="noStrike" cap="none" spc="0" baseline="0">
                <a:ln>
                  <a:noFill/>
                </a:ln>
                <a:solidFill>
                  <a:srgbClr val="FFFFFF"/>
                </a:solidFill>
                <a:uFill>
                  <a:solidFill>
                    <a:srgbClr val="FFFFFF"/>
                  </a:solidFill>
                </a:uFill>
                <a:latin typeface="+mn-lt"/>
                <a:ea typeface="+mn-ea"/>
                <a:cs typeface="+mn-cs"/>
                <a:sym typeface="Helvetica"/>
              </a:defRPr>
            </a:lvl1pPr>
            <a:lvl2pPr marL="914400" marR="0" indent="-457200" algn="l" defTabSz="1295400" latinLnBrk="0">
              <a:lnSpc>
                <a:spcPct val="100000"/>
              </a:lnSpc>
              <a:spcBef>
                <a:spcPts val="1700"/>
              </a:spcBef>
              <a:spcAft>
                <a:spcPts val="0"/>
              </a:spcAft>
              <a:buClr>
                <a:srgbClr val="515151"/>
              </a:buClr>
              <a:buSzPct val="90000"/>
              <a:buFontTx/>
              <a:buChar char=""/>
              <a:tabLst/>
              <a:defRPr sz="3800" b="0" i="0" u="none" strike="noStrike" cap="none" spc="0" baseline="0">
                <a:ln>
                  <a:noFill/>
                </a:ln>
                <a:solidFill>
                  <a:srgbClr val="FFFFFF"/>
                </a:solidFill>
                <a:uFill>
                  <a:solidFill>
                    <a:srgbClr val="FFFFFF"/>
                  </a:solidFill>
                </a:uFill>
                <a:latin typeface="+mn-lt"/>
                <a:ea typeface="+mn-ea"/>
                <a:cs typeface="+mn-cs"/>
                <a:sym typeface="Helvetica"/>
              </a:defRPr>
            </a:lvl2pPr>
            <a:lvl3pPr marL="1109662" marR="0" indent="-342900" algn="l" defTabSz="1295400" latinLnBrk="0">
              <a:lnSpc>
                <a:spcPct val="100000"/>
              </a:lnSpc>
              <a:spcBef>
                <a:spcPts val="1700"/>
              </a:spcBef>
              <a:spcAft>
                <a:spcPts val="0"/>
              </a:spcAft>
              <a:buClr>
                <a:srgbClr val="515151"/>
              </a:buClr>
              <a:buSzPct val="100000"/>
              <a:buFontTx/>
              <a:buChar char=""/>
              <a:tabLst/>
              <a:defRPr sz="3400" b="0" i="0" u="none" strike="noStrike" cap="none" spc="0" baseline="0">
                <a:ln>
                  <a:noFill/>
                </a:ln>
                <a:solidFill>
                  <a:srgbClr val="FFFFFF"/>
                </a:solidFill>
                <a:uFill>
                  <a:solidFill>
                    <a:srgbClr val="FFFFFF"/>
                  </a:solidFill>
                </a:uFill>
                <a:latin typeface="+mn-lt"/>
                <a:ea typeface="+mn-ea"/>
                <a:cs typeface="+mn-cs"/>
                <a:sym typeface="Helvetica"/>
              </a:defRPr>
            </a:lvl3pPr>
            <a:lvl4pPr marL="1376362" marR="0" indent="-342900" algn="l" defTabSz="1295400" latinLnBrk="0">
              <a:lnSpc>
                <a:spcPct val="100000"/>
              </a:lnSpc>
              <a:spcBef>
                <a:spcPts val="1700"/>
              </a:spcBef>
              <a:spcAft>
                <a:spcPts val="0"/>
              </a:spcAft>
              <a:buClr>
                <a:srgbClr val="515151"/>
              </a:buClr>
              <a:buSzPct val="100000"/>
              <a:buFontTx/>
              <a:buChar char=""/>
              <a:tabLst/>
              <a:defRPr sz="2800" b="0" i="0" u="none" strike="noStrike" cap="none" spc="0" baseline="0">
                <a:ln>
                  <a:noFill/>
                </a:ln>
                <a:solidFill>
                  <a:srgbClr val="FFFFFF"/>
                </a:solidFill>
                <a:uFill>
                  <a:solidFill>
                    <a:srgbClr val="FFFFFF"/>
                  </a:solidFill>
                </a:uFill>
                <a:latin typeface="+mn-lt"/>
                <a:ea typeface="+mn-ea"/>
                <a:cs typeface="+mn-cs"/>
                <a:sym typeface="Helvetica"/>
              </a:defRPr>
            </a:lvl4pPr>
            <a:lvl5pPr marL="1585912" marR="0" indent="-342900" algn="l" defTabSz="1295400" latinLnBrk="0">
              <a:lnSpc>
                <a:spcPct val="100000"/>
              </a:lnSpc>
              <a:spcBef>
                <a:spcPts val="1700"/>
              </a:spcBef>
              <a:spcAft>
                <a:spcPts val="0"/>
              </a:spcAft>
              <a:buClr>
                <a:srgbClr val="515151"/>
              </a:buClr>
              <a:buSzPct val="100000"/>
              <a:buFontTx/>
              <a:buChar char=""/>
              <a:tabLst/>
              <a:defRPr sz="2800" b="0" i="0" u="none" strike="noStrike" cap="none" spc="0" baseline="0">
                <a:ln>
                  <a:noFill/>
                </a:ln>
                <a:solidFill>
                  <a:srgbClr val="FFFFFF"/>
                </a:solidFill>
                <a:uFill>
                  <a:solidFill>
                    <a:srgbClr val="FFFFFF"/>
                  </a:solidFill>
                </a:uFill>
                <a:latin typeface="+mn-lt"/>
                <a:ea typeface="+mn-ea"/>
                <a:cs typeface="+mn-cs"/>
                <a:sym typeface="Helvetica"/>
              </a:defRPr>
            </a:lvl5pPr>
            <a:lvl6pPr marL="30226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6pPr>
            <a:lvl7pPr marL="33782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7pPr>
            <a:lvl8pPr marL="37338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8pPr>
            <a:lvl9pPr marL="40894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9pPr>
          </a:lstStyle>
          <a:p>
            <a:pPr marL="338664" indent="0" algn="ctr" defTabSz="2590800" fontAlgn="auto">
              <a:spcBef>
                <a:spcPts val="3400"/>
              </a:spcBef>
              <a:buClr>
                <a:srgbClr val="FFFFFF"/>
              </a:buClr>
              <a:buSzTx/>
              <a:buNone/>
              <a:defRPr sz="4800"/>
            </a:pPr>
            <a:r>
              <a:rPr lang="en-US" sz="5200" kern="0" dirty="0" err="1">
                <a:latin typeface="Arial" panose="020B0604020202020204" pitchFamily="34" charset="0"/>
                <a:ea typeface="Helvetica"/>
                <a:cs typeface="Arial" panose="020B0604020202020204" pitchFamily="34" charset="0"/>
              </a:rPr>
              <a:t>Apolo</a:t>
            </a:r>
            <a:r>
              <a:rPr lang="en-US" sz="5200" kern="0" dirty="0">
                <a:latin typeface="Arial" panose="020B0604020202020204" pitchFamily="34" charset="0"/>
                <a:ea typeface="Helvetica"/>
                <a:cs typeface="Arial" panose="020B0604020202020204" pitchFamily="34" charset="0"/>
              </a:rPr>
              <a:t> uses </a:t>
            </a:r>
            <a:r>
              <a:rPr lang="en-US" sz="5200" kern="0" dirty="0">
                <a:solidFill>
                  <a:srgbClr val="FFAD00"/>
                </a:solidFill>
                <a:uFill>
                  <a:solidFill>
                    <a:srgbClr val="FFAD00"/>
                  </a:solidFill>
                </a:uFill>
                <a:latin typeface="Arial" panose="020B0604020202020204" pitchFamily="34" charset="0"/>
                <a:ea typeface="Helvetica"/>
                <a:cs typeface="Arial" panose="020B0604020202020204" pitchFamily="34" charset="0"/>
              </a:rPr>
              <a:t>guilt-by-association</a:t>
            </a:r>
            <a:br>
              <a:rPr lang="en-US" sz="5200" kern="0" dirty="0">
                <a:solidFill>
                  <a:srgbClr val="FFAD00"/>
                </a:solidFill>
                <a:uFill>
                  <a:solidFill>
                    <a:srgbClr val="FFAD00"/>
                  </a:solidFill>
                </a:uFill>
                <a:latin typeface="Arial" panose="020B0604020202020204" pitchFamily="34" charset="0"/>
                <a:ea typeface="Helvetica"/>
                <a:cs typeface="Arial" panose="020B0604020202020204" pitchFamily="34" charset="0"/>
              </a:rPr>
            </a:br>
            <a:r>
              <a:rPr lang="en-US" sz="4000" kern="0" dirty="0">
                <a:latin typeface="Arial" panose="020B0604020202020204" pitchFamily="34" charset="0"/>
                <a:ea typeface="Helvetica"/>
                <a:cs typeface="Arial" panose="020B0604020202020204" pitchFamily="34" charset="0"/>
              </a:rPr>
              <a:t>(Belief Propagation, similar to personalized PageRank)</a:t>
            </a:r>
          </a:p>
        </p:txBody>
      </p:sp>
      <p:sp>
        <p:nvSpPr>
          <p:cNvPr id="110" name="Data Mining Paper"/>
          <p:cNvSpPr txBox="1"/>
          <p:nvPr/>
        </p:nvSpPr>
        <p:spPr>
          <a:xfrm>
            <a:off x="12014981" y="6095028"/>
            <a:ext cx="5320622" cy="1656992"/>
          </a:xfrm>
          <a:prstGeom prst="rect">
            <a:avLst/>
          </a:prstGeom>
          <a:ln w="12700"/>
          <a:extLst>
            <a:ext uri="{C572A759-6A51-4108-AA02-DFA0A04FC94B}">
              <ma14:wrappingTextBoxFlag xmlns="" xmlns:ma14="http://schemas.microsoft.com/office/mac/drawingml/2011/main" val="1"/>
            </a:ext>
          </a:extLst>
        </p:spPr>
        <p:txBody>
          <a:bodyPr wrap="square" lIns="76200" tIns="76200" rIns="76200" bIns="76200">
            <a:spAutoFit/>
          </a:bodyPr>
          <a:lstStyle/>
          <a:p>
            <a:pPr algn="ctr" defTabSz="1295400" fontAlgn="auto" hangingPunct="0">
              <a:lnSpc>
                <a:spcPct val="80000"/>
              </a:lnSpc>
              <a:spcBef>
                <a:spcPts val="0"/>
              </a:spcBef>
              <a:spcAft>
                <a:spcPts val="0"/>
              </a:spcAft>
              <a:buClr>
                <a:srgbClr val="87D0F2"/>
              </a:buClr>
              <a:defRPr sz="2400">
                <a:uFill>
                  <a:solidFill>
                    <a:srgbClr val="000000"/>
                  </a:solidFill>
                </a:uFill>
              </a:defRPr>
            </a:pPr>
            <a:r>
              <a:rPr sz="6400" kern="0" dirty="0">
                <a:solidFill>
                  <a:srgbClr val="87D0F2"/>
                </a:solidFill>
                <a:uFill>
                  <a:solidFill>
                    <a:srgbClr val="87D0F2"/>
                  </a:solidFill>
                </a:uFill>
                <a:latin typeface="Arial" panose="020B0604020202020204" pitchFamily="34" charset="0"/>
                <a:ea typeface="Helvetica"/>
                <a:cs typeface="Arial" panose="020B0604020202020204" pitchFamily="34" charset="0"/>
                <a:sym typeface="Helvetica"/>
              </a:rPr>
              <a:t>Data Mining</a:t>
            </a:r>
            <a:br>
              <a:rPr sz="6600" kern="0" dirty="0">
                <a:solidFill>
                  <a:srgbClr val="87D0F2"/>
                </a:solidFill>
                <a:uFill>
                  <a:solidFill>
                    <a:srgbClr val="87D0F2"/>
                  </a:solidFill>
                </a:uFill>
                <a:latin typeface="Arial" panose="020B0604020202020204" pitchFamily="34" charset="0"/>
                <a:ea typeface="Helvetica"/>
                <a:cs typeface="Arial" panose="020B0604020202020204" pitchFamily="34" charset="0"/>
                <a:sym typeface="Helvetica"/>
              </a:rPr>
            </a:br>
            <a:r>
              <a:rPr sz="5600" kern="0" dirty="0">
                <a:solidFill>
                  <a:srgbClr val="87D0F2"/>
                </a:solidFill>
                <a:uFill>
                  <a:solidFill>
                    <a:srgbClr val="87D0F2"/>
                  </a:solidFill>
                </a:uFill>
                <a:latin typeface="Arial" panose="020B0604020202020204" pitchFamily="34" charset="0"/>
                <a:ea typeface="Helvetica"/>
                <a:cs typeface="Arial" panose="020B0604020202020204" pitchFamily="34" charset="0"/>
                <a:sym typeface="Helvetica"/>
              </a:rPr>
              <a:t>Paper</a:t>
            </a:r>
          </a:p>
        </p:txBody>
      </p:sp>
      <p:sp>
        <p:nvSpPr>
          <p:cNvPr id="111" name="Citation network"/>
          <p:cNvSpPr txBox="1"/>
          <p:nvPr/>
        </p:nvSpPr>
        <p:spPr>
          <a:xfrm>
            <a:off x="6136609" y="6714856"/>
            <a:ext cx="4913525" cy="892552"/>
          </a:xfrm>
          <a:prstGeom prst="rect">
            <a:avLst/>
          </a:prstGeom>
          <a:ln w="12700">
            <a:miter lim="400000"/>
          </a:ln>
          <a:extLst>
            <a:ext uri="{C572A759-6A51-4108-AA02-DFA0A04FC94B}">
              <ma14:wrappingTextBoxFlag xmlns="" xmlns:ma14="http://schemas.microsoft.com/office/mac/drawingml/2011/main" val="1"/>
            </a:ext>
          </a:extLst>
        </p:spPr>
        <p:txBody>
          <a:bodyPr wrap="none" lIns="76200" tIns="76200" rIns="76200" bIns="76200">
            <a:spAutoFit/>
          </a:bodyPr>
          <a:lstStyle/>
          <a:p>
            <a:pPr marL="338664" lvl="1" algn="ctr" defTabSz="2590800" fontAlgn="auto">
              <a:spcBef>
                <a:spcPts val="3400"/>
              </a:spcBef>
              <a:spcAft>
                <a:spcPts val="0"/>
              </a:spcAft>
              <a:buClr>
                <a:srgbClr val="FFFFFF"/>
              </a:buClr>
              <a:defRPr sz="3400">
                <a:solidFill>
                  <a:srgbClr val="FFFFFF"/>
                </a:solidFill>
                <a:uFill>
                  <a:solidFill>
                    <a:srgbClr val="FFFFFF"/>
                  </a:solidFill>
                </a:uFill>
              </a:defRPr>
            </a:pPr>
            <a:r>
              <a:rPr sz="4800" dirty="0">
                <a:solidFill>
                  <a:srgbClr val="FFFFFF"/>
                </a:solidFill>
                <a:uFill>
                  <a:solidFill>
                    <a:srgbClr val="FFFFFF"/>
                  </a:solidFill>
                </a:uFill>
                <a:latin typeface="Arial" panose="020B0604020202020204" pitchFamily="34" charset="0"/>
                <a:ea typeface="Helvetica" charset="0"/>
                <a:cs typeface="Arial" panose="020B0604020202020204" pitchFamily="34" charset="0"/>
              </a:rPr>
              <a:t>Citation network</a:t>
            </a:r>
          </a:p>
        </p:txBody>
      </p:sp>
      <p:pic>
        <p:nvPicPr>
          <p:cNvPr id="34" name="Picture 33"/>
          <p:cNvPicPr>
            <a:picLocks noChangeAspect="1"/>
          </p:cNvPicPr>
          <p:nvPr/>
        </p:nvPicPr>
        <p:blipFill>
          <a:blip r:embed="rId3"/>
          <a:stretch>
            <a:fillRect/>
          </a:stretch>
        </p:blipFill>
        <p:spPr>
          <a:xfrm>
            <a:off x="3838379" y="3584362"/>
            <a:ext cx="9505386" cy="3222716"/>
          </a:xfrm>
          <a:prstGeom prst="rect">
            <a:avLst/>
          </a:prstGeom>
        </p:spPr>
      </p:pic>
    </p:spTree>
    <p:extLst>
      <p:ext uri="{BB962C8B-B14F-4D97-AF65-F5344CB8AC3E}">
        <p14:creationId xmlns:p14="http://schemas.microsoft.com/office/powerpoint/2010/main" val="20843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2">
                                            <p:bg/>
                                          </p:spTgt>
                                        </p:tgtEl>
                                        <p:attrNameLst>
                                          <p:attrName>style.visibility</p:attrName>
                                        </p:attrNameLst>
                                      </p:cBhvr>
                                      <p:to>
                                        <p:strVal val="visible"/>
                                      </p:to>
                                    </p:set>
                                    <p:animEffect transition="in" filter="dissolve">
                                      <p:cBhvr>
                                        <p:cTn id="7" dur="1000"/>
                                        <p:tgtEl>
                                          <p:spTgt spid="12">
                                            <p:bg/>
                                          </p:spTgt>
                                        </p:tgtEl>
                                      </p:cBhvr>
                                    </p:animEffect>
                                  </p:childTnLst>
                                </p:cTn>
                              </p:par>
                            </p:childTnLst>
                          </p:cTn>
                        </p:par>
                        <p:par>
                          <p:cTn id="8" fill="hold">
                            <p:stCondLst>
                              <p:cond delay="1000"/>
                            </p:stCondLst>
                            <p:childTnLst>
                              <p:par>
                                <p:cTn id="9" presetID="9" presetClass="entr" presetSubtype="0" fill="hold" grpId="0" nodeType="afterEffect">
                                  <p:stCondLst>
                                    <p:cond delay="0"/>
                                  </p:stCondLst>
                                  <p:iterate>
                                    <p:tmAbs val="0"/>
                                  </p:iterate>
                                  <p:childTnLst>
                                    <p:set>
                                      <p:cBhvr>
                                        <p:cTn id="10" fill="hold"/>
                                        <p:tgtEl>
                                          <p:spTgt spid="12">
                                            <p:txEl>
                                              <p:pRg st="0" end="0"/>
                                            </p:txEl>
                                          </p:spTgt>
                                        </p:tgtEl>
                                        <p:attrNameLst>
                                          <p:attrName>style.visibility</p:attrName>
                                        </p:attrNameLst>
                                      </p:cBhvr>
                                      <p:to>
                                        <p:strVal val="visible"/>
                                      </p:to>
                                    </p:set>
                                    <p:animEffect transition="in" filter="dissolve">
                                      <p:cBhvr>
                                        <p:cTn id="11"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b="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t>Mapping the </a:t>
            </a:r>
            <a:r>
              <a:rPr lang="en-US" sz="6600" b="0" kern="0" dirty="0" err="1">
                <a:solidFill>
                  <a:srgbClr val="FFAD00"/>
                </a:solidFill>
                <a:uFill>
                  <a:solidFill>
                    <a:srgbClr val="FFAD00"/>
                  </a:solidFill>
                </a:uFill>
                <a:latin typeface="Arial" panose="020B0604020202020204" pitchFamily="34" charset="0"/>
                <a:ea typeface="Helvetica"/>
                <a:cs typeface="Arial" panose="020B0604020202020204" pitchFamily="34" charset="0"/>
                <a:sym typeface="Helvetica"/>
              </a:rPr>
              <a:t>Sensemaking</a:t>
            </a:r>
            <a:r>
              <a:rPr lang="en-US" sz="6600" b="0" kern="0" dirty="0">
                <a:solidFill>
                  <a:srgbClr val="FFAD00"/>
                </a:solidFill>
                <a:uFill>
                  <a:solidFill>
                    <a:srgbClr val="FFAD00"/>
                  </a:solidFill>
                </a:uFill>
                <a:latin typeface="Arial" panose="020B0604020202020204" pitchFamily="34" charset="0"/>
                <a:ea typeface="Helvetica"/>
                <a:cs typeface="Arial" panose="020B0604020202020204" pitchFamily="34" charset="0"/>
                <a:sym typeface="Helvetica"/>
              </a:rPr>
              <a:t> Literature</a:t>
            </a:r>
            <a:endParaRPr lang="en-US" sz="6600" dirty="0"/>
          </a:p>
        </p:txBody>
      </p:sp>
      <p:pic>
        <p:nvPicPr>
          <p:cNvPr id="5" name="apolo_screenshot.png" descr="apolo_screenshot.png"/>
          <p:cNvPicPr>
            <a:picLocks noChangeAspect="1"/>
          </p:cNvPicPr>
          <p:nvPr/>
        </p:nvPicPr>
        <p:blipFill>
          <a:blip r:embed="rId2"/>
          <a:srcRect l="4650" t="3927" r="4839" b="10114"/>
          <a:stretch>
            <a:fillRect/>
          </a:stretch>
        </p:blipFill>
        <p:spPr>
          <a:xfrm>
            <a:off x="3593803" y="2901874"/>
            <a:ext cx="11227982" cy="7153028"/>
          </a:xfrm>
          <a:prstGeom prst="rect">
            <a:avLst/>
          </a:prstGeom>
          <a:ln w="12700">
            <a:miter lim="400000"/>
          </a:ln>
        </p:spPr>
      </p:pic>
      <p:sp>
        <p:nvSpPr>
          <p:cNvPr id="7" name="Nodes: 80k papers from Google Scholar (node size: #citation)…"/>
          <p:cNvSpPr txBox="1"/>
          <p:nvPr/>
        </p:nvSpPr>
        <p:spPr>
          <a:xfrm>
            <a:off x="611028" y="1759351"/>
            <a:ext cx="24612600" cy="1257588"/>
          </a:xfrm>
          <a:prstGeom prst="rect">
            <a:avLst/>
          </a:prstGeom>
          <a:ln w="12700">
            <a:miter lim="400000"/>
          </a:ln>
          <a:extLst>
            <a:ext uri="{C572A759-6A51-4108-AA02-DFA0A04FC94B}">
              <ma14:wrappingTextBoxFlag xmlns="" xmlns:ma14="http://schemas.microsoft.com/office/mac/drawingml/2011/main" val="1"/>
            </a:ext>
          </a:extLst>
        </p:spPr>
        <p:txBody>
          <a:bodyPr lIns="76200" tIns="76200" rIns="76200" bIns="76200">
            <a:spAutoFit/>
          </a:bodyPr>
          <a:lstStyle/>
          <a:p>
            <a:pPr defTabSz="2590800" fontAlgn="auto" hangingPunct="0">
              <a:lnSpc>
                <a:spcPct val="80000"/>
              </a:lnSpc>
              <a:spcBef>
                <a:spcPts val="0"/>
              </a:spcBef>
              <a:spcAft>
                <a:spcPts val="0"/>
              </a:spcAft>
              <a:buClr>
                <a:srgbClr val="CBCBCB"/>
              </a:buClr>
              <a:defRPr sz="3400">
                <a:solidFill>
                  <a:srgbClr val="FFFFFF"/>
                </a:solidFill>
                <a:uFill>
                  <a:solidFill>
                    <a:srgbClr val="FFFFFF"/>
                  </a:solidFill>
                </a:uFill>
              </a:defRPr>
            </a:pPr>
            <a:r>
              <a:rPr sz="44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t>Nodes: 80k papers from Google Scholar </a:t>
            </a:r>
            <a:r>
              <a:rPr sz="4400" kern="0" dirty="0">
                <a:solidFill>
                  <a:srgbClr val="C0C0C0"/>
                </a:solidFill>
                <a:uFill>
                  <a:solidFill>
                    <a:srgbClr val="C0C0C0"/>
                  </a:solidFill>
                </a:uFill>
                <a:latin typeface="Arial" panose="020B0604020202020204" pitchFamily="34" charset="0"/>
                <a:ea typeface="Helvetica"/>
                <a:cs typeface="Arial" panose="020B0604020202020204" pitchFamily="34" charset="0"/>
                <a:sym typeface="Helvetica"/>
              </a:rPr>
              <a:t>(node size: #citation)</a:t>
            </a:r>
            <a:r>
              <a:rPr sz="44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t>     </a:t>
            </a:r>
          </a:p>
          <a:p>
            <a:pPr defTabSz="2590800" fontAlgn="auto" hangingPunct="0">
              <a:lnSpc>
                <a:spcPct val="80000"/>
              </a:lnSpc>
              <a:spcBef>
                <a:spcPts val="0"/>
              </a:spcBef>
              <a:spcAft>
                <a:spcPts val="0"/>
              </a:spcAft>
              <a:buClr>
                <a:srgbClr val="CBCBCB"/>
              </a:buClr>
              <a:defRPr sz="3400">
                <a:solidFill>
                  <a:srgbClr val="FFFFFF"/>
                </a:solidFill>
                <a:uFill>
                  <a:solidFill>
                    <a:srgbClr val="FFFFFF"/>
                  </a:solidFill>
                </a:uFill>
              </a:defRPr>
            </a:pPr>
            <a:r>
              <a:rPr sz="44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t>Edges: 150k citations</a:t>
            </a:r>
          </a:p>
        </p:txBody>
      </p:sp>
    </p:spTree>
    <p:extLst>
      <p:ext uri="{BB962C8B-B14F-4D97-AF65-F5344CB8AC3E}">
        <p14:creationId xmlns:p14="http://schemas.microsoft.com/office/powerpoint/2010/main" val="152889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2054"/>
            <a:ext cx="18288000" cy="10287000"/>
          </a:xfrm>
          <a:prstGeom prst="rect">
            <a:avLst/>
          </a:prstGeom>
        </p:spPr>
      </p:pic>
      <p:sp>
        <p:nvSpPr>
          <p:cNvPr id="13" name="Key Ideas in Apolo"/>
          <p:cNvSpPr txBox="1">
            <a:spLocks/>
          </p:cNvSpPr>
          <p:nvPr/>
        </p:nvSpPr>
        <p:spPr>
          <a:xfrm>
            <a:off x="933894" y="219148"/>
            <a:ext cx="23418800" cy="3077420"/>
          </a:xfrm>
          <a:prstGeom prst="rect">
            <a:avLst/>
          </a:prstGeom>
          <a:ln w="12700">
            <a:round/>
          </a:ln>
          <a:extLst>
            <a:ext uri="{C572A759-6A51-4108-AA02-DFA0A04FC94B}">
              <ma14:wrappingTextBoxFlag xmlns="" xmlns:ma14="http://schemas.microsoft.com/office/mac/drawingml/2011/main" val="1"/>
            </a:ext>
          </a:extLst>
        </p:spPr>
        <p:txBody>
          <a:bodyPr lIns="76200" tIns="76200" rIns="76200" bIns="76200" anchor="ctr">
            <a:noAutofit/>
          </a:bodyPr>
          <a:lstStyle>
            <a:lvl1pPr marL="0" marR="0" indent="0" algn="l" defTabSz="1295400" rtl="0" latinLnBrk="0">
              <a:lnSpc>
                <a:spcPct val="100000"/>
              </a:lnSpc>
              <a:spcBef>
                <a:spcPts val="0"/>
              </a:spcBef>
              <a:spcAft>
                <a:spcPts val="0"/>
              </a:spcAft>
              <a:buClrTx/>
              <a:buSzTx/>
              <a:buFontTx/>
              <a:buNone/>
              <a:tabLst/>
              <a:defRPr sz="6800" b="1" i="0" u="none" strike="noStrike" cap="none" spc="0" baseline="0">
                <a:ln>
                  <a:noFill/>
                </a:ln>
                <a:solidFill>
                  <a:srgbClr val="FFFFFF"/>
                </a:solidFill>
                <a:uFill>
                  <a:solidFill>
                    <a:srgbClr val="FFFFFF"/>
                  </a:solidFill>
                </a:uFill>
                <a:latin typeface="+mn-lt"/>
                <a:ea typeface="+mn-ea"/>
                <a:cs typeface="+mn-cs"/>
                <a:sym typeface="Helvetica"/>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9pPr>
          </a:lstStyle>
          <a:p>
            <a:pPr defTabSz="2590800" fontAlgn="auto">
              <a:defRPr sz="6200"/>
            </a:pPr>
            <a:r>
              <a:rPr lang="en-US" sz="8000" b="0" kern="0" dirty="0">
                <a:latin typeface="Arial" panose="020B0604020202020204" pitchFamily="34" charset="0"/>
                <a:ea typeface="Helvetica"/>
                <a:cs typeface="Arial" panose="020B0604020202020204" pitchFamily="34" charset="0"/>
              </a:rPr>
              <a:t>Key Ideas in </a:t>
            </a:r>
            <a:r>
              <a:rPr lang="en-US" sz="8000" b="0" kern="0" dirty="0" err="1">
                <a:latin typeface="Arial" panose="020B0604020202020204" pitchFamily="34" charset="0"/>
                <a:ea typeface="Helvetica"/>
                <a:cs typeface="Arial" panose="020B0604020202020204" pitchFamily="34" charset="0"/>
              </a:rPr>
              <a:t>Apolo</a:t>
            </a:r>
            <a:endParaRPr lang="en-US" sz="8000" b="0" kern="0" dirty="0">
              <a:latin typeface="Arial" panose="020B0604020202020204" pitchFamily="34" charset="0"/>
              <a:ea typeface="Helvetic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933895" y="2761580"/>
            <a:ext cx="1548382" cy="1444164"/>
          </a:xfrm>
          <a:prstGeom prst="rect">
            <a:avLst/>
          </a:prstGeom>
        </p:spPr>
      </p:pic>
      <p:sp>
        <p:nvSpPr>
          <p:cNvPr id="16" name="Specify exemplars…"/>
          <p:cNvSpPr txBox="1">
            <a:spLocks/>
          </p:cNvSpPr>
          <p:nvPr/>
        </p:nvSpPr>
        <p:spPr>
          <a:xfrm>
            <a:off x="2573097" y="2531867"/>
            <a:ext cx="10789238" cy="2457894"/>
          </a:xfrm>
          <a:prstGeom prst="rect">
            <a:avLst/>
          </a:prstGeom>
          <a:ln w="12700">
            <a:miter lim="400000"/>
          </a:ln>
          <a:extLst>
            <a:ext uri="{C572A759-6A51-4108-AA02-DFA0A04FC94B}">
              <ma14:wrappingTextBoxFlag xmlns="" xmlns:ma14="http://schemas.microsoft.com/office/mac/drawingml/2011/main" val="1"/>
            </a:ext>
          </a:extLst>
        </p:spPr>
        <p:txBody>
          <a:bodyPr lIns="76200" tIns="76200" rIns="76200" bIns="76200">
            <a:noAutofit/>
          </a:bodyPr>
          <a:lstStyle>
            <a:lvl1pPr marL="576262" marR="0" indent="-457200" algn="l" defTabSz="1295400" latinLnBrk="0">
              <a:lnSpc>
                <a:spcPct val="100000"/>
              </a:lnSpc>
              <a:spcBef>
                <a:spcPts val="1700"/>
              </a:spcBef>
              <a:spcAft>
                <a:spcPts val="0"/>
              </a:spcAft>
              <a:buClr>
                <a:srgbClr val="515151"/>
              </a:buClr>
              <a:buSzPct val="80000"/>
              <a:buFontTx/>
              <a:buChar char=""/>
              <a:tabLst/>
              <a:defRPr sz="4400" b="0" i="0" u="none" strike="noStrike" cap="none" spc="0" baseline="0">
                <a:ln>
                  <a:noFill/>
                </a:ln>
                <a:solidFill>
                  <a:srgbClr val="FFFFFF"/>
                </a:solidFill>
                <a:uFill>
                  <a:solidFill>
                    <a:srgbClr val="FFFFFF"/>
                  </a:solidFill>
                </a:uFill>
                <a:latin typeface="+mn-lt"/>
                <a:ea typeface="+mn-ea"/>
                <a:cs typeface="+mn-cs"/>
                <a:sym typeface="Helvetica"/>
              </a:defRPr>
            </a:lvl1pPr>
            <a:lvl2pPr marL="914400" marR="0" indent="-457200" algn="l" defTabSz="1295400" latinLnBrk="0">
              <a:lnSpc>
                <a:spcPct val="100000"/>
              </a:lnSpc>
              <a:spcBef>
                <a:spcPts val="1700"/>
              </a:spcBef>
              <a:spcAft>
                <a:spcPts val="0"/>
              </a:spcAft>
              <a:buClr>
                <a:srgbClr val="515151"/>
              </a:buClr>
              <a:buSzPct val="90000"/>
              <a:buFontTx/>
              <a:buChar char=""/>
              <a:tabLst/>
              <a:defRPr sz="3800" b="0" i="0" u="none" strike="noStrike" cap="none" spc="0" baseline="0">
                <a:ln>
                  <a:noFill/>
                </a:ln>
                <a:solidFill>
                  <a:srgbClr val="FFFFFF"/>
                </a:solidFill>
                <a:uFill>
                  <a:solidFill>
                    <a:srgbClr val="FFFFFF"/>
                  </a:solidFill>
                </a:uFill>
                <a:latin typeface="+mn-lt"/>
                <a:ea typeface="+mn-ea"/>
                <a:cs typeface="+mn-cs"/>
                <a:sym typeface="Helvetica"/>
              </a:defRPr>
            </a:lvl2pPr>
            <a:lvl3pPr marL="1109662" marR="0" indent="-342900" algn="l" defTabSz="1295400" latinLnBrk="0">
              <a:lnSpc>
                <a:spcPct val="100000"/>
              </a:lnSpc>
              <a:spcBef>
                <a:spcPts val="1700"/>
              </a:spcBef>
              <a:spcAft>
                <a:spcPts val="0"/>
              </a:spcAft>
              <a:buClr>
                <a:srgbClr val="515151"/>
              </a:buClr>
              <a:buSzPct val="100000"/>
              <a:buFontTx/>
              <a:buChar char=""/>
              <a:tabLst/>
              <a:defRPr sz="3400" b="0" i="0" u="none" strike="noStrike" cap="none" spc="0" baseline="0">
                <a:ln>
                  <a:noFill/>
                </a:ln>
                <a:solidFill>
                  <a:srgbClr val="FFFFFF"/>
                </a:solidFill>
                <a:uFill>
                  <a:solidFill>
                    <a:srgbClr val="FFFFFF"/>
                  </a:solidFill>
                </a:uFill>
                <a:latin typeface="+mn-lt"/>
                <a:ea typeface="+mn-ea"/>
                <a:cs typeface="+mn-cs"/>
                <a:sym typeface="Helvetica"/>
              </a:defRPr>
            </a:lvl3pPr>
            <a:lvl4pPr marL="1376362" marR="0" indent="-342900" algn="l" defTabSz="1295400" latinLnBrk="0">
              <a:lnSpc>
                <a:spcPct val="100000"/>
              </a:lnSpc>
              <a:spcBef>
                <a:spcPts val="1700"/>
              </a:spcBef>
              <a:spcAft>
                <a:spcPts val="0"/>
              </a:spcAft>
              <a:buClr>
                <a:srgbClr val="515151"/>
              </a:buClr>
              <a:buSzPct val="100000"/>
              <a:buFontTx/>
              <a:buChar char=""/>
              <a:tabLst/>
              <a:defRPr sz="2800" b="0" i="0" u="none" strike="noStrike" cap="none" spc="0" baseline="0">
                <a:ln>
                  <a:noFill/>
                </a:ln>
                <a:solidFill>
                  <a:srgbClr val="FFFFFF"/>
                </a:solidFill>
                <a:uFill>
                  <a:solidFill>
                    <a:srgbClr val="FFFFFF"/>
                  </a:solidFill>
                </a:uFill>
                <a:latin typeface="+mn-lt"/>
                <a:ea typeface="+mn-ea"/>
                <a:cs typeface="+mn-cs"/>
                <a:sym typeface="Helvetica"/>
              </a:defRPr>
            </a:lvl4pPr>
            <a:lvl5pPr marL="1585912" marR="0" indent="-342900" algn="l" defTabSz="1295400" latinLnBrk="0">
              <a:lnSpc>
                <a:spcPct val="100000"/>
              </a:lnSpc>
              <a:spcBef>
                <a:spcPts val="1700"/>
              </a:spcBef>
              <a:spcAft>
                <a:spcPts val="0"/>
              </a:spcAft>
              <a:buClr>
                <a:srgbClr val="515151"/>
              </a:buClr>
              <a:buSzPct val="100000"/>
              <a:buFontTx/>
              <a:buChar char=""/>
              <a:tabLst/>
              <a:defRPr sz="2800" b="0" i="0" u="none" strike="noStrike" cap="none" spc="0" baseline="0">
                <a:ln>
                  <a:noFill/>
                </a:ln>
                <a:solidFill>
                  <a:srgbClr val="FFFFFF"/>
                </a:solidFill>
                <a:uFill>
                  <a:solidFill>
                    <a:srgbClr val="FFFFFF"/>
                  </a:solidFill>
                </a:uFill>
                <a:latin typeface="+mn-lt"/>
                <a:ea typeface="+mn-ea"/>
                <a:cs typeface="+mn-cs"/>
                <a:sym typeface="Helvetica"/>
              </a:defRPr>
            </a:lvl5pPr>
            <a:lvl6pPr marL="30226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6pPr>
            <a:lvl7pPr marL="33782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7pPr>
            <a:lvl8pPr marL="37338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8pPr>
            <a:lvl9pPr marL="4089400" marR="0" indent="-571500" algn="l" defTabSz="584200" latinLnBrk="0">
              <a:lnSpc>
                <a:spcPct val="100000"/>
              </a:lnSpc>
              <a:spcBef>
                <a:spcPts val="2400"/>
              </a:spcBef>
              <a:spcAft>
                <a:spcPts val="0"/>
              </a:spcAft>
              <a:buClrTx/>
              <a:buSzPct val="100000"/>
              <a:buFontTx/>
              <a:buChar char="•"/>
              <a:tabLst/>
              <a:defRPr sz="4200" b="0" i="0" u="none" strike="noStrike" cap="none" spc="0" baseline="0">
                <a:ln>
                  <a:noFill/>
                </a:ln>
                <a:solidFill>
                  <a:srgbClr val="000000"/>
                </a:solidFill>
                <a:uFillTx/>
                <a:latin typeface="+mn-lt"/>
                <a:ea typeface="+mn-ea"/>
                <a:cs typeface="+mn-cs"/>
                <a:sym typeface="Helvetica"/>
              </a:defRPr>
            </a:lvl9pPr>
          </a:lstStyle>
          <a:p>
            <a:pPr marL="0" indent="0" defTabSz="2590800" fontAlgn="auto">
              <a:spcBef>
                <a:spcPts val="1800"/>
              </a:spcBef>
              <a:buClr>
                <a:srgbClr val="FFFFFF"/>
              </a:buClr>
              <a:buSzTx/>
              <a:buNone/>
              <a:defRPr/>
            </a:pPr>
            <a:r>
              <a:rPr lang="en-US" sz="4600" kern="0" dirty="0">
                <a:latin typeface="Arial" panose="020B0604020202020204" pitchFamily="34" charset="0"/>
                <a:ea typeface="Helvetica"/>
                <a:cs typeface="Arial" panose="020B0604020202020204" pitchFamily="34" charset="0"/>
              </a:rPr>
              <a:t>Specify </a:t>
            </a:r>
            <a:r>
              <a:rPr lang="en-US" sz="4600" kern="0" dirty="0">
                <a:solidFill>
                  <a:srgbClr val="FFAD00"/>
                </a:solidFill>
                <a:uFill>
                  <a:solidFill>
                    <a:srgbClr val="FFAD00"/>
                  </a:solidFill>
                </a:uFill>
                <a:latin typeface="Arial" panose="020B0604020202020204" pitchFamily="34" charset="0"/>
                <a:ea typeface="Helvetica"/>
                <a:cs typeface="Arial" panose="020B0604020202020204" pitchFamily="34" charset="0"/>
              </a:rPr>
              <a:t>exemplars</a:t>
            </a:r>
          </a:p>
          <a:p>
            <a:pPr marL="0" indent="0" defTabSz="2590800" fontAlgn="auto">
              <a:spcBef>
                <a:spcPts val="1800"/>
              </a:spcBef>
              <a:buClr>
                <a:srgbClr val="FFFFFF"/>
              </a:buClr>
              <a:buSzTx/>
              <a:buNone/>
              <a:defRPr/>
            </a:pPr>
            <a:r>
              <a:rPr lang="en-US" sz="4600" kern="0" dirty="0">
                <a:latin typeface="Arial" panose="020B0604020202020204" pitchFamily="34" charset="0"/>
                <a:ea typeface="Helvetica"/>
                <a:cs typeface="Arial" panose="020B0604020202020204" pitchFamily="34" charset="0"/>
              </a:rPr>
              <a:t>Find </a:t>
            </a:r>
            <a:r>
              <a:rPr lang="en-US" sz="4600" kern="0" dirty="0">
                <a:solidFill>
                  <a:srgbClr val="FFAD00"/>
                </a:solidFill>
                <a:uFill>
                  <a:solidFill>
                    <a:srgbClr val="FFAD00"/>
                  </a:solidFill>
                </a:uFill>
                <a:latin typeface="Arial" panose="020B0604020202020204" pitchFamily="34" charset="0"/>
                <a:ea typeface="Helvetica"/>
                <a:cs typeface="Arial" panose="020B0604020202020204" pitchFamily="34" charset="0"/>
              </a:rPr>
              <a:t>other</a:t>
            </a:r>
            <a:r>
              <a:rPr lang="en-US" sz="4600" kern="0" dirty="0">
                <a:latin typeface="Arial" panose="020B0604020202020204" pitchFamily="34" charset="0"/>
                <a:ea typeface="Helvetica"/>
                <a:cs typeface="Arial" panose="020B0604020202020204" pitchFamily="34" charset="0"/>
              </a:rPr>
              <a:t> relevant nodes (BP) </a:t>
            </a:r>
          </a:p>
        </p:txBody>
      </p:sp>
      <p:pic>
        <p:nvPicPr>
          <p:cNvPr id="17" name="apolo_screenshot.png" descr="apolo_screenshot.png"/>
          <p:cNvPicPr>
            <a:picLocks noChangeAspect="1"/>
          </p:cNvPicPr>
          <p:nvPr/>
        </p:nvPicPr>
        <p:blipFill>
          <a:blip r:embed="rId4"/>
          <a:srcRect l="4655" t="3954" r="4785" b="27703"/>
          <a:stretch>
            <a:fillRect/>
          </a:stretch>
        </p:blipFill>
        <p:spPr>
          <a:xfrm>
            <a:off x="2277410" y="4338733"/>
            <a:ext cx="11550736" cy="5847334"/>
          </a:xfrm>
          <a:prstGeom prst="rect">
            <a:avLst/>
          </a:prstGeom>
          <a:ln w="12700">
            <a:miter lim="400000"/>
          </a:ln>
        </p:spPr>
      </p:pic>
    </p:spTree>
    <p:extLst>
      <p:ext uri="{BB962C8B-B14F-4D97-AF65-F5344CB8AC3E}">
        <p14:creationId xmlns:p14="http://schemas.microsoft.com/office/powerpoint/2010/main" val="104949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8288000" cy="10319054"/>
          </a:xfrm>
          <a:prstGeom prst="rect">
            <a:avLst/>
          </a:prstGeom>
        </p:spPr>
      </p:pic>
      <p:sp>
        <p:nvSpPr>
          <p:cNvPr id="9" name="Apolo’s Contributions"/>
          <p:cNvSpPr txBox="1">
            <a:spLocks/>
          </p:cNvSpPr>
          <p:nvPr/>
        </p:nvSpPr>
        <p:spPr>
          <a:xfrm>
            <a:off x="1295400" y="431800"/>
            <a:ext cx="23418800" cy="3077420"/>
          </a:xfrm>
          <a:prstGeom prst="rect">
            <a:avLst/>
          </a:prstGeom>
          <a:ln w="12700">
            <a:round/>
          </a:ln>
          <a:extLst>
            <a:ext uri="{C572A759-6A51-4108-AA02-DFA0A04FC94B}">
              <ma14:wrappingTextBoxFlag xmlns="" xmlns:ma14="http://schemas.microsoft.com/office/mac/drawingml/2011/main" val="1"/>
            </a:ext>
          </a:extLst>
        </p:spPr>
        <p:txBody>
          <a:bodyPr lIns="76200" tIns="76200" rIns="76200" bIns="76200" anchor="ctr">
            <a:noAutofit/>
          </a:bodyPr>
          <a:lstStyle>
            <a:lvl1pPr marL="0" marR="0" indent="0" algn="l" defTabSz="1295400" rtl="0" latinLnBrk="0">
              <a:lnSpc>
                <a:spcPct val="100000"/>
              </a:lnSpc>
              <a:spcBef>
                <a:spcPts val="0"/>
              </a:spcBef>
              <a:spcAft>
                <a:spcPts val="0"/>
              </a:spcAft>
              <a:buClrTx/>
              <a:buSzTx/>
              <a:buFontTx/>
              <a:buNone/>
              <a:tabLst/>
              <a:defRPr sz="6800" b="1" i="0" u="none" strike="noStrike" cap="none" spc="0" baseline="0">
                <a:ln>
                  <a:noFill/>
                </a:ln>
                <a:solidFill>
                  <a:srgbClr val="FFFFFF"/>
                </a:solidFill>
                <a:uFill>
                  <a:solidFill>
                    <a:srgbClr val="FFFFFF"/>
                  </a:solidFill>
                </a:uFill>
                <a:latin typeface="+mn-lt"/>
                <a:ea typeface="+mn-ea"/>
                <a:cs typeface="+mn-cs"/>
                <a:sym typeface="Helvetica"/>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9pPr>
          </a:lstStyle>
          <a:p>
            <a:pPr defTabSz="2590800" fontAlgn="auto">
              <a:defRPr sz="6200"/>
            </a:pPr>
            <a:r>
              <a:rPr lang="en-US" sz="8000" b="0" kern="0" dirty="0" err="1">
                <a:latin typeface="Arial" panose="020B0604020202020204" pitchFamily="34" charset="0"/>
                <a:ea typeface="Helvetica"/>
                <a:cs typeface="Arial" panose="020B0604020202020204" pitchFamily="34" charset="0"/>
              </a:rPr>
              <a:t>Apolo’s</a:t>
            </a:r>
            <a:r>
              <a:rPr lang="en-US" sz="8000" b="0" kern="0" dirty="0">
                <a:latin typeface="Arial" panose="020B0604020202020204" pitchFamily="34" charset="0"/>
                <a:ea typeface="Helvetica"/>
                <a:cs typeface="Arial" panose="020B0604020202020204" pitchFamily="34" charset="0"/>
              </a:rPr>
              <a:t> Contributions</a:t>
            </a:r>
          </a:p>
        </p:txBody>
      </p:sp>
      <p:pic>
        <p:nvPicPr>
          <p:cNvPr id="3" name="Picture 2"/>
          <p:cNvPicPr>
            <a:picLocks noChangeAspect="1"/>
          </p:cNvPicPr>
          <p:nvPr/>
        </p:nvPicPr>
        <p:blipFill>
          <a:blip r:embed="rId3"/>
          <a:stretch>
            <a:fillRect/>
          </a:stretch>
        </p:blipFill>
        <p:spPr>
          <a:xfrm>
            <a:off x="1072758" y="2983309"/>
            <a:ext cx="1795196" cy="2120310"/>
          </a:xfrm>
          <a:prstGeom prst="rect">
            <a:avLst/>
          </a:prstGeom>
        </p:spPr>
      </p:pic>
      <p:pic>
        <p:nvPicPr>
          <p:cNvPr id="4" name="Picture 3"/>
          <p:cNvPicPr>
            <a:picLocks noChangeAspect="1"/>
          </p:cNvPicPr>
          <p:nvPr/>
        </p:nvPicPr>
        <p:blipFill>
          <a:blip r:embed="rId4"/>
          <a:stretch>
            <a:fillRect/>
          </a:stretch>
        </p:blipFill>
        <p:spPr>
          <a:xfrm>
            <a:off x="1072758" y="7615727"/>
            <a:ext cx="1795196" cy="2120310"/>
          </a:xfrm>
          <a:prstGeom prst="rect">
            <a:avLst/>
          </a:prstGeom>
        </p:spPr>
      </p:pic>
      <p:sp>
        <p:nvSpPr>
          <p:cNvPr id="26" name="Human + Machine"/>
          <p:cNvSpPr txBox="1"/>
          <p:nvPr/>
        </p:nvSpPr>
        <p:spPr>
          <a:xfrm>
            <a:off x="3090596" y="3296560"/>
            <a:ext cx="6420027" cy="1077218"/>
          </a:xfrm>
          <a:prstGeom prst="rect">
            <a:avLst/>
          </a:prstGeom>
          <a:ln w="12700">
            <a:miter lim="400000"/>
          </a:ln>
          <a:extLst>
            <a:ext uri="{C572A759-6A51-4108-AA02-DFA0A04FC94B}">
              <ma14:wrappingTextBoxFlag xmlns="" xmlns:ma14="http://schemas.microsoft.com/office/mac/drawingml/2011/main" val="1"/>
            </a:ext>
          </a:extLst>
        </p:spPr>
        <p:txBody>
          <a:bodyPr wrap="none" lIns="76200" tIns="76200" rIns="76200" bIns="76200">
            <a:spAutoFit/>
          </a:bodyPr>
          <a:lstStyle/>
          <a:p>
            <a:pPr defTabSz="2590800" fontAlgn="auto" hangingPunct="0">
              <a:spcBef>
                <a:spcPts val="3400"/>
              </a:spcBef>
              <a:spcAft>
                <a:spcPts val="0"/>
              </a:spcAft>
              <a:buClr>
                <a:srgbClr val="000000"/>
              </a:buClr>
              <a:defRPr sz="5800">
                <a:solidFill>
                  <a:srgbClr val="FFFFFF"/>
                </a:solidFill>
                <a:uFill>
                  <a:solidFill>
                    <a:srgbClr val="FFFFFF"/>
                  </a:solidFill>
                </a:uFill>
              </a:defRPr>
            </a:pPr>
            <a:r>
              <a:rPr sz="6000" kern="0" dirty="0">
                <a:solidFill>
                  <a:srgbClr val="FFAD00"/>
                </a:solidFill>
                <a:uFill>
                  <a:solidFill>
                    <a:srgbClr val="FFAD00"/>
                  </a:solidFill>
                </a:uFill>
                <a:latin typeface="Arial" panose="020B0604020202020204" pitchFamily="34" charset="0"/>
                <a:ea typeface="Helvetica"/>
                <a:cs typeface="Arial" panose="020B0604020202020204" pitchFamily="34" charset="0"/>
                <a:sym typeface="Helvetica"/>
              </a:rPr>
              <a:t>Human</a:t>
            </a:r>
            <a:r>
              <a:rPr sz="60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t> + </a:t>
            </a:r>
            <a:r>
              <a:rPr sz="6000" kern="0" dirty="0">
                <a:solidFill>
                  <a:srgbClr val="FFAD00"/>
                </a:solidFill>
                <a:uFill>
                  <a:solidFill>
                    <a:srgbClr val="FFAD00"/>
                  </a:solidFill>
                </a:uFill>
                <a:latin typeface="Arial" panose="020B0604020202020204" pitchFamily="34" charset="0"/>
                <a:ea typeface="Helvetica"/>
                <a:cs typeface="Arial" panose="020B0604020202020204" pitchFamily="34" charset="0"/>
                <a:sym typeface="Helvetica"/>
              </a:rPr>
              <a:t>Machine</a:t>
            </a:r>
          </a:p>
        </p:txBody>
      </p:sp>
      <p:sp>
        <p:nvSpPr>
          <p:cNvPr id="28" name="Personalized Landscape"/>
          <p:cNvSpPr txBox="1"/>
          <p:nvPr/>
        </p:nvSpPr>
        <p:spPr>
          <a:xfrm>
            <a:off x="3090596" y="7926882"/>
            <a:ext cx="19761200" cy="2000548"/>
          </a:xfrm>
          <a:prstGeom prst="rect">
            <a:avLst/>
          </a:prstGeom>
          <a:ln w="12700">
            <a:miter lim="400000"/>
          </a:ln>
          <a:extLst>
            <a:ext uri="{C572A759-6A51-4108-AA02-DFA0A04FC94B}">
              <ma14:wrappingTextBoxFlag xmlns="" xmlns:ma14="http://schemas.microsoft.com/office/mac/drawingml/2011/main" val="1"/>
            </a:ext>
          </a:extLst>
        </p:spPr>
        <p:txBody>
          <a:bodyPr lIns="76200" tIns="76200" rIns="76200" bIns="76200">
            <a:spAutoFit/>
          </a:bodyPr>
          <a:lstStyle/>
          <a:p>
            <a:pPr defTabSz="1295400" fontAlgn="auto" hangingPunct="0">
              <a:spcBef>
                <a:spcPts val="0"/>
              </a:spcBef>
              <a:spcAft>
                <a:spcPts val="0"/>
              </a:spcAft>
              <a:buClr>
                <a:srgbClr val="000000"/>
              </a:buClr>
              <a:defRPr sz="5800">
                <a:solidFill>
                  <a:srgbClr val="FFFFFF"/>
                </a:solidFill>
                <a:uFill>
                  <a:solidFill>
                    <a:srgbClr val="FFFFFF"/>
                  </a:solidFill>
                </a:uFill>
              </a:defRPr>
            </a:pPr>
            <a:r>
              <a:rPr sz="6000" kern="0" dirty="0">
                <a:solidFill>
                  <a:srgbClr val="FFAD00"/>
                </a:solidFill>
                <a:uFill>
                  <a:solidFill>
                    <a:srgbClr val="FFAD00"/>
                  </a:solidFill>
                </a:uFill>
                <a:latin typeface="Arial" panose="020B0604020202020204" pitchFamily="34" charset="0"/>
                <a:ea typeface="Helvetica"/>
                <a:cs typeface="Arial" panose="020B0604020202020204" pitchFamily="34" charset="0"/>
                <a:sym typeface="Helvetica"/>
              </a:rPr>
              <a:t>Personalized Landscape</a:t>
            </a:r>
            <a:r>
              <a:rPr sz="60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t> </a:t>
            </a:r>
            <a:br>
              <a:rPr sz="60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rPr>
            </a:br>
            <a:endParaRPr sz="6000" kern="0" dirty="0">
              <a:solidFill>
                <a:srgbClr val="FFFFFF"/>
              </a:solidFill>
              <a:uFill>
                <a:solidFill>
                  <a:srgbClr val="FFFFFF"/>
                </a:solidFill>
              </a:uFill>
              <a:latin typeface="Arial" panose="020B0604020202020204" pitchFamily="34" charset="0"/>
              <a:ea typeface="Helvetica"/>
              <a:cs typeface="Arial" panose="020B0604020202020204" pitchFamily="34" charset="0"/>
              <a:sym typeface="Helvetica"/>
            </a:endParaRPr>
          </a:p>
        </p:txBody>
      </p:sp>
      <p:pic>
        <p:nvPicPr>
          <p:cNvPr id="7" name="Picture 6"/>
          <p:cNvPicPr>
            <a:picLocks noChangeAspect="1"/>
          </p:cNvPicPr>
          <p:nvPr/>
        </p:nvPicPr>
        <p:blipFill>
          <a:blip r:embed="rId5"/>
          <a:stretch>
            <a:fillRect/>
          </a:stretch>
        </p:blipFill>
        <p:spPr>
          <a:xfrm>
            <a:off x="3510813" y="4522641"/>
            <a:ext cx="9631030" cy="2244826"/>
          </a:xfrm>
          <a:prstGeom prst="rect">
            <a:avLst/>
          </a:prstGeom>
        </p:spPr>
      </p:pic>
      <p:pic>
        <p:nvPicPr>
          <p:cNvPr id="32" name="Picture 31"/>
          <p:cNvPicPr>
            <a:picLocks noChangeAspect="1"/>
          </p:cNvPicPr>
          <p:nvPr/>
        </p:nvPicPr>
        <p:blipFill>
          <a:blip r:embed="rId6"/>
          <a:stretch>
            <a:fillRect/>
          </a:stretch>
        </p:blipFill>
        <p:spPr>
          <a:xfrm>
            <a:off x="10153358" y="6953725"/>
            <a:ext cx="502532" cy="1103118"/>
          </a:xfrm>
          <a:prstGeom prst="rect">
            <a:avLst/>
          </a:prstGeom>
        </p:spPr>
      </p:pic>
      <p:sp>
        <p:nvSpPr>
          <p:cNvPr id="34" name="Apolo User"/>
          <p:cNvSpPr txBox="1"/>
          <p:nvPr/>
        </p:nvSpPr>
        <p:spPr>
          <a:xfrm>
            <a:off x="10655891" y="7440735"/>
            <a:ext cx="5283202" cy="830997"/>
          </a:xfrm>
          <a:prstGeom prst="rect">
            <a:avLst/>
          </a:prstGeom>
          <a:ln w="12700"/>
          <a:extLst>
            <a:ext uri="{C572A759-6A51-4108-AA02-DFA0A04FC94B}">
              <ma14:wrappingTextBoxFlag xmlns="" xmlns:ma14="http://schemas.microsoft.com/office/mac/drawingml/2011/main" val="1"/>
            </a:ext>
          </a:extLst>
        </p:spPr>
        <p:txBody>
          <a:bodyPr lIns="76200" tIns="76200" rIns="76200" bIns="76200">
            <a:spAutoFit/>
          </a:bodyPr>
          <a:lstStyle>
            <a:lvl1pPr defTabSz="647700">
              <a:buClr>
                <a:srgbClr val="B5B5B5"/>
              </a:buClr>
              <a:defRPr sz="3400">
                <a:solidFill>
                  <a:srgbClr val="8BD53E"/>
                </a:solidFill>
                <a:uFill>
                  <a:solidFill>
                    <a:srgbClr val="8BD53E"/>
                  </a:solidFill>
                </a:uFill>
              </a:defRPr>
            </a:lvl1pPr>
          </a:lstStyle>
          <a:p>
            <a:pPr defTabSz="1295400" fontAlgn="auto" hangingPunct="0">
              <a:spcBef>
                <a:spcPts val="0"/>
              </a:spcBef>
              <a:spcAft>
                <a:spcPts val="0"/>
              </a:spcAft>
            </a:pPr>
            <a:r>
              <a:rPr sz="4400" kern="0" dirty="0">
                <a:latin typeface="Arial" panose="020B0604020202020204" pitchFamily="34" charset="0"/>
                <a:ea typeface="Helvetica"/>
                <a:cs typeface="Arial" panose="020B0604020202020204" pitchFamily="34" charset="0"/>
                <a:sym typeface="Helvetica"/>
              </a:rPr>
              <a:t>Apolo User</a:t>
            </a:r>
          </a:p>
        </p:txBody>
      </p:sp>
    </p:spTree>
    <p:extLst>
      <p:ext uri="{BB962C8B-B14F-4D97-AF65-F5344CB8AC3E}">
        <p14:creationId xmlns:p14="http://schemas.microsoft.com/office/powerpoint/2010/main" val="87561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2054"/>
            <a:ext cx="18288000" cy="10287000"/>
          </a:xfrm>
          <a:prstGeom prst="rect">
            <a:avLst/>
          </a:prstGeom>
        </p:spPr>
      </p:pic>
      <p:pic>
        <p:nvPicPr>
          <p:cNvPr id="7" name="droppedImage.pdf" descr="droppedImage.pdf"/>
          <p:cNvPicPr>
            <a:picLocks noChangeAspect="1"/>
          </p:cNvPicPr>
          <p:nvPr/>
        </p:nvPicPr>
        <p:blipFill>
          <a:blip r:embed="rId3"/>
          <a:stretch>
            <a:fillRect/>
          </a:stretch>
        </p:blipFill>
        <p:spPr>
          <a:xfrm>
            <a:off x="2573077" y="1992844"/>
            <a:ext cx="13306962" cy="8050804"/>
          </a:xfrm>
          <a:prstGeom prst="rect">
            <a:avLst/>
          </a:prstGeom>
          <a:ln w="12700">
            <a:miter lim="400000"/>
          </a:ln>
        </p:spPr>
      </p:pic>
      <p:sp>
        <p:nvSpPr>
          <p:cNvPr id="9" name="Apolo 2009"/>
          <p:cNvSpPr txBox="1">
            <a:spLocks/>
          </p:cNvSpPr>
          <p:nvPr/>
        </p:nvSpPr>
        <p:spPr>
          <a:xfrm>
            <a:off x="891364" y="-291214"/>
            <a:ext cx="23418800" cy="3077420"/>
          </a:xfrm>
          <a:prstGeom prst="rect">
            <a:avLst/>
          </a:prstGeom>
          <a:ln w="12700">
            <a:round/>
          </a:ln>
          <a:extLst>
            <a:ext uri="{C572A759-6A51-4108-AA02-DFA0A04FC94B}">
              <ma14:wrappingTextBoxFlag xmlns="" xmlns:ma14="http://schemas.microsoft.com/office/mac/drawingml/2011/main" val="1"/>
            </a:ext>
          </a:extLst>
        </p:spPr>
        <p:txBody>
          <a:bodyPr lIns="76200" tIns="76200" rIns="76200" bIns="76200" anchor="ctr">
            <a:noAutofit/>
          </a:bodyPr>
          <a:lstStyle>
            <a:lvl1pPr marL="0" marR="0" indent="0" algn="l" defTabSz="1295400" rtl="0" latinLnBrk="0">
              <a:lnSpc>
                <a:spcPct val="100000"/>
              </a:lnSpc>
              <a:spcBef>
                <a:spcPts val="0"/>
              </a:spcBef>
              <a:spcAft>
                <a:spcPts val="0"/>
              </a:spcAft>
              <a:buClrTx/>
              <a:buSzTx/>
              <a:buFontTx/>
              <a:buNone/>
              <a:tabLst/>
              <a:defRPr sz="6200" b="1" i="0" u="none" strike="noStrike" cap="none" spc="0" baseline="0">
                <a:ln>
                  <a:noFill/>
                </a:ln>
                <a:solidFill>
                  <a:srgbClr val="FFFFFF"/>
                </a:solidFill>
                <a:uFill>
                  <a:solidFill>
                    <a:srgbClr val="FFFFFF"/>
                  </a:solidFill>
                </a:uFill>
                <a:latin typeface="+mn-lt"/>
                <a:ea typeface="+mn-ea"/>
                <a:cs typeface="+mn-cs"/>
                <a:sym typeface="Helvetica"/>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a:defRPr>
            </a:lvl9pPr>
          </a:lstStyle>
          <a:p>
            <a:pPr defTabSz="2590800" fontAlgn="auto">
              <a:defRPr/>
            </a:pPr>
            <a:r>
              <a:rPr lang="it-IT" sz="8000" b="0" kern="0" dirty="0" err="1">
                <a:latin typeface="Arial" panose="020B0604020202020204" pitchFamily="34" charset="0"/>
                <a:ea typeface="Helvetica"/>
                <a:cs typeface="Arial" panose="020B0604020202020204" pitchFamily="34" charset="0"/>
              </a:rPr>
              <a:t>Apolo</a:t>
            </a:r>
            <a:r>
              <a:rPr lang="it-IT" sz="8000" b="0" kern="0" dirty="0">
                <a:latin typeface="Arial" panose="020B0604020202020204" pitchFamily="34" charset="0"/>
                <a:ea typeface="Helvetica"/>
                <a:cs typeface="Arial" panose="020B0604020202020204" pitchFamily="34" charset="0"/>
              </a:rPr>
              <a:t> v1</a:t>
            </a:r>
          </a:p>
        </p:txBody>
      </p:sp>
    </p:spTree>
    <p:extLst>
      <p:ext uri="{BB962C8B-B14F-4D97-AF65-F5344CB8AC3E}">
        <p14:creationId xmlns:p14="http://schemas.microsoft.com/office/powerpoint/2010/main" val="1550127824"/>
      </p:ext>
    </p:extLst>
  </p:cSld>
  <p:clrMapOvr>
    <a:masterClrMapping/>
  </p:clrMapOvr>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ull Page Layout">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E43778CD-2CCB-425F-AE18-A01C5A5B58D4}"/>
</file>

<file path=customXml/itemProps3.xml><?xml version="1.0" encoding="utf-8"?>
<ds:datastoreItem xmlns:ds="http://schemas.openxmlformats.org/officeDocument/2006/customXml" ds:itemID="{E29B7386-0C5E-43DB-8BF1-052EEAD5F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91605</TotalTime>
  <Words>512</Words>
  <Application>Microsoft Macintosh PowerPoint</Application>
  <PresentationFormat>Custom</PresentationFormat>
  <Paragraphs>67</Paragraphs>
  <Slides>16</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Helvetica</vt:lpstr>
      <vt:lpstr>Trebuchet MS</vt:lpstr>
      <vt:lpstr>Wingdings</vt:lpstr>
      <vt:lpstr>Title &amp; Bullet</vt:lpstr>
      <vt:lpstr>1_Title &amp; Bullet</vt:lpstr>
      <vt:lpstr>1_Full Page Layout</vt:lpstr>
      <vt:lpstr>21_BasicWhite</vt:lpstr>
      <vt:lpstr>Lecture 17.5 - Interactive Graph Exploration</vt:lpstr>
      <vt:lpstr>PowerPoint Presentation</vt:lpstr>
      <vt:lpstr>PowerPoint Presentation</vt:lpstr>
      <vt:lpstr>PowerPoint Presentation</vt:lpstr>
      <vt:lpstr>PowerPoint Presentation</vt:lpstr>
      <vt:lpstr>Mapping the Sensemaking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Chau, Duen Horng</cp:lastModifiedBy>
  <cp:revision>3645</cp:revision>
  <dcterms:created xsi:type="dcterms:W3CDTF">2008-01-24T03:11:41Z</dcterms:created>
  <dcterms:modified xsi:type="dcterms:W3CDTF">2021-08-29T03:32:48Z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