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12"/>
  </p:notesMasterIdLst>
  <p:handoutMasterIdLst>
    <p:handoutMasterId r:id="rId13"/>
  </p:handoutMasterIdLst>
  <p:sldIdLst>
    <p:sldId id="818" r:id="rId5"/>
    <p:sldId id="809" r:id="rId6"/>
    <p:sldId id="821" r:id="rId7"/>
    <p:sldId id="826" r:id="rId8"/>
    <p:sldId id="863" r:id="rId9"/>
    <p:sldId id="859" r:id="rId10"/>
    <p:sldId id="820" r:id="rId11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320E0-5BD2-4FEA-B2E5-8E170BBCD5D5}" v="9" dt="2021-08-30T03:18:29.849"/>
    <p1510:client id="{FFB117E3-B836-CD7B-DD12-380E72E972F1}" v="9" dt="2021-08-13T17:46:06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47" autoAdjust="0"/>
    <p:restoredTop sz="77259" autoAdjust="0"/>
  </p:normalViewPr>
  <p:slideViewPr>
    <p:cSldViewPr snapToGrid="0">
      <p:cViewPr varScale="1">
        <p:scale>
          <a:sx n="58" d="100"/>
          <a:sy n="58" d="100"/>
        </p:scale>
        <p:origin x="760" y="208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, Xishuang" userId="S::xidong_pvamu.edu#ext#@gtvault.onmicrosoft.com::d82fe4bc-41b8-4dba-8c63-3c53a5962af7" providerId="AD" clId="Web-{7ED320E0-5BD2-4FEA-B2E5-8E170BBCD5D5}"/>
    <pc:docChg chg="modSld">
      <pc:chgData name="Dong, Xishuang" userId="S::xidong_pvamu.edu#ext#@gtvault.onmicrosoft.com::d82fe4bc-41b8-4dba-8c63-3c53a5962af7" providerId="AD" clId="Web-{7ED320E0-5BD2-4FEA-B2E5-8E170BBCD5D5}" dt="2021-08-30T03:18:29.849" v="8" actId="20577"/>
      <pc:docMkLst>
        <pc:docMk/>
      </pc:docMkLst>
      <pc:sldChg chg="modSp">
        <pc:chgData name="Dong, Xishuang" userId="S::xidong_pvamu.edu#ext#@gtvault.onmicrosoft.com::d82fe4bc-41b8-4dba-8c63-3c53a5962af7" providerId="AD" clId="Web-{7ED320E0-5BD2-4FEA-B2E5-8E170BBCD5D5}" dt="2021-08-30T03:18:29.849" v="8" actId="20577"/>
        <pc:sldMkLst>
          <pc:docMk/>
          <pc:sldMk cId="797556869" sldId="818"/>
        </pc:sldMkLst>
        <pc:spChg chg="mod">
          <ac:chgData name="Dong, Xishuang" userId="S::xidong_pvamu.edu#ext#@gtvault.onmicrosoft.com::d82fe4bc-41b8-4dba-8c63-3c53a5962af7" providerId="AD" clId="Web-{7ED320E0-5BD2-4FEA-B2E5-8E170BBCD5D5}" dt="2021-08-30T03:18:29.849" v="8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oe Bungo" userId="S::jbungo_nvidia.com#ext#@gtvault.onmicrosoft.com::c69b4972-ef89-4265-a3e3-b054213acbae" providerId="AD" clId="Web-{FFB117E3-B836-CD7B-DD12-380E72E972F1}"/>
    <pc:docChg chg="modSld">
      <pc:chgData name="Joe Bungo" userId="S::jbungo_nvidia.com#ext#@gtvault.onmicrosoft.com::c69b4972-ef89-4265-a3e3-b054213acbae" providerId="AD" clId="Web-{FFB117E3-B836-CD7B-DD12-380E72E972F1}" dt="2021-08-13T17:46:06.939" v="7" actId="14100"/>
      <pc:docMkLst>
        <pc:docMk/>
      </pc:docMkLst>
      <pc:sldChg chg="modSp">
        <pc:chgData name="Joe Bungo" userId="S::jbungo_nvidia.com#ext#@gtvault.onmicrosoft.com::c69b4972-ef89-4265-a3e3-b054213acbae" providerId="AD" clId="Web-{FFB117E3-B836-CD7B-DD12-380E72E972F1}" dt="2021-08-13T17:46:06.939" v="7" actId="14100"/>
        <pc:sldMkLst>
          <pc:docMk/>
          <pc:sldMk cId="797556869" sldId="818"/>
        </pc:sldMkLst>
        <pc:spChg chg="mod">
          <ac:chgData name="Joe Bungo" userId="S::jbungo_nvidia.com#ext#@gtvault.onmicrosoft.com::c69b4972-ef89-4265-a3e3-b054213acbae" providerId="AD" clId="Web-{FFB117E3-B836-CD7B-DD12-380E72E972F1}" dt="2021-08-13T17:46:06.939" v="7" actId="14100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4/12/22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section will show you how to use machine learning techniques to complete streaming data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8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Steaming data is not stable since it </a:t>
            </a:r>
            <a:r>
              <a:rPr lang="en-US" dirty="0">
                <a:solidFill>
                  <a:srgbClr val="000000"/>
                </a:solidFill>
              </a:rPr>
              <a:t>is generated continuously by various data sources, typically sending the data records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It will generate new data continuously from different sources, </a:t>
            </a:r>
            <a:r>
              <a:rPr lang="en-US" dirty="0"/>
              <a:t>in various formats and volumes in different applications </a:t>
            </a:r>
            <a:r>
              <a:rPr lang="en-US" dirty="0">
                <a:solidFill>
                  <a:srgbClr val="000000"/>
                </a:solidFill>
              </a:rPr>
              <a:t>from networking devices, and server log files, to website activity, banking transactions, and location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There are various applications built on streaming data such as </a:t>
            </a:r>
            <a:r>
              <a:rPr lang="en-US" dirty="0">
                <a:solidFill>
                  <a:srgbClr val="000000"/>
                </a:solidFill>
              </a:rPr>
              <a:t>Power load forecasting and Real-time stock trades.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Machine learning techniques are useful to streaming data analytics.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can </a:t>
            </a:r>
            <a:r>
              <a:rPr lang="en-US" dirty="0">
                <a:solidFill>
                  <a:srgbClr val="000000"/>
                </a:solidFill>
              </a:rPr>
              <a:t>employ</a:t>
            </a:r>
            <a:r>
              <a:rPr lang="en-US" dirty="0"/>
              <a:t> supervised learning models, especially classifiers to address the problem of changes to the underlying data distribution over time.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general, it has to overcome one specific challenge that is to develop methods to maintain an accurate decision model and  learn and forget concepts incrementally.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Machine learning can be combined with Sparking system for streaming data analysis.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2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streaming data, we can mine patterns and </a:t>
            </a:r>
            <a:r>
              <a:rPr lang="en-US"/>
              <a:t>implement and anomaly detection.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3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290560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102463"/>
            <a:ext cx="12015451" cy="1188097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Lecture 18.1 -​ ​Machine Learning </a:t>
            </a:r>
            <a:r>
              <a:rPr lang="en-US" dirty="0">
                <a:latin typeface="Arial"/>
                <a:cs typeface="Arial"/>
              </a:rPr>
              <a:t>for Streaming Data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F24E5-459E-0F47-BB3F-955814B4F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92034-B9D2-D143-99B4-8FF7663E2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82810-B36D-CF4F-B4B2-20A8B85C9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71D76F5-318F-CA45-87AB-B577F5CA09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9">
        <p:fade/>
      </p:transition>
    </mc:Choice>
    <mc:Fallback>
      <p:transition spd="med" advTm="6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B5CC69-4F8E-9B4B-A43B-CCAC75976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95">
        <p:fade/>
      </p:transition>
    </mc:Choice>
    <mc:Fallback>
      <p:transition spd="med" advTm="2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Streaming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6626839" cy="6938603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Streaming data is generated continuously by various data sources.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It is the continuous flow of data generated by different sources, </a:t>
            </a:r>
            <a:r>
              <a:rPr lang="en-US" dirty="0"/>
              <a:t>in various formats and volumes.</a:t>
            </a:r>
          </a:p>
          <a:p>
            <a:pPr marL="1407073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It is generated by applications from networking devices, and server log files, to website activity, banking transactions, and location data.</a:t>
            </a:r>
          </a:p>
          <a:p>
            <a:pPr marL="0" indent="0"/>
            <a:endParaRPr lang="en-US" sz="2800" dirty="0">
              <a:solidFill>
                <a:srgbClr val="000000"/>
              </a:solidFill>
            </a:endParaRPr>
          </a:p>
          <a:p>
            <a:pPr marL="0" indent="0"/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Streaming database overview.">
            <a:extLst>
              <a:ext uri="{FF2B5EF4-FFF2-40B4-BE49-F238E27FC236}">
                <a16:creationId xmlns:a16="http://schemas.microsoft.com/office/drawing/2014/main" id="{86EB76E0-A7C3-C449-A3C4-2122BD24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28" y="5626894"/>
            <a:ext cx="92583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5B1609D-C572-D749-BD63-B4E367B94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683" y="9873497"/>
            <a:ext cx="10109125" cy="2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hazelcast.com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/glossary/streaming-database/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3BC4E1A-65DF-F34C-81C0-DE0A367ED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261">
        <p:fade/>
      </p:transition>
    </mc:Choice>
    <mc:Fallback>
      <p:transition spd="med" advTm="272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0000"/>
                </a:solidFill>
              </a:rPr>
              <a:t>Streaming Data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8748405" cy="5880576"/>
          </a:xfrm>
        </p:spPr>
        <p:txBody>
          <a:bodyPr/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Real-time stock trades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Power load forecasting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Social media data analysis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Multiplayer game interactions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Ride-sharing application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BFB9F4ED-2F54-B14D-A35F-C06B9454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020" y="9538494"/>
            <a:ext cx="10109125" cy="2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tdwi.org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/articles/2020/07/13/arch-all-new-approach-to-streaming-analytics-million-data-sources.aspx</a:t>
            </a:r>
          </a:p>
        </p:txBody>
      </p:sp>
      <p:pic>
        <p:nvPicPr>
          <p:cNvPr id="1028" name="Picture 4" descr="Short-term Electric Load Forecasting with Amazon Forecast | AWS for  Industries">
            <a:extLst>
              <a:ext uri="{FF2B5EF4-FFF2-40B4-BE49-F238E27FC236}">
                <a16:creationId xmlns:a16="http://schemas.microsoft.com/office/drawing/2014/main" id="{EE3ACF24-78CD-1E42-831F-39CAB764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99" y="1887473"/>
            <a:ext cx="9803161" cy="34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2F9677-2CCC-E74C-8BF6-22ADCE45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01" y="5328253"/>
            <a:ext cx="9736859" cy="405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F4C6A81-BFEB-D84D-AF1E-0CF2D7FC28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8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58">
        <p:fade/>
      </p:transition>
    </mc:Choice>
    <mc:Fallback>
      <p:transition spd="med" advTm="8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Machine Learning for Streaming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8748405" cy="6889467"/>
          </a:xfrm>
        </p:spPr>
        <p:txBody>
          <a:bodyPr/>
          <a:lstStyle/>
          <a:p>
            <a:pPr marL="0" indent="0" algn="just"/>
            <a:r>
              <a:rPr lang="en-US" dirty="0">
                <a:solidFill>
                  <a:srgbClr val="000000"/>
                </a:solidFill>
              </a:rPr>
              <a:t>Machine learning based streaming data analysis employed</a:t>
            </a:r>
            <a:r>
              <a:rPr lang="en-US" dirty="0"/>
              <a:t> supervised learning models, especially classifiers to address the problem of changes to the underlying data distribution over time. </a:t>
            </a:r>
          </a:p>
          <a:p>
            <a:pPr marL="0" indent="0" algn="just"/>
            <a:endParaRPr lang="en-US" dirty="0"/>
          </a:p>
          <a:p>
            <a:pPr marL="0" indent="0" algn="just"/>
            <a:r>
              <a:rPr lang="en-US" dirty="0"/>
              <a:t>In general, it has to overcome one specific challenge: developing methods that maintain an accurate decision model with the ability to learn and forget concepts incrementally. 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BFB9F4ED-2F54-B14D-A35F-C06B94541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54" y="9538494"/>
            <a:ext cx="10711291" cy="2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914400" indent="-4572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257300" indent="-3429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714500" indent="-3429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71700" indent="-342900">
              <a:spcBef>
                <a:spcPts val="50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289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61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433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00500" indent="-3429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defTabSz="457200">
              <a:buNone/>
            </a:pP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Source: https://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www.analyticsvidhya.com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/blog/2019/12/streaming-data-</a:t>
            </a:r>
            <a:r>
              <a:rPr lang="en-US" altLang="zh-CN" sz="20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pyspark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-machine-learning-model/</a:t>
            </a:r>
          </a:p>
          <a:p>
            <a:pPr defTabSz="457200">
              <a:buNone/>
            </a:pPr>
            <a:endParaRPr lang="en-US" altLang="zh-CN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Streaming Data Prediction Using Pyspark | Machine Learning Model">
            <a:extLst>
              <a:ext uri="{FF2B5EF4-FFF2-40B4-BE49-F238E27FC236}">
                <a16:creationId xmlns:a16="http://schemas.microsoft.com/office/drawing/2014/main" id="{722EC468-8186-B248-86D5-DA55C1E0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25" y="2979854"/>
            <a:ext cx="8548475" cy="50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306981E-95CA-2C46-907C-8F6685F15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803">
        <p:fade/>
      </p:transition>
    </mc:Choice>
    <mc:Fallback>
      <p:transition spd="med" advTm="32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>
                <a:ea typeface="宋体" panose="02010600030101010101" pitchFamily="2" charset="-122"/>
              </a:rPr>
              <a:t>Tasks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2811143"/>
            <a:ext cx="15840582" cy="6921595"/>
          </a:xfrm>
        </p:spPr>
        <p:txBody>
          <a:bodyPr/>
          <a:lstStyle/>
          <a:p>
            <a:pPr marL="0"/>
            <a:r>
              <a:rPr lang="en-US" dirty="0"/>
              <a:t>Data stream clustering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Pattern mining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Anomaly detection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Multi-output learning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Novel class detection </a:t>
            </a:r>
          </a:p>
          <a:p>
            <a:pPr marL="0"/>
            <a:endParaRPr lang="en-US" dirty="0"/>
          </a:p>
          <a:p>
            <a:pPr marL="0"/>
            <a:r>
              <a:rPr lang="en-US" dirty="0"/>
              <a:t>… 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D591DF8-80F7-FA4D-9B35-EE36F946259B}"/>
              </a:ext>
            </a:extLst>
          </p:cNvPr>
          <p:cNvSpPr txBox="1">
            <a:spLocks/>
          </p:cNvSpPr>
          <p:nvPr/>
        </p:nvSpPr>
        <p:spPr bwMode="auto">
          <a:xfrm>
            <a:off x="12183038" y="9688134"/>
            <a:ext cx="7710738" cy="3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defRPr/>
            </a:pPr>
            <a:r>
              <a:rPr lang="en-US" sz="2000" b="1" dirty="0"/>
              <a:t>Source: </a:t>
            </a:r>
            <a:r>
              <a:rPr lang="en-US" sz="2000" b="1" dirty="0">
                <a:cs typeface="MS PGothic" charset="0"/>
              </a:rPr>
              <a:t>https://</a:t>
            </a:r>
            <a:r>
              <a:rPr lang="en-US" sz="2000" b="1" dirty="0" err="1">
                <a:cs typeface="MS PGothic" charset="0"/>
              </a:rPr>
              <a:t>developers.google.com</a:t>
            </a:r>
            <a:r>
              <a:rPr lang="en-US" sz="2000" b="1" dirty="0">
                <a:cs typeface="MS PGothic" charset="0"/>
              </a:rPr>
              <a:t>/machine-learning/clustering/clustering-algorithms</a:t>
            </a:r>
            <a:endParaRPr lang="en-US" altLang="ja-JP" sz="2000" b="1" kern="0" dirty="0">
              <a:solidFill>
                <a:srgbClr val="FF0000"/>
              </a:solidFill>
              <a:ea typeface="ＭＳ Ｐゴシック" charset="-128"/>
              <a:cs typeface="MS PGothic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56D35-5821-E74F-9321-78CD3EE2A4E1}"/>
              </a:ext>
            </a:extLst>
          </p:cNvPr>
          <p:cNvSpPr txBox="1"/>
          <p:nvPr/>
        </p:nvSpPr>
        <p:spPr>
          <a:xfrm>
            <a:off x="19158161" y="3524697"/>
            <a:ext cx="184731" cy="31393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lnSpc>
                <a:spcPct val="90000"/>
              </a:lnSpc>
            </a:pPr>
            <a:endParaRPr lang="en-US" sz="1600" dirty="0" err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Clustering Algorithms | Clustering in Machine Learning">
            <a:extLst>
              <a:ext uri="{FF2B5EF4-FFF2-40B4-BE49-F238E27FC236}">
                <a16:creationId xmlns:a16="http://schemas.microsoft.com/office/drawing/2014/main" id="{B7E73E1F-5F21-E74D-8B2F-6F974531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24" y="1937928"/>
            <a:ext cx="9564959" cy="65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623136A-2728-DD43-B92A-4CA791F31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94">
        <p:fade/>
      </p:transition>
    </mc:Choice>
    <mc:Fallback>
      <p:transition spd="med" advTm="58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3803D16-FD76-E041-81B3-E34F40FD0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96">
        <p:fade/>
      </p:transition>
    </mc:Choice>
    <mc:Fallback>
      <p:transition spd="med" advTm="2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34489C-5F93-4D9E-8FF2-39162375D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99233</TotalTime>
  <Words>453</Words>
  <Application>Microsoft Macintosh PowerPoint</Application>
  <PresentationFormat>Custom</PresentationFormat>
  <Paragraphs>59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</vt:lpstr>
      <vt:lpstr>Title &amp; Bullet</vt:lpstr>
      <vt:lpstr>Lecture 18.1 -​ ​Machine Learning for Streaming Data Analysis</vt:lpstr>
      <vt:lpstr>PowerPoint Presentation</vt:lpstr>
      <vt:lpstr> Streaming Data</vt:lpstr>
      <vt:lpstr>Streaming Data Application</vt:lpstr>
      <vt:lpstr> Machine Learning for Streaming Data</vt:lpstr>
      <vt:lpstr> Tasks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3928</cp:revision>
  <dcterms:created xsi:type="dcterms:W3CDTF">2008-01-24T03:11:41Z</dcterms:created>
  <dcterms:modified xsi:type="dcterms:W3CDTF">2022-04-12T17:46:04Z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