
<file path=[Content_Types].xml><?xml version="1.0" encoding="utf-8"?>
<Types xmlns="http://schemas.openxmlformats.org/package/2006/content-types">
  <Default Extension="emf" ContentType="image/x-emf"/>
  <Default Extension="gif" ContentType="image/gi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14"/>
  </p:notesMasterIdLst>
  <p:handoutMasterIdLst>
    <p:handoutMasterId r:id="rId15"/>
  </p:handoutMasterIdLst>
  <p:sldIdLst>
    <p:sldId id="818" r:id="rId5"/>
    <p:sldId id="809" r:id="rId6"/>
    <p:sldId id="821" r:id="rId7"/>
    <p:sldId id="826" r:id="rId8"/>
    <p:sldId id="876" r:id="rId9"/>
    <p:sldId id="877" r:id="rId10"/>
    <p:sldId id="878" r:id="rId11"/>
    <p:sldId id="879" r:id="rId12"/>
    <p:sldId id="820" r:id="rId13"/>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shuang" initials="DX" lastIdx="2" clrIdx="0">
    <p:extLst>
      <p:ext uri="{19B8F6BF-5375-455C-9EA6-DF929625EA0E}">
        <p15:presenceInfo xmlns:p15="http://schemas.microsoft.com/office/powerpoint/2012/main" userId="S::xidong@pvamu.edu::d29ea5ac-2f9d-408c-9c70-b4ad3440d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E18A6-50D2-0FA9-66D9-FCB76830B078}" v="25" dt="2021-08-16T17:48:01.436"/>
    <p1510:client id="{997717A1-78A4-6339-6629-C19DA5B3A69C}" v="3" dt="2021-08-30T03:19:18.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61" autoAdjust="0"/>
    <p:restoredTop sz="68976" autoAdjust="0"/>
  </p:normalViewPr>
  <p:slideViewPr>
    <p:cSldViewPr snapToGrid="0">
      <p:cViewPr varScale="1">
        <p:scale>
          <a:sx n="51" d="100"/>
          <a:sy n="51" d="100"/>
        </p:scale>
        <p:origin x="1408" y="216"/>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ungo" userId="S::jbungo_nvidia.com#ext#@gtvault.onmicrosoft.com::c69b4972-ef89-4265-a3e3-b054213acbae" providerId="AD" clId="Web-{7F4E18A6-50D2-0FA9-66D9-FCB76830B078}"/>
    <pc:docChg chg="modSld">
      <pc:chgData name="Joe Bungo" userId="S::jbungo_nvidia.com#ext#@gtvault.onmicrosoft.com::c69b4972-ef89-4265-a3e3-b054213acbae" providerId="AD" clId="Web-{7F4E18A6-50D2-0FA9-66D9-FCB76830B078}" dt="2021-08-16T17:48:01.436" v="22" actId="20577"/>
      <pc:docMkLst>
        <pc:docMk/>
      </pc:docMkLst>
      <pc:sldChg chg="modSp">
        <pc:chgData name="Joe Bungo" userId="S::jbungo_nvidia.com#ext#@gtvault.onmicrosoft.com::c69b4972-ef89-4265-a3e3-b054213acbae" providerId="AD" clId="Web-{7F4E18A6-50D2-0FA9-66D9-FCB76830B078}" dt="2021-08-16T17:45:48.599" v="4" actId="20577"/>
        <pc:sldMkLst>
          <pc:docMk/>
          <pc:sldMk cId="797556869" sldId="818"/>
        </pc:sldMkLst>
        <pc:spChg chg="mod">
          <ac:chgData name="Joe Bungo" userId="S::jbungo_nvidia.com#ext#@gtvault.onmicrosoft.com::c69b4972-ef89-4265-a3e3-b054213acbae" providerId="AD" clId="Web-{7F4E18A6-50D2-0FA9-66D9-FCB76830B078}" dt="2021-08-16T17:45:48.599" v="4" actId="20577"/>
          <ac:spMkLst>
            <pc:docMk/>
            <pc:sldMk cId="797556869" sldId="818"/>
            <ac:spMk id="2" creationId="{4E9096EC-7B78-40A1-902B-4FD437982655}"/>
          </ac:spMkLst>
        </pc:spChg>
      </pc:sldChg>
      <pc:sldChg chg="addSp modSp mod modClrScheme chgLayout">
        <pc:chgData name="Joe Bungo" userId="S::jbungo_nvidia.com#ext#@gtvault.onmicrosoft.com::c69b4972-ef89-4265-a3e3-b054213acbae" providerId="AD" clId="Web-{7F4E18A6-50D2-0FA9-66D9-FCB76830B078}" dt="2021-08-16T17:46:26.601" v="14"/>
        <pc:sldMkLst>
          <pc:docMk/>
          <pc:sldMk cId="237134094" sldId="821"/>
        </pc:sldMkLst>
        <pc:spChg chg="mod ord">
          <ac:chgData name="Joe Bungo" userId="S::jbungo_nvidia.com#ext#@gtvault.onmicrosoft.com::c69b4972-ef89-4265-a3e3-b054213acbae" providerId="AD" clId="Web-{7F4E18A6-50D2-0FA9-66D9-FCB76830B078}" dt="2021-08-16T17:46:26.601" v="14"/>
          <ac:spMkLst>
            <pc:docMk/>
            <pc:sldMk cId="237134094" sldId="821"/>
            <ac:spMk id="2" creationId="{8A2FEA43-44D8-4A70-A65D-DE5E7DE733D7}"/>
          </ac:spMkLst>
        </pc:spChg>
        <pc:spChg chg="mod ord">
          <ac:chgData name="Joe Bungo" userId="S::jbungo_nvidia.com#ext#@gtvault.onmicrosoft.com::c69b4972-ef89-4265-a3e3-b054213acbae" providerId="AD" clId="Web-{7F4E18A6-50D2-0FA9-66D9-FCB76830B078}" dt="2021-08-16T17:46:26.601" v="14"/>
          <ac:spMkLst>
            <pc:docMk/>
            <pc:sldMk cId="237134094" sldId="821"/>
            <ac:spMk id="3" creationId="{C1B0618A-44B1-4FAB-8416-1D9926BCD483}"/>
          </ac:spMkLst>
        </pc:spChg>
        <pc:spChg chg="add mod ord">
          <ac:chgData name="Joe Bungo" userId="S::jbungo_nvidia.com#ext#@gtvault.onmicrosoft.com::c69b4972-ef89-4265-a3e3-b054213acbae" providerId="AD" clId="Web-{7F4E18A6-50D2-0FA9-66D9-FCB76830B078}" dt="2021-08-16T17:46:26.601" v="14"/>
          <ac:spMkLst>
            <pc:docMk/>
            <pc:sldMk cId="237134094" sldId="821"/>
            <ac:spMk id="4" creationId="{DD5AF6FE-0CCD-4839-B836-8CE77984B2F5}"/>
          </ac:spMkLst>
        </pc:spChg>
      </pc:sldChg>
      <pc:sldChg chg="modSp">
        <pc:chgData name="Joe Bungo" userId="S::jbungo_nvidia.com#ext#@gtvault.onmicrosoft.com::c69b4972-ef89-4265-a3e3-b054213acbae" providerId="AD" clId="Web-{7F4E18A6-50D2-0FA9-66D9-FCB76830B078}" dt="2021-08-16T17:47:16.964" v="16" actId="20577"/>
        <pc:sldMkLst>
          <pc:docMk/>
          <pc:sldMk cId="2831659636" sldId="877"/>
        </pc:sldMkLst>
        <pc:spChg chg="mod">
          <ac:chgData name="Joe Bungo" userId="S::jbungo_nvidia.com#ext#@gtvault.onmicrosoft.com::c69b4972-ef89-4265-a3e3-b054213acbae" providerId="AD" clId="Web-{7F4E18A6-50D2-0FA9-66D9-FCB76830B078}" dt="2021-08-16T17:47:16.964" v="16" actId="20577"/>
          <ac:spMkLst>
            <pc:docMk/>
            <pc:sldMk cId="2831659636" sldId="877"/>
            <ac:spMk id="3" creationId="{C1B0618A-44B1-4FAB-8416-1D9926BCD483}"/>
          </ac:spMkLst>
        </pc:spChg>
      </pc:sldChg>
      <pc:sldChg chg="modSp">
        <pc:chgData name="Joe Bungo" userId="S::jbungo_nvidia.com#ext#@gtvault.onmicrosoft.com::c69b4972-ef89-4265-a3e3-b054213acbae" providerId="AD" clId="Web-{7F4E18A6-50D2-0FA9-66D9-FCB76830B078}" dt="2021-08-16T17:47:25.527" v="18" actId="20577"/>
        <pc:sldMkLst>
          <pc:docMk/>
          <pc:sldMk cId="2728180293" sldId="878"/>
        </pc:sldMkLst>
        <pc:spChg chg="mod">
          <ac:chgData name="Joe Bungo" userId="S::jbungo_nvidia.com#ext#@gtvault.onmicrosoft.com::c69b4972-ef89-4265-a3e3-b054213acbae" providerId="AD" clId="Web-{7F4E18A6-50D2-0FA9-66D9-FCB76830B078}" dt="2021-08-16T17:47:25.527" v="18" actId="20577"/>
          <ac:spMkLst>
            <pc:docMk/>
            <pc:sldMk cId="2728180293" sldId="878"/>
            <ac:spMk id="3" creationId="{C1B0618A-44B1-4FAB-8416-1D9926BCD483}"/>
          </ac:spMkLst>
        </pc:spChg>
      </pc:sldChg>
      <pc:sldChg chg="modSp">
        <pc:chgData name="Joe Bungo" userId="S::jbungo_nvidia.com#ext#@gtvault.onmicrosoft.com::c69b4972-ef89-4265-a3e3-b054213acbae" providerId="AD" clId="Web-{7F4E18A6-50D2-0FA9-66D9-FCB76830B078}" dt="2021-08-16T17:48:01.436" v="22" actId="20577"/>
        <pc:sldMkLst>
          <pc:docMk/>
          <pc:sldMk cId="2576537046" sldId="879"/>
        </pc:sldMkLst>
        <pc:spChg chg="mod">
          <ac:chgData name="Joe Bungo" userId="S::jbungo_nvidia.com#ext#@gtvault.onmicrosoft.com::c69b4972-ef89-4265-a3e3-b054213acbae" providerId="AD" clId="Web-{7F4E18A6-50D2-0FA9-66D9-FCB76830B078}" dt="2021-08-16T17:48:01.436" v="22" actId="20577"/>
          <ac:spMkLst>
            <pc:docMk/>
            <pc:sldMk cId="2576537046" sldId="879"/>
            <ac:spMk id="3" creationId="{C1B0618A-44B1-4FAB-8416-1D9926BCD483}"/>
          </ac:spMkLst>
        </pc:spChg>
      </pc:sldChg>
    </pc:docChg>
  </pc:docChgLst>
  <pc:docChgLst>
    <pc:chgData name="Dong, Xishuang" userId="S::xidong_pvamu.edu#ext#@gtvault.onmicrosoft.com::d82fe4bc-41b8-4dba-8c63-3c53a5962af7" providerId="AD" clId="Web-{997717A1-78A4-6339-6629-C19DA5B3A69C}"/>
    <pc:docChg chg="modSld">
      <pc:chgData name="Dong, Xishuang" userId="S::xidong_pvamu.edu#ext#@gtvault.onmicrosoft.com::d82fe4bc-41b8-4dba-8c63-3c53a5962af7" providerId="AD" clId="Web-{997717A1-78A4-6339-6629-C19DA5B3A69C}" dt="2021-08-30T03:19:15.340" v="1" actId="20577"/>
      <pc:docMkLst>
        <pc:docMk/>
      </pc:docMkLst>
      <pc:sldChg chg="modSp">
        <pc:chgData name="Dong, Xishuang" userId="S::xidong_pvamu.edu#ext#@gtvault.onmicrosoft.com::d82fe4bc-41b8-4dba-8c63-3c53a5962af7" providerId="AD" clId="Web-{997717A1-78A4-6339-6629-C19DA5B3A69C}" dt="2021-08-30T03:19:15.340" v="1" actId="20577"/>
        <pc:sldMkLst>
          <pc:docMk/>
          <pc:sldMk cId="797556869" sldId="818"/>
        </pc:sldMkLst>
        <pc:spChg chg="mod">
          <ac:chgData name="Dong, Xishuang" userId="S::xidong_pvamu.edu#ext#@gtvault.onmicrosoft.com::d82fe4bc-41b8-4dba-8c63-3c53a5962af7" providerId="AD" clId="Web-{997717A1-78A4-6339-6629-C19DA5B3A69C}" dt="2021-08-30T03:19:15.340" v="1" actId="20577"/>
          <ac:spMkLst>
            <pc:docMk/>
            <pc:sldMk cId="797556869" sldId="818"/>
            <ac:spMk id="2" creationId="{4E9096EC-7B78-40A1-902B-4FD437982655}"/>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4/12/22</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show some examples on learning on streaming data.</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88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solidFill>
                  <a:srgbClr val="000000"/>
                </a:solidFill>
                <a:latin typeface="Arial"/>
                <a:cs typeface="Arial"/>
              </a:rPr>
              <a:t>Real-time (or near real-time) updates are required for learning on streaming data, which introduces new challenges.</a:t>
            </a:r>
          </a:p>
          <a:p>
            <a:pPr marL="1104870" lvl="1" indent="-342900">
              <a:buFont typeface="Courier New" panose="02070309020205020404" pitchFamily="49" charset="0"/>
              <a:buChar char="o"/>
            </a:pPr>
            <a:r>
              <a:rPr lang="en-US" dirty="0">
                <a:solidFill>
                  <a:srgbClr val="000000"/>
                </a:solidFill>
                <a:latin typeface="Arial"/>
                <a:cs typeface="Arial"/>
              </a:rPr>
              <a:t>It has to build the relationship between data streams and time series; </a:t>
            </a:r>
          </a:p>
          <a:p>
            <a:pPr marL="1104870" lvl="1" indent="-342900">
              <a:buFont typeface="Courier New" panose="02070309020205020404" pitchFamily="49" charset="0"/>
              <a:buChar char="o"/>
            </a:pPr>
            <a:r>
              <a:rPr lang="en-US" dirty="0">
                <a:solidFill>
                  <a:srgbClr val="000000"/>
                </a:solidFill>
                <a:latin typeface="Arial"/>
                <a:cs typeface="Arial"/>
              </a:rPr>
              <a:t>Also address partially and delayed labels; </a:t>
            </a:r>
          </a:p>
          <a:p>
            <a:pPr marL="1104870" lvl="1" indent="-342900">
              <a:buFont typeface="Courier New" panose="02070309020205020404" pitchFamily="49" charset="0"/>
              <a:buChar char="o"/>
            </a:pPr>
            <a:r>
              <a:rPr lang="en-US" dirty="0">
                <a:solidFill>
                  <a:srgbClr val="000000"/>
                </a:solidFill>
                <a:latin typeface="Arial"/>
                <a:cs typeface="Arial"/>
              </a:rPr>
              <a:t>Sometimes it has to learn on imbalanced data streams and  detecting anomalies from streaming data to avoid low performance.</a:t>
            </a:r>
          </a:p>
          <a:p>
            <a:pPr marL="342900" indent="-342900">
              <a:buFont typeface="Arial" panose="020B0604020202020204" pitchFamily="34" charset="0"/>
              <a:buChar char="•"/>
            </a:pPr>
            <a:endParaRPr lang="en-US" dirty="0">
              <a:solidFill>
                <a:srgbClr val="000000"/>
              </a:solidFill>
              <a:latin typeface="Arial"/>
              <a:cs typeface="Aria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86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Time-series data </a:t>
            </a:r>
            <a:r>
              <a:rPr lang="en-US" dirty="0">
                <a:solidFill>
                  <a:srgbClr val="000000"/>
                </a:solidFill>
              </a:rPr>
              <a:t>can be treated as a data stream arriving in the real-time manner like stock data shown in the right figure.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It involves temporal dependence and thus be considered as time series.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37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 other words, </a:t>
                </a:r>
                <a:r>
                  <a:rPr lang="en-US" dirty="0">
                    <a:solidFill>
                      <a:srgbClr val="000000"/>
                    </a:solidFill>
                  </a:rPr>
                  <a:t>If </a:t>
                </a:r>
                <a14:m>
                  <m:oMath xmlns:m="http://schemas.openxmlformats.org/officeDocument/2006/math">
                    <m:r>
                      <a:rPr lang="en-US" i="1" dirty="0" smtClean="0">
                        <a:solidFill>
                          <a:srgbClr val="000000"/>
                        </a:solidFill>
                        <a:latin typeface="Cambria Math" panose="02040503050406030204" pitchFamily="18" charset="0"/>
                      </a:rPr>
                      <m:t>𝑃</m:t>
                    </m:r>
                    <m:r>
                      <a:rPr lang="en-US" i="1" dirty="0" smtClean="0">
                        <a:solidFill>
                          <a:srgbClr val="000000"/>
                        </a:solidFill>
                        <a:latin typeface="Cambria Math" panose="02040503050406030204" pitchFamily="18" charset="0"/>
                      </a:rPr>
                      <m:t>(</m:t>
                    </m:r>
                    <m:sSub>
                      <m:sSubPr>
                        <m:ctrlPr>
                          <a:rPr lang="en-US"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𝑦</m:t>
                        </m:r>
                      </m:e>
                      <m:sub>
                        <m:r>
                          <a:rPr lang="en-US" b="0" i="1" dirty="0" smtClean="0">
                            <a:solidFill>
                              <a:srgbClr val="000000"/>
                            </a:solidFill>
                            <a:latin typeface="Cambria Math" panose="02040503050406030204" pitchFamily="18" charset="0"/>
                          </a:rPr>
                          <m:t>𝑡</m:t>
                        </m:r>
                      </m:sub>
                    </m:sSub>
                    <m:r>
                      <a:rPr lang="en-US" i="1" dirty="0">
                        <a:solidFill>
                          <a:srgbClr val="000000"/>
                        </a:solidFill>
                        <a:latin typeface="Cambria Math" panose="02040503050406030204" pitchFamily="18" charset="0"/>
                      </a:rPr>
                      <m:t> |</m:t>
                    </m:r>
                    <m:sSub>
                      <m:sSubPr>
                        <m:ctrlPr>
                          <a:rPr lang="en-US"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𝑥</m:t>
                        </m:r>
                      </m:e>
                      <m:sub>
                        <m:r>
                          <a:rPr lang="en-US" b="0" i="1" dirty="0" smtClean="0">
                            <a:solidFill>
                              <a:srgbClr val="000000"/>
                            </a:solidFill>
                            <a:latin typeface="Cambria Math" panose="02040503050406030204" pitchFamily="18" charset="0"/>
                          </a:rPr>
                          <m:t>𝑡</m:t>
                        </m:r>
                      </m:sub>
                    </m:sSub>
                    <m:r>
                      <a:rPr lang="en-US" i="1" dirty="0">
                        <a:solidFill>
                          <a:srgbClr val="000000"/>
                        </a:solidFill>
                        <a:latin typeface="Cambria Math" panose="02040503050406030204" pitchFamily="18" charset="0"/>
                      </a:rPr>
                      <m:t> , </m:t>
                    </m:r>
                    <m:sSub>
                      <m:sSubPr>
                        <m:ctrlPr>
                          <a:rPr lang="en-US"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𝑥</m:t>
                        </m:r>
                      </m:e>
                      <m:sub>
                        <m:r>
                          <a:rPr lang="en-US" b="0" i="1" dirty="0" smtClean="0">
                            <a:solidFill>
                              <a:srgbClr val="000000"/>
                            </a:solidFill>
                            <a:latin typeface="Cambria Math" panose="02040503050406030204" pitchFamily="18" charset="0"/>
                          </a:rPr>
                          <m:t>𝑡</m:t>
                        </m:r>
                        <m:r>
                          <a:rPr lang="en-US" b="0" i="1" dirty="0" smtClean="0">
                            <a:solidFill>
                              <a:srgbClr val="000000"/>
                            </a:solidFill>
                            <a:latin typeface="Cambria Math" panose="02040503050406030204" pitchFamily="18" charset="0"/>
                          </a:rPr>
                          <m:t>−1</m:t>
                        </m:r>
                      </m:sub>
                    </m:sSub>
                    <m:r>
                      <a:rPr lang="en-US" i="1" dirty="0">
                        <a:solidFill>
                          <a:srgbClr val="000000"/>
                        </a:solidFill>
                        <a:latin typeface="Cambria Math" panose="02040503050406030204" pitchFamily="18" charset="0"/>
                      </a:rPr>
                      <m:t> ) = </m:t>
                    </m:r>
                    <m:r>
                      <a:rPr lang="en-US" i="1" dirty="0">
                        <a:solidFill>
                          <a:srgbClr val="000000"/>
                        </a:solidFill>
                        <a:latin typeface="Cambria Math" panose="02040503050406030204" pitchFamily="18" charset="0"/>
                      </a:rPr>
                      <m:t>𝑃</m:t>
                    </m:r>
                    <m:r>
                      <a:rPr lang="en-US" i="1" dirty="0">
                        <a:solidFill>
                          <a:srgbClr val="000000"/>
                        </a:solidFill>
                        <a:latin typeface="Cambria Math" panose="02040503050406030204" pitchFamily="18" charset="0"/>
                      </a:rPr>
                      <m:t>(</m:t>
                    </m:r>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𝑦</m:t>
                        </m:r>
                      </m:e>
                      <m:sub>
                        <m:r>
                          <a:rPr lang="en-US" i="1" dirty="0">
                            <a:solidFill>
                              <a:srgbClr val="000000"/>
                            </a:solidFill>
                            <a:latin typeface="Cambria Math" panose="02040503050406030204" pitchFamily="18" charset="0"/>
                          </a:rPr>
                          <m:t>𝑡</m:t>
                        </m:r>
                      </m:sub>
                    </m:sSub>
                    <m:r>
                      <a:rPr lang="en-US" i="1" dirty="0">
                        <a:solidFill>
                          <a:srgbClr val="000000"/>
                        </a:solidFill>
                        <a:latin typeface="Cambria Math" panose="02040503050406030204" pitchFamily="18" charset="0"/>
                      </a:rPr>
                      <m:t> |</m:t>
                    </m:r>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𝑥</m:t>
                        </m:r>
                      </m:e>
                      <m:sub>
                        <m:r>
                          <a:rPr lang="en-US" i="1" dirty="0">
                            <a:solidFill>
                              <a:srgbClr val="000000"/>
                            </a:solidFill>
                            <a:latin typeface="Cambria Math" panose="02040503050406030204" pitchFamily="18" charset="0"/>
                          </a:rPr>
                          <m:t>𝑡</m:t>
                        </m:r>
                      </m:sub>
                    </m:sSub>
                    <m:r>
                      <a:rPr lang="en-US" i="1" dirty="0">
                        <a:solidFill>
                          <a:srgbClr val="000000"/>
                        </a:solidFill>
                        <a:latin typeface="Cambria Math" panose="02040503050406030204" pitchFamily="18" charset="0"/>
                      </a:rPr>
                      <m:t>) </m:t>
                    </m:r>
                  </m:oMath>
                </a14:m>
                <a:r>
                  <a:rPr lang="en-US" dirty="0">
                    <a:solidFill>
                      <a:srgbClr val="000000"/>
                    </a:solidFill>
                  </a:rPr>
                  <a:t>does not hold, it indicates temporal dependence in the data stream. </a:t>
                </a:r>
              </a:p>
              <a:p>
                <a:pPr marL="342900" indent="-342900">
                  <a:buFont typeface="Arial" panose="020B0604020202020204" pitchFamily="34" charset="0"/>
                  <a:buChar char="•"/>
                </a:pPr>
                <a:r>
                  <a:rPr lang="en-US" dirty="0"/>
                  <a:t>The right figure shows an example of obtaining a time-series data with a window.</a:t>
                </a:r>
              </a:p>
            </p:txBody>
          </p:sp>
        </mc:Choice>
        <mc:Fallback xmlns="">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 other words, </a:t>
                </a:r>
                <a:r>
                  <a:rPr lang="en-US" dirty="0">
                    <a:solidFill>
                      <a:srgbClr val="000000"/>
                    </a:solidFill>
                  </a:rPr>
                  <a:t>If </a:t>
                </a:r>
                <a:r>
                  <a:rPr lang="en-US" i="0" dirty="0">
                    <a:solidFill>
                      <a:srgbClr val="000000"/>
                    </a:solidFill>
                    <a:latin typeface="Cambria Math" panose="02040503050406030204" pitchFamily="18" charset="0"/>
                  </a:rPr>
                  <a:t>𝑃(</a:t>
                </a:r>
                <a:r>
                  <a:rPr lang="en-US" b="0" i="0" dirty="0">
                    <a:solidFill>
                      <a:srgbClr val="000000"/>
                    </a:solidFill>
                    <a:latin typeface="Cambria Math" panose="02040503050406030204" pitchFamily="18" charset="0"/>
                  </a:rPr>
                  <a:t>𝑦_𝑡 </a:t>
                </a:r>
                <a:r>
                  <a:rPr lang="en-US" i="0" dirty="0">
                    <a:solidFill>
                      <a:srgbClr val="000000"/>
                    </a:solidFill>
                    <a:latin typeface="Cambria Math" panose="02040503050406030204" pitchFamily="18" charset="0"/>
                  </a:rPr>
                  <a:t> |</a:t>
                </a:r>
                <a:r>
                  <a:rPr lang="en-US" b="0" i="0" dirty="0">
                    <a:solidFill>
                      <a:srgbClr val="000000"/>
                    </a:solidFill>
                    <a:latin typeface="Cambria Math" panose="02040503050406030204" pitchFamily="18" charset="0"/>
                  </a:rPr>
                  <a:t>𝑥_𝑡 </a:t>
                </a:r>
                <a:r>
                  <a:rPr lang="en-US" i="0" dirty="0">
                    <a:solidFill>
                      <a:srgbClr val="000000"/>
                    </a:solidFill>
                    <a:latin typeface="Cambria Math" panose="02040503050406030204" pitchFamily="18" charset="0"/>
                  </a:rPr>
                  <a:t> , </a:t>
                </a:r>
                <a:r>
                  <a:rPr lang="en-US" b="0" i="0" dirty="0">
                    <a:solidFill>
                      <a:srgbClr val="000000"/>
                    </a:solidFill>
                    <a:latin typeface="Cambria Math" panose="02040503050406030204" pitchFamily="18" charset="0"/>
                  </a:rPr>
                  <a:t>𝑥_(𝑡−1) </a:t>
                </a:r>
                <a:r>
                  <a:rPr lang="en-US" i="0" dirty="0">
                    <a:solidFill>
                      <a:srgbClr val="000000"/>
                    </a:solidFill>
                    <a:latin typeface="Cambria Math" panose="02040503050406030204" pitchFamily="18" charset="0"/>
                  </a:rPr>
                  <a:t> ) = 𝑃(𝑦_𝑡  |𝑥_𝑡) </a:t>
                </a:r>
                <a:r>
                  <a:rPr lang="en-US" dirty="0">
                    <a:solidFill>
                      <a:srgbClr val="000000"/>
                    </a:solidFill>
                  </a:rPr>
                  <a:t>does not hold, it indicates temporal dependence in the data stream. </a:t>
                </a:r>
              </a:p>
              <a:p>
                <a:pPr marL="342900" indent="-342900">
                  <a:buFont typeface="Arial" panose="020B0604020202020204" pitchFamily="34" charset="0"/>
                  <a:buChar char="•"/>
                </a:pPr>
                <a:r>
                  <a:rPr lang="en-US" dirty="0"/>
                  <a:t>The right figure shows an example of obtaining a time-series data with a window.</a:t>
                </a:r>
              </a:p>
            </p:txBody>
          </p:sp>
        </mc:Fallback>
      </mc:AlternateContent>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97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a:t>As mentioned in the previous slides, it is very challenging to label streaming data since it comes in real-time manner.</a:t>
            </a:r>
          </a:p>
          <a:p>
            <a:pPr marL="342900" indent="-342900">
              <a:buFont typeface="Arial" panose="020B0604020202020204" pitchFamily="34" charset="0"/>
              <a:buChar char="•"/>
            </a:pPr>
            <a:r>
              <a:rPr lang="en-US" dirty="0"/>
              <a:t>So, more effective methods should be able to use partially labeled data to complete data analysis.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Semi-supervised learning (SSL) is particularly relevant to streaming applications where data are abundant but labeled data may be rare.</a:t>
            </a:r>
            <a:endParaRPr lang="en-US" dirty="0"/>
          </a:p>
          <a:p>
            <a:pPr marL="342900" indent="-342900">
              <a:buFont typeface="Arial" panose="020B0604020202020204" pitchFamily="34" charset="0"/>
              <a:buChar char="•"/>
            </a:pPr>
            <a:r>
              <a:rPr lang="en-US" dirty="0"/>
              <a:t>It can implement effective data analysis on streaming data with SSL since it can leverage unlabeled data plus a minor labeled data by combining unsupervised learning with supervised learning.</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294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a:t>Another challenge for streaming data analysis is concept drift.</a:t>
            </a:r>
          </a:p>
          <a:p>
            <a:pPr marL="342900" indent="-342900">
              <a:buFont typeface="Arial" panose="020B0604020202020204" pitchFamily="34" charset="0"/>
              <a:buChar char="•"/>
            </a:pPr>
            <a:r>
              <a:rPr lang="en-US" dirty="0"/>
              <a:t>Ensemble learning receives much attention for data stream learning as ensembles can be integrated with drift detection algorithms and incorporate dynamic updates.</a:t>
            </a:r>
          </a:p>
          <a:p>
            <a:pPr marL="342900" indent="-342900">
              <a:buFont typeface="Arial" panose="020B0604020202020204" pitchFamily="34" charset="0"/>
              <a:buChar char="•"/>
            </a:pPr>
            <a:r>
              <a:rPr lang="en-US" dirty="0"/>
              <a:t>It </a:t>
            </a:r>
            <a:r>
              <a:rPr lang="en-US" dirty="0">
                <a:solidFill>
                  <a:srgbClr val="000000"/>
                </a:solidFill>
              </a:rPr>
              <a:t>relies on the reactive strategy to cope with concept drift that continuously updates the ensemble, often assigning different weights to base models according to their prediction performance.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The challenge is how to maintain the characteristics of the ensemble methods and efficiently train them over several machines.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70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Here are some challenges on learning on imbalance data.</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latin typeface="Arial"/>
                <a:cs typeface="Arial"/>
              </a:rPr>
              <a:t>Imbalanced datasets are characterized by one class outnumbering the instances of the other one.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latin typeface="Arial"/>
                <a:cs typeface="Arial"/>
              </a:rPr>
              <a:t>The latter class is referred to as the minority class, while the former class is identified as the majority class.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latin typeface="Arial"/>
                <a:cs typeface="Arial"/>
              </a:rPr>
              <a:t>It is very challenging to learn on</a:t>
            </a:r>
            <a:r>
              <a:rPr lang="en-US" dirty="0"/>
              <a:t> imbalance data since traditional machine learning models </a:t>
            </a:r>
            <a:r>
              <a:rPr lang="en-US" dirty="0">
                <a:solidFill>
                  <a:srgbClr val="000000"/>
                </a:solidFill>
              </a:rPr>
              <a:t>are designed to optimize for generalization, </a:t>
            </a:r>
            <a:r>
              <a:rPr lang="en-US">
                <a:solidFill>
                  <a:srgbClr val="000000"/>
                </a:solidFill>
              </a:rPr>
              <a:t>and therefore, </a:t>
            </a:r>
            <a:r>
              <a:rPr lang="en-US" dirty="0">
                <a:solidFill>
                  <a:srgbClr val="000000"/>
                </a:solidFill>
              </a:rPr>
              <a:t>the minority class may be completely ignored. </a:t>
            </a: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048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hyperlink" Target="http://creativecommons.org/licenses/by-nc/4.0/legalcode"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gif"/><Relationship Id="rId5" Type="http://schemas.openxmlformats.org/officeDocument/2006/relationships/image" Target="../media/image70.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35315" y="8290560"/>
            <a:ext cx="9700325"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5" y="7102463"/>
            <a:ext cx="11684945" cy="1188097"/>
          </a:xfrm>
        </p:spPr>
        <p:txBody>
          <a:bodyPr/>
          <a:lstStyle/>
          <a:p>
            <a:r>
              <a:rPr lang="en-US" dirty="0">
                <a:latin typeface="Arial"/>
                <a:cs typeface="Arial"/>
              </a:rPr>
              <a:t>Lecture 18.3 -​ ​Learning Process</a:t>
            </a:r>
            <a:endParaRPr lang="en-US" dirty="0"/>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6" y="6188616"/>
            <a:ext cx="8866188" cy="474663"/>
          </a:xfrm>
        </p:spPr>
        <p:txBody>
          <a:bodyPr/>
          <a:lstStyle/>
          <a:p>
            <a:r>
              <a:rPr lang="en-US" dirty="0"/>
              <a:t>DLI Accelerated Data Science Teaching Kit</a:t>
            </a:r>
          </a:p>
        </p:txBody>
      </p:sp>
      <p:pic>
        <p:nvPicPr>
          <p:cNvPr id="5" name="Picture 4">
            <a:extLst>
              <a:ext uri="{FF2B5EF4-FFF2-40B4-BE49-F238E27FC236}">
                <a16:creationId xmlns:a16="http://schemas.microsoft.com/office/drawing/2014/main" id="{A53F24E5-459E-0F47-BB3F-955814B4F07C}"/>
              </a:ext>
            </a:extLst>
          </p:cNvPr>
          <p:cNvPicPr>
            <a:picLocks noChangeAspect="1"/>
          </p:cNvPicPr>
          <p:nvPr/>
        </p:nvPicPr>
        <p:blipFill>
          <a:blip r:embed="rId5"/>
          <a:stretch>
            <a:fillRect/>
          </a:stretch>
        </p:blipFill>
        <p:spPr>
          <a:xfrm>
            <a:off x="1270000" y="1270000"/>
            <a:ext cx="63500" cy="76200"/>
          </a:xfrm>
          <a:prstGeom prst="rect">
            <a:avLst/>
          </a:prstGeom>
        </p:spPr>
      </p:pic>
      <p:pic>
        <p:nvPicPr>
          <p:cNvPr id="6" name="Picture 5">
            <a:extLst>
              <a:ext uri="{FF2B5EF4-FFF2-40B4-BE49-F238E27FC236}">
                <a16:creationId xmlns:a16="http://schemas.microsoft.com/office/drawing/2014/main" id="{3A492034-B9D2-D143-99B4-8FF7663E250E}"/>
              </a:ext>
            </a:extLst>
          </p:cNvPr>
          <p:cNvPicPr>
            <a:picLocks noChangeAspect="1"/>
          </p:cNvPicPr>
          <p:nvPr/>
        </p:nvPicPr>
        <p:blipFill>
          <a:blip r:embed="rId5"/>
          <a:stretch>
            <a:fillRect/>
          </a:stretch>
        </p:blipFill>
        <p:spPr>
          <a:xfrm>
            <a:off x="1270000" y="1270000"/>
            <a:ext cx="63500" cy="76200"/>
          </a:xfrm>
          <a:prstGeom prst="rect">
            <a:avLst/>
          </a:prstGeom>
        </p:spPr>
      </p:pic>
      <p:pic>
        <p:nvPicPr>
          <p:cNvPr id="7" name="Audio 6">
            <a:hlinkClick r:id="" action="ppaction://media"/>
            <a:extLst>
              <a:ext uri="{FF2B5EF4-FFF2-40B4-BE49-F238E27FC236}">
                <a16:creationId xmlns:a16="http://schemas.microsoft.com/office/drawing/2014/main" id="{204EBCC0-F81E-1A40-912D-BF9D6A13068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97556869"/>
      </p:ext>
    </p:extLst>
  </p:cSld>
  <p:clrMapOvr>
    <a:masterClrMapping/>
  </p:clrMapOvr>
  <mc:AlternateContent xmlns:mc="http://schemas.openxmlformats.org/markup-compatibility/2006">
    <mc:Choice xmlns:p14="http://schemas.microsoft.com/office/powerpoint/2010/main" Requires="p14">
      <p:transition spd="med" p14:dur="700" advTm="7356">
        <p:fade/>
      </p:transition>
    </mc:Choice>
    <mc:Fallback>
      <p:transition spd="med" advTm="73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4"/>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pic>
        <p:nvPicPr>
          <p:cNvPr id="2" name="Audio 1">
            <a:hlinkClick r:id="" action="ppaction://media"/>
            <a:extLst>
              <a:ext uri="{FF2B5EF4-FFF2-40B4-BE49-F238E27FC236}">
                <a16:creationId xmlns:a16="http://schemas.microsoft.com/office/drawing/2014/main" id="{264A93D9-8C43-414C-9816-3AD2E35ACFA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65269515"/>
      </p:ext>
    </p:extLst>
  </p:cSld>
  <p:clrMapOvr>
    <a:masterClrMapping/>
  </p:clrMapOvr>
  <mc:AlternateContent xmlns:mc="http://schemas.openxmlformats.org/markup-compatibility/2006">
    <mc:Choice xmlns:p14="http://schemas.microsoft.com/office/powerpoint/2010/main" Requires="p14">
      <p:transition spd="med" p14:dur="700" advTm="2502">
        <p:fade/>
      </p:transition>
    </mc:Choice>
    <mc:Fallback>
      <p:transition spd="med" advTm="25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sz="4800" dirty="0">
                <a:solidFill>
                  <a:srgbClr val="000000"/>
                </a:solidFill>
              </a:rPr>
              <a:t>Learning on Streaming Data</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latin typeface="Arial"/>
                <a:cs typeface="Arial"/>
              </a:rPr>
              <a:t>Learning from streaming data requires real-time (or near real-time) updates to a model with these challenges: </a:t>
            </a:r>
            <a:endParaRPr lang="en-US" dirty="0">
              <a:solidFill>
                <a:srgbClr val="000000"/>
              </a:solidFill>
            </a:endParaRPr>
          </a:p>
          <a:p>
            <a:pPr marL="1406525" lvl="1" indent="-457200">
              <a:buClr>
                <a:schemeClr val="bg1"/>
              </a:buClr>
              <a:buFont typeface="Arial" panose="020B0604020202020204" pitchFamily="34" charset="0"/>
              <a:buChar char="•"/>
            </a:pPr>
            <a:r>
              <a:rPr lang="en-US" dirty="0">
                <a:solidFill>
                  <a:srgbClr val="000000"/>
                </a:solidFill>
              </a:rPr>
              <a:t>Building the relationship between data streams and time series; </a:t>
            </a:r>
          </a:p>
          <a:p>
            <a:pPr marL="1406525" lvl="1" indent="-457200">
              <a:buClr>
                <a:schemeClr val="bg1"/>
              </a:buClr>
              <a:buFont typeface="Arial" panose="020B0604020202020204" pitchFamily="34" charset="0"/>
              <a:buChar char="•"/>
            </a:pPr>
            <a:r>
              <a:rPr lang="en-US" dirty="0">
                <a:solidFill>
                  <a:srgbClr val="000000"/>
                </a:solidFill>
              </a:rPr>
              <a:t>Addressing the problem of dealing with partially and delayed labels; </a:t>
            </a:r>
          </a:p>
          <a:p>
            <a:pPr marL="1406525" lvl="1" indent="-457200">
              <a:buClr>
                <a:schemeClr val="bg1"/>
              </a:buClr>
              <a:buFont typeface="Arial" panose="020B0604020202020204" pitchFamily="34" charset="0"/>
              <a:buChar char="•"/>
            </a:pPr>
            <a:r>
              <a:rPr lang="en-US" dirty="0">
                <a:solidFill>
                  <a:srgbClr val="000000"/>
                </a:solidFill>
              </a:rPr>
              <a:t>Learning on imbalanced data streams; </a:t>
            </a:r>
          </a:p>
          <a:p>
            <a:pPr marL="1406525" lvl="1" indent="-457200">
              <a:buClr>
                <a:schemeClr val="bg1"/>
              </a:buClr>
              <a:buFont typeface="Arial" panose="020B0604020202020204" pitchFamily="34" charset="0"/>
              <a:buChar char="•"/>
            </a:pPr>
            <a:r>
              <a:rPr lang="en-US" dirty="0">
                <a:solidFill>
                  <a:srgbClr val="000000"/>
                </a:solidFill>
                <a:latin typeface="Arial"/>
                <a:cs typeface="Arial"/>
              </a:rPr>
              <a:t>Detecting anomalies from streaming data</a:t>
            </a:r>
          </a:p>
          <a:p>
            <a:pPr marL="1406525" lvl="1" indent="-457200">
              <a:buClr>
                <a:schemeClr val="bg1"/>
              </a:buClr>
              <a:buFont typeface="Arial" panose="020B0604020202020204" pitchFamily="34" charset="0"/>
              <a:buChar char="•"/>
            </a:pPr>
            <a:endParaRPr lang="en-US" dirty="0">
              <a:solidFill>
                <a:srgbClr val="000000"/>
              </a:solidFill>
            </a:endParaRPr>
          </a:p>
          <a:p>
            <a:pPr marL="0" indent="0"/>
            <a:endParaRPr lang="en-US" dirty="0">
              <a:solidFill>
                <a:srgbClr val="000000"/>
              </a:solidFill>
            </a:endParaRPr>
          </a:p>
          <a:p>
            <a:pPr marL="383540" indent="-383540"/>
            <a:endParaRPr lang="en-US" sz="2800" dirty="0">
              <a:solidFill>
                <a:srgbClr val="000000"/>
              </a:solidFill>
            </a:endParaRPr>
          </a:p>
          <a:p>
            <a:pPr marL="383540" indent="-383540"/>
            <a:endParaRPr lang="en-US" sz="2800" dirty="0">
              <a:solidFill>
                <a:srgbClr val="000000"/>
              </a:solidFill>
            </a:endParaRPr>
          </a:p>
          <a:p>
            <a:pPr marL="383540" indent="-383540"/>
            <a:endParaRPr lang="en-US" dirty="0"/>
          </a:p>
        </p:txBody>
      </p:sp>
      <p:sp>
        <p:nvSpPr>
          <p:cNvPr id="4" name="Text Placeholder 3">
            <a:extLst>
              <a:ext uri="{FF2B5EF4-FFF2-40B4-BE49-F238E27FC236}">
                <a16:creationId xmlns:a16="http://schemas.microsoft.com/office/drawing/2014/main" id="{DD5AF6FE-0CCD-4839-B836-8CE77984B2F5}"/>
              </a:ext>
            </a:extLst>
          </p:cNvPr>
          <p:cNvSpPr>
            <a:spLocks noGrp="1"/>
          </p:cNvSpPr>
          <p:nvPr>
            <p:ph type="body" sz="quarter" idx="10"/>
          </p:nvPr>
        </p:nvSpPr>
        <p:spPr/>
        <p:txBody>
          <a:bodyPr/>
          <a:lstStyle/>
          <a:p>
            <a:endParaRPr lang="en-US"/>
          </a:p>
        </p:txBody>
      </p:sp>
      <p:pic>
        <p:nvPicPr>
          <p:cNvPr id="7" name="Audio 6">
            <a:hlinkClick r:id="" action="ppaction://media"/>
            <a:extLst>
              <a:ext uri="{FF2B5EF4-FFF2-40B4-BE49-F238E27FC236}">
                <a16:creationId xmlns:a16="http://schemas.microsoft.com/office/drawing/2014/main" id="{9F2EDDAA-2F1C-4542-B4BE-FC0333E14F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37134094"/>
      </p:ext>
    </p:extLst>
  </p:cSld>
  <p:clrMapOvr>
    <a:masterClrMapping/>
  </p:clrMapOvr>
  <mc:AlternateContent xmlns:mc="http://schemas.openxmlformats.org/markup-compatibility/2006">
    <mc:Choice xmlns:p14="http://schemas.microsoft.com/office/powerpoint/2010/main" Requires="p14">
      <p:transition spd="med" p14:dur="700" advTm="24248">
        <p:fade/>
      </p:transition>
    </mc:Choice>
    <mc:Fallback>
      <p:transition spd="med" advTm="242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Time Series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7321050" cy="5880576"/>
          </a:xfrm>
        </p:spPr>
        <p:txBody>
          <a:bodyPr/>
          <a:lstStyle/>
          <a:p>
            <a:pPr marL="0" indent="0"/>
            <a:r>
              <a:rPr lang="en-US" dirty="0">
                <a:solidFill>
                  <a:srgbClr val="000000"/>
                </a:solidFill>
              </a:rPr>
              <a:t>Time series data may commonly arrive in the real-time manner, and it thus can be treated as a data stream. </a:t>
            </a:r>
          </a:p>
          <a:p>
            <a:pPr marL="0" indent="0"/>
            <a:endParaRPr lang="en-US" dirty="0">
              <a:solidFill>
                <a:srgbClr val="000000"/>
              </a:solidFill>
            </a:endParaRPr>
          </a:p>
          <a:p>
            <a:pPr marL="0" indent="0"/>
            <a:r>
              <a:rPr lang="en-US" dirty="0">
                <a:solidFill>
                  <a:srgbClr val="000000"/>
                </a:solidFill>
              </a:rPr>
              <a:t>Data streams may often involve temporal dependence and thus be considered as time series. </a:t>
            </a:r>
          </a:p>
          <a:p>
            <a:pPr marL="0" indent="0"/>
            <a:endParaRPr lang="en-US" dirty="0">
              <a:solidFill>
                <a:srgbClr val="000000"/>
              </a:solidFill>
            </a:endParaRPr>
          </a:p>
          <a:p>
            <a:pPr marL="0" indent="0"/>
            <a:r>
              <a:rPr lang="en-US" dirty="0">
                <a:solidFill>
                  <a:srgbClr val="000000"/>
                </a:solidFill>
              </a:rPr>
              <a:t>Unlike a regular data stream, where instances are assumed to be independently and identically distributed (</a:t>
            </a:r>
            <a:r>
              <a:rPr lang="en-US" dirty="0" err="1">
                <a:solidFill>
                  <a:srgbClr val="000000"/>
                </a:solidFill>
              </a:rPr>
              <a:t>i.i.d</a:t>
            </a:r>
            <a:r>
              <a:rPr lang="en-US" dirty="0">
                <a:solidFill>
                  <a:srgbClr val="000000"/>
                </a:solidFill>
              </a:rPr>
              <a:t>.), data points in a time series are expected to exhibit strong temporal dependence. </a:t>
            </a:r>
          </a:p>
          <a:p>
            <a:pPr marL="0" indent="0"/>
            <a:endParaRPr lang="en-US" dirty="0">
              <a:solidFill>
                <a:srgbClr val="000000"/>
              </a:solidFill>
            </a:endParaRPr>
          </a:p>
          <a:p>
            <a:pPr marL="0" indent="0"/>
            <a:endParaRPr lang="en-US" dirty="0">
              <a:solidFill>
                <a:srgbClr val="000000"/>
              </a:solidFill>
            </a:endParaRPr>
          </a:p>
          <a:p>
            <a:endParaRPr lang="en-US" dirty="0"/>
          </a:p>
        </p:txBody>
      </p:sp>
      <p:sp>
        <p:nvSpPr>
          <p:cNvPr id="14" name="Text Box 3">
            <a:extLst>
              <a:ext uri="{FF2B5EF4-FFF2-40B4-BE49-F238E27FC236}">
                <a16:creationId xmlns:a16="http://schemas.microsoft.com/office/drawing/2014/main" id="{BFB9F4ED-2F54-B14D-A35F-C06B94541025}"/>
              </a:ext>
            </a:extLst>
          </p:cNvPr>
          <p:cNvSpPr txBox="1">
            <a:spLocks noChangeArrowheads="1"/>
          </p:cNvSpPr>
          <p:nvPr/>
        </p:nvSpPr>
        <p:spPr bwMode="auto">
          <a:xfrm>
            <a:off x="10437541" y="9853614"/>
            <a:ext cx="10109125" cy="2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https://</a:t>
            </a:r>
            <a:r>
              <a:rPr lang="en-US" altLang="zh-CN" sz="2000" b="1" dirty="0" err="1">
                <a:latin typeface="Arial" panose="020B0604020202020204" pitchFamily="34" charset="0"/>
                <a:ea typeface="宋体" panose="02010600030101010101" pitchFamily="2" charset="-122"/>
                <a:cs typeface="Arial" panose="020B0604020202020204" pitchFamily="34" charset="0"/>
              </a:rPr>
              <a:t>www.influxdata.com</a:t>
            </a:r>
            <a:r>
              <a:rPr lang="en-US" altLang="zh-CN" sz="2000" b="1" dirty="0">
                <a:latin typeface="Arial" panose="020B0604020202020204" pitchFamily="34" charset="0"/>
                <a:ea typeface="宋体" panose="02010600030101010101" pitchFamily="2" charset="-122"/>
                <a:cs typeface="Arial" panose="020B0604020202020204" pitchFamily="34" charset="0"/>
              </a:rPr>
              <a:t>/what-is-time-series-data/</a:t>
            </a:r>
          </a:p>
        </p:txBody>
      </p:sp>
      <p:pic>
        <p:nvPicPr>
          <p:cNvPr id="4" name="Picture 2" descr="Example of time series data depicting the price index of the Dow Jones Industrial Average over time.">
            <a:extLst>
              <a:ext uri="{FF2B5EF4-FFF2-40B4-BE49-F238E27FC236}">
                <a16:creationId xmlns:a16="http://schemas.microsoft.com/office/drawing/2014/main" id="{F57DFCDD-BA7F-C649-9F9D-A40A65216F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9120" y="3058666"/>
            <a:ext cx="8192692" cy="5469673"/>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9D348A07-3E25-1C40-B45E-E5F2BAC5E7C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024180950"/>
      </p:ext>
    </p:extLst>
  </p:cSld>
  <p:clrMapOvr>
    <a:masterClrMapping/>
  </p:clrMapOvr>
  <mc:AlternateContent xmlns:mc="http://schemas.openxmlformats.org/markup-compatibility/2006">
    <mc:Choice xmlns:p14="http://schemas.microsoft.com/office/powerpoint/2010/main" Requires="p14">
      <p:transition spd="med" p14:dur="700" advTm="15857">
        <p:fade/>
      </p:transition>
    </mc:Choice>
    <mc:Fallback>
      <p:transition spd="med" advTm="158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Time Series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7321050" cy="5880576"/>
              </a:xfrm>
            </p:spPr>
            <p:txBody>
              <a:bodyPr/>
              <a:lstStyle/>
              <a:p>
                <a:pPr marL="0" indent="0"/>
                <a:r>
                  <a:rPr lang="en-US" dirty="0">
                    <a:solidFill>
                      <a:srgbClr val="000000"/>
                    </a:solidFill>
                  </a:rPr>
                  <a:t>If </a:t>
                </a:r>
                <a14:m>
                  <m:oMath xmlns:m="http://schemas.openxmlformats.org/officeDocument/2006/math">
                    <m:r>
                      <a:rPr lang="en-US" i="1" dirty="0" smtClean="0">
                        <a:solidFill>
                          <a:srgbClr val="000000"/>
                        </a:solidFill>
                        <a:latin typeface="Cambria Math" panose="02040503050406030204" pitchFamily="18" charset="0"/>
                      </a:rPr>
                      <m:t>𝑃</m:t>
                    </m:r>
                    <m:r>
                      <a:rPr lang="en-US" i="1" dirty="0" smtClean="0">
                        <a:solidFill>
                          <a:srgbClr val="000000"/>
                        </a:solidFill>
                        <a:latin typeface="Cambria Math" panose="02040503050406030204" pitchFamily="18" charset="0"/>
                      </a:rPr>
                      <m:t>(</m:t>
                    </m:r>
                    <m:sSub>
                      <m:sSubPr>
                        <m:ctrlPr>
                          <a:rPr lang="en-US"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𝑦</m:t>
                        </m:r>
                      </m:e>
                      <m:sub>
                        <m:r>
                          <a:rPr lang="en-US" b="0" i="1" dirty="0" smtClean="0">
                            <a:solidFill>
                              <a:srgbClr val="000000"/>
                            </a:solidFill>
                            <a:latin typeface="Cambria Math" panose="02040503050406030204" pitchFamily="18" charset="0"/>
                          </a:rPr>
                          <m:t>𝑡</m:t>
                        </m:r>
                      </m:sub>
                    </m:sSub>
                    <m:r>
                      <a:rPr lang="en-US" i="1" dirty="0">
                        <a:solidFill>
                          <a:srgbClr val="000000"/>
                        </a:solidFill>
                        <a:latin typeface="Cambria Math" panose="02040503050406030204" pitchFamily="18" charset="0"/>
                      </a:rPr>
                      <m:t> |</m:t>
                    </m:r>
                    <m:sSub>
                      <m:sSubPr>
                        <m:ctrlPr>
                          <a:rPr lang="en-US"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𝑥</m:t>
                        </m:r>
                      </m:e>
                      <m:sub>
                        <m:r>
                          <a:rPr lang="en-US" b="0" i="1" dirty="0" smtClean="0">
                            <a:solidFill>
                              <a:srgbClr val="000000"/>
                            </a:solidFill>
                            <a:latin typeface="Cambria Math" panose="02040503050406030204" pitchFamily="18" charset="0"/>
                          </a:rPr>
                          <m:t>𝑡</m:t>
                        </m:r>
                      </m:sub>
                    </m:sSub>
                    <m:r>
                      <a:rPr lang="en-US" i="1" dirty="0">
                        <a:solidFill>
                          <a:srgbClr val="000000"/>
                        </a:solidFill>
                        <a:latin typeface="Cambria Math" panose="02040503050406030204" pitchFamily="18" charset="0"/>
                      </a:rPr>
                      <m:t> , </m:t>
                    </m:r>
                    <m:sSub>
                      <m:sSubPr>
                        <m:ctrlPr>
                          <a:rPr lang="en-US"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𝑥</m:t>
                        </m:r>
                      </m:e>
                      <m:sub>
                        <m:r>
                          <a:rPr lang="en-US" b="0" i="1" dirty="0" smtClean="0">
                            <a:solidFill>
                              <a:srgbClr val="000000"/>
                            </a:solidFill>
                            <a:latin typeface="Cambria Math" panose="02040503050406030204" pitchFamily="18" charset="0"/>
                          </a:rPr>
                          <m:t>𝑡</m:t>
                        </m:r>
                        <m:r>
                          <a:rPr lang="en-US" b="0" i="1" dirty="0" smtClean="0">
                            <a:solidFill>
                              <a:srgbClr val="000000"/>
                            </a:solidFill>
                            <a:latin typeface="Cambria Math" panose="02040503050406030204" pitchFamily="18" charset="0"/>
                          </a:rPr>
                          <m:t>−1</m:t>
                        </m:r>
                      </m:sub>
                    </m:sSub>
                    <m:r>
                      <a:rPr lang="en-US" i="1" dirty="0">
                        <a:solidFill>
                          <a:srgbClr val="000000"/>
                        </a:solidFill>
                        <a:latin typeface="Cambria Math" panose="02040503050406030204" pitchFamily="18" charset="0"/>
                      </a:rPr>
                      <m:t> ) = </m:t>
                    </m:r>
                    <m:r>
                      <a:rPr lang="en-US" i="1" dirty="0">
                        <a:solidFill>
                          <a:srgbClr val="000000"/>
                        </a:solidFill>
                        <a:latin typeface="Cambria Math" panose="02040503050406030204" pitchFamily="18" charset="0"/>
                      </a:rPr>
                      <m:t>𝑃</m:t>
                    </m:r>
                    <m:r>
                      <a:rPr lang="en-US" i="1" dirty="0">
                        <a:solidFill>
                          <a:srgbClr val="000000"/>
                        </a:solidFill>
                        <a:latin typeface="Cambria Math" panose="02040503050406030204" pitchFamily="18" charset="0"/>
                      </a:rPr>
                      <m:t>(</m:t>
                    </m:r>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𝑦</m:t>
                        </m:r>
                      </m:e>
                      <m:sub>
                        <m:r>
                          <a:rPr lang="en-US" i="1" dirty="0">
                            <a:solidFill>
                              <a:srgbClr val="000000"/>
                            </a:solidFill>
                            <a:latin typeface="Cambria Math" panose="02040503050406030204" pitchFamily="18" charset="0"/>
                          </a:rPr>
                          <m:t>𝑡</m:t>
                        </m:r>
                      </m:sub>
                    </m:sSub>
                    <m:r>
                      <a:rPr lang="en-US" i="1" dirty="0">
                        <a:solidFill>
                          <a:srgbClr val="000000"/>
                        </a:solidFill>
                        <a:latin typeface="Cambria Math" panose="02040503050406030204" pitchFamily="18" charset="0"/>
                      </a:rPr>
                      <m:t> |</m:t>
                    </m:r>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𝑥</m:t>
                        </m:r>
                      </m:e>
                      <m:sub>
                        <m:r>
                          <a:rPr lang="en-US" i="1" dirty="0">
                            <a:solidFill>
                              <a:srgbClr val="000000"/>
                            </a:solidFill>
                            <a:latin typeface="Cambria Math" panose="02040503050406030204" pitchFamily="18" charset="0"/>
                          </a:rPr>
                          <m:t>𝑡</m:t>
                        </m:r>
                      </m:sub>
                    </m:sSub>
                    <m:r>
                      <a:rPr lang="en-US" i="1" dirty="0">
                        <a:solidFill>
                          <a:srgbClr val="000000"/>
                        </a:solidFill>
                        <a:latin typeface="Cambria Math" panose="02040503050406030204" pitchFamily="18" charset="0"/>
                      </a:rPr>
                      <m:t>) </m:t>
                    </m:r>
                  </m:oMath>
                </a14:m>
                <a:r>
                  <a:rPr lang="en-US" dirty="0">
                    <a:solidFill>
                      <a:srgbClr val="000000"/>
                    </a:solidFill>
                  </a:rPr>
                  <a:t>does not hold, it indicates temporal dependence in the data stream. </a:t>
                </a:r>
              </a:p>
              <a:p>
                <a:pPr marL="0" indent="0"/>
                <a:endParaRPr lang="en-US" dirty="0">
                  <a:solidFill>
                    <a:srgbClr val="000000"/>
                  </a:solidFill>
                </a:endParaRPr>
              </a:p>
              <a:p>
                <a:pPr marL="0" indent="0"/>
                <a:r>
                  <a:rPr lang="en-US" dirty="0">
                    <a:solidFill>
                      <a:srgbClr val="000000"/>
                    </a:solidFill>
                  </a:rPr>
                  <a:t>The idea is to produce a new stream of instances </a:t>
                </a:r>
                <a14:m>
                  <m:oMath xmlns:m="http://schemas.openxmlformats.org/officeDocument/2006/math">
                    <m:sSubSup>
                      <m:sSubSupPr>
                        <m:ctrlPr>
                          <a:rPr lang="en-US"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𝑡</m:t>
                        </m:r>
                      </m:sub>
                      <m:sup>
                        <m:r>
                          <a:rPr lang="en-US" b="0" i="1" smtClean="0">
                            <a:solidFill>
                              <a:srgbClr val="000000"/>
                            </a:solidFill>
                            <a:latin typeface="Cambria Math" panose="02040503050406030204" pitchFamily="18" charset="0"/>
                          </a:rPr>
                          <m:t>′</m:t>
                        </m:r>
                      </m:sup>
                    </m:sSubSup>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𝑡</m:t>
                        </m:r>
                      </m:sub>
                    </m:sSub>
                    <m:r>
                      <a:rPr lang="en-US" b="0"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b="0" i="1" smtClean="0">
                            <a:solidFill>
                              <a:srgbClr val="000000"/>
                            </a:solidFill>
                            <a:latin typeface="Cambria Math" panose="02040503050406030204" pitchFamily="18" charset="0"/>
                          </a:rPr>
                          <m:t>−1</m:t>
                        </m:r>
                      </m:sub>
                    </m:sSub>
                    <m:r>
                      <a:rPr lang="en-US" b="0"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𝑤</m:t>
                        </m:r>
                      </m:sub>
                    </m:sSub>
                    <m:r>
                      <a:rPr lang="en-US" b="0" i="1" smtClean="0">
                        <a:solidFill>
                          <a:srgbClr val="000000"/>
                        </a:solidFill>
                        <a:latin typeface="Cambria Math" panose="02040503050406030204" pitchFamily="18" charset="0"/>
                      </a:rPr>
                      <m:t>]</m:t>
                    </m:r>
                  </m:oMath>
                </a14:m>
                <a:r>
                  <a:rPr lang="en-US" dirty="0">
                    <a:solidFill>
                      <a:srgbClr val="000000"/>
                    </a:solidFill>
                  </a:rPr>
                  <a:t> over a window of size </a:t>
                </a:r>
                <a:r>
                  <a:rPr lang="en-US" b="1" i="1" dirty="0">
                    <a:solidFill>
                      <a:srgbClr val="000000"/>
                    </a:solidFill>
                  </a:rPr>
                  <a:t>w</a:t>
                </a:r>
                <a:r>
                  <a:rPr lang="en-US" dirty="0">
                    <a:solidFill>
                      <a:srgbClr val="000000"/>
                    </a:solidFill>
                  </a:rPr>
                  <a:t>, sufficient such that </a:t>
                </a:r>
                <a14:m>
                  <m:oMath xmlns:m="http://schemas.openxmlformats.org/officeDocument/2006/math">
                    <m:r>
                      <a:rPr lang="en-US" i="1" dirty="0">
                        <a:solidFill>
                          <a:srgbClr val="000000"/>
                        </a:solidFill>
                        <a:latin typeface="Cambria Math" panose="02040503050406030204" pitchFamily="18" charset="0"/>
                      </a:rPr>
                      <m:t>𝑃</m:t>
                    </m:r>
                    <m:r>
                      <a:rPr lang="en-US" i="1" dirty="0">
                        <a:solidFill>
                          <a:srgbClr val="000000"/>
                        </a:solidFill>
                        <a:latin typeface="Cambria Math" panose="02040503050406030204" pitchFamily="18" charset="0"/>
                      </a:rPr>
                      <m:t>(</m:t>
                    </m:r>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𝑦</m:t>
                        </m:r>
                      </m:e>
                      <m:sub>
                        <m:r>
                          <a:rPr lang="en-US" i="1" dirty="0">
                            <a:solidFill>
                              <a:srgbClr val="000000"/>
                            </a:solidFill>
                            <a:latin typeface="Cambria Math" panose="02040503050406030204" pitchFamily="18" charset="0"/>
                          </a:rPr>
                          <m:t>𝑡</m:t>
                        </m:r>
                      </m:sub>
                    </m:sSub>
                    <m:r>
                      <a:rPr lang="en-US" i="1" dirty="0">
                        <a:solidFill>
                          <a:srgbClr val="000000"/>
                        </a:solidFill>
                        <a:latin typeface="Cambria Math" panose="02040503050406030204" pitchFamily="18" charset="0"/>
                      </a:rPr>
                      <m:t> |</m:t>
                    </m:r>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𝑥</m:t>
                        </m:r>
                      </m:e>
                      <m:sub>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𝑡</m:t>
                        </m:r>
                      </m:sub>
                    </m:sSub>
                    <m:r>
                      <a:rPr lang="en-US" i="1" dirty="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 </m:t>
                    </m:r>
                    <m:r>
                      <a:rPr lang="en-US" i="1" dirty="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𝑃</m:t>
                    </m:r>
                    <m:r>
                      <a:rPr lang="en-US" i="1" dirty="0">
                        <a:solidFill>
                          <a:srgbClr val="000000"/>
                        </a:solidFill>
                        <a:latin typeface="Cambria Math" panose="02040503050406030204" pitchFamily="18" charset="0"/>
                      </a:rPr>
                      <m:t>(</m:t>
                    </m:r>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𝑦</m:t>
                        </m:r>
                      </m:e>
                      <m:sub>
                        <m:r>
                          <a:rPr lang="en-US" i="1" dirty="0">
                            <a:solidFill>
                              <a:srgbClr val="000000"/>
                            </a:solidFill>
                            <a:latin typeface="Cambria Math" panose="02040503050406030204" pitchFamily="18" charset="0"/>
                          </a:rPr>
                          <m:t>𝑡</m:t>
                        </m:r>
                      </m:sub>
                    </m:sSub>
                    <m:r>
                      <a:rPr lang="en-US" i="1" dirty="0">
                        <a:solidFill>
                          <a:srgbClr val="000000"/>
                        </a:solidFill>
                        <a:latin typeface="Cambria Math" panose="02040503050406030204" pitchFamily="18" charset="0"/>
                      </a:rPr>
                      <m:t> |</m:t>
                    </m:r>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𝑥</m:t>
                        </m:r>
                        <m:r>
                          <a:rPr lang="en-US" i="1" dirty="0">
                            <a:solidFill>
                              <a:srgbClr val="000000"/>
                            </a:solidFill>
                            <a:latin typeface="Cambria Math" panose="02040503050406030204" pitchFamily="18" charset="0"/>
                          </a:rPr>
                          <m:t>′</m:t>
                        </m:r>
                      </m:e>
                      <m:sub>
                        <m:r>
                          <a:rPr lang="en-US" i="1" dirty="0">
                            <a:solidFill>
                              <a:srgbClr val="000000"/>
                            </a:solidFill>
                            <a:latin typeface="Cambria Math" panose="02040503050406030204" pitchFamily="18" charset="0"/>
                          </a:rPr>
                          <m:t>𝑡</m:t>
                        </m:r>
                      </m:sub>
                    </m:sSub>
                    <m:r>
                      <a:rPr lang="en-US" i="1" dirty="0">
                        <a:solidFill>
                          <a:srgbClr val="000000"/>
                        </a:solidFill>
                        <a:latin typeface="Cambria Math" panose="02040503050406030204" pitchFamily="18" charset="0"/>
                      </a:rPr>
                      <m:t> , </m:t>
                    </m:r>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𝑥</m:t>
                        </m:r>
                        <m:r>
                          <a:rPr lang="en-US" i="1" dirty="0">
                            <a:solidFill>
                              <a:srgbClr val="000000"/>
                            </a:solidFill>
                            <a:latin typeface="Cambria Math" panose="02040503050406030204" pitchFamily="18" charset="0"/>
                          </a:rPr>
                          <m:t>′</m:t>
                        </m:r>
                      </m:e>
                      <m:sub>
                        <m:r>
                          <a:rPr lang="en-US" i="1" dirty="0">
                            <a:solidFill>
                              <a:srgbClr val="000000"/>
                            </a:solidFill>
                            <a:latin typeface="Cambria Math" panose="02040503050406030204" pitchFamily="18" charset="0"/>
                          </a:rPr>
                          <m:t>𝑡</m:t>
                        </m:r>
                        <m:r>
                          <a:rPr lang="en-US" i="1" dirty="0">
                            <a:solidFill>
                              <a:srgbClr val="000000"/>
                            </a:solidFill>
                            <a:latin typeface="Cambria Math" panose="02040503050406030204" pitchFamily="18" charset="0"/>
                          </a:rPr>
                          <m:t>−1</m:t>
                        </m:r>
                      </m:sub>
                    </m:sSub>
                    <m:r>
                      <a:rPr lang="en-US" i="1" dirty="0">
                        <a:solidFill>
                          <a:srgbClr val="000000"/>
                        </a:solidFill>
                        <a:latin typeface="Cambria Math" panose="02040503050406030204" pitchFamily="18" charset="0"/>
                      </a:rPr>
                      <m:t> )</m:t>
                    </m:r>
                  </m:oMath>
                </a14:m>
                <a:r>
                  <a:rPr lang="en-US" dirty="0">
                    <a:solidFill>
                      <a:srgbClr val="000000"/>
                    </a:solidFill>
                  </a:rPr>
                  <a:t>; thus, producing a temporally-independent (i.e., ‘regular’) data stream. </a:t>
                </a: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endParaRPr lang="en-US" dirty="0"/>
              </a:p>
            </p:txBody>
          </p:sp>
        </mc:Choice>
        <mc:Fallback xmlns="">
          <p:sp>
            <p:nvSpPr>
              <p:cNvPr id="3" name="Content Placeholder 2">
                <a:extLst>
                  <a:ext uri="{FF2B5EF4-FFF2-40B4-BE49-F238E27FC236}">
                    <a16:creationId xmlns:a16="http://schemas.microsoft.com/office/drawing/2014/main" id="{C1B0618A-44B1-4FAB-8416-1D9926BCD483}"/>
                  </a:ext>
                </a:extLst>
              </p:cNvPr>
              <p:cNvSpPr>
                <a:spLocks noGrp="1" noRot="1" noChangeAspect="1" noMove="1" noResize="1" noEditPoints="1" noAdjustHandles="1" noChangeArrowheads="1" noChangeShapeType="1" noTextEdit="1"/>
              </p:cNvSpPr>
              <p:nvPr>
                <p:ph idx="1"/>
              </p:nvPr>
            </p:nvSpPr>
            <p:spPr>
              <a:xfrm>
                <a:off x="819341" y="3191235"/>
                <a:ext cx="7321050" cy="5880576"/>
              </a:xfrm>
              <a:blipFill>
                <a:blip r:embed="rId5"/>
                <a:stretch>
                  <a:fillRect l="-1733" t="-1724" r="-3120"/>
                </a:stretch>
              </a:blipFill>
            </p:spPr>
            <p:txBody>
              <a:bodyPr/>
              <a:lstStyle/>
              <a:p>
                <a:r>
                  <a:rPr lang="en-US">
                    <a:noFill/>
                  </a:rPr>
                  <a:t> </a:t>
                </a:r>
              </a:p>
            </p:txBody>
          </p:sp>
        </mc:Fallback>
      </mc:AlternateContent>
      <p:sp>
        <p:nvSpPr>
          <p:cNvPr id="14" name="Text Box 3">
            <a:extLst>
              <a:ext uri="{FF2B5EF4-FFF2-40B4-BE49-F238E27FC236}">
                <a16:creationId xmlns:a16="http://schemas.microsoft.com/office/drawing/2014/main" id="{BFB9F4ED-2F54-B14D-A35F-C06B94541025}"/>
              </a:ext>
            </a:extLst>
          </p:cNvPr>
          <p:cNvSpPr txBox="1">
            <a:spLocks noChangeArrowheads="1"/>
          </p:cNvSpPr>
          <p:nvPr/>
        </p:nvSpPr>
        <p:spPr bwMode="auto">
          <a:xfrm>
            <a:off x="8198600" y="9581064"/>
            <a:ext cx="10109125" cy="2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https://</a:t>
            </a:r>
            <a:r>
              <a:rPr lang="en-US" altLang="zh-CN" sz="2000" b="1" dirty="0" err="1">
                <a:latin typeface="Arial" panose="020B0604020202020204" pitchFamily="34" charset="0"/>
                <a:ea typeface="宋体" panose="02010600030101010101" pitchFamily="2" charset="-122"/>
                <a:cs typeface="Arial" panose="020B0604020202020204" pitchFamily="34" charset="0"/>
              </a:rPr>
              <a:t>cloud.google.com</a:t>
            </a:r>
            <a:r>
              <a:rPr lang="en-US" altLang="zh-CN" sz="2000" b="1" dirty="0">
                <a:latin typeface="Arial" panose="020B0604020202020204" pitchFamily="34" charset="0"/>
                <a:ea typeface="宋体" panose="02010600030101010101" pitchFamily="2" charset="-122"/>
                <a:cs typeface="Arial" panose="020B0604020202020204" pitchFamily="34" charset="0"/>
              </a:rPr>
              <a:t>/blog/products/ai-machine-learning/how-to-quickly-solve-machine-learning-forecasting-problems-using-pandas-and-bigquery</a:t>
            </a:r>
          </a:p>
        </p:txBody>
      </p:sp>
      <p:pic>
        <p:nvPicPr>
          <p:cNvPr id="2050" name="Picture 2" descr="How to quickly solve machine learning forecasting problems using Pandas and  BigQuery | Google Cloud Blog">
            <a:extLst>
              <a:ext uri="{FF2B5EF4-FFF2-40B4-BE49-F238E27FC236}">
                <a16:creationId xmlns:a16="http://schemas.microsoft.com/office/drawing/2014/main" id="{A107DD73-48A4-EC45-8DCC-C1BB717AA7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1781" y="3191234"/>
            <a:ext cx="10032126" cy="5016063"/>
          </a:xfrm>
          <a:prstGeom prst="rect">
            <a:avLst/>
          </a:prstGeom>
          <a:noFill/>
          <a:extLst>
            <a:ext uri="{909E8E84-426E-40DD-AFC4-6F175D3DCCD1}">
              <a14:hiddenFill xmlns:a14="http://schemas.microsoft.com/office/drawing/2010/main">
                <a:solidFill>
                  <a:srgbClr val="FFFFFF"/>
                </a:solidFill>
              </a14:hiddenFill>
            </a:ext>
          </a:extLst>
        </p:spPr>
      </p:pic>
      <p:pic>
        <p:nvPicPr>
          <p:cNvPr id="11" name="Audio 10">
            <a:hlinkClick r:id="" action="ppaction://media"/>
            <a:extLst>
              <a:ext uri="{FF2B5EF4-FFF2-40B4-BE49-F238E27FC236}">
                <a16:creationId xmlns:a16="http://schemas.microsoft.com/office/drawing/2014/main" id="{DDE696AF-8A5D-544A-9499-2CF755465B9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679831683"/>
      </p:ext>
    </p:extLst>
  </p:cSld>
  <p:clrMapOvr>
    <a:masterClrMapping/>
  </p:clrMapOvr>
  <mc:AlternateContent xmlns:mc="http://schemas.openxmlformats.org/markup-compatibility/2006">
    <mc:Choice xmlns:p14="http://schemas.microsoft.com/office/powerpoint/2010/main" Requires="p14">
      <p:transition spd="med" p14:dur="700" advTm="28719">
        <p:fade/>
      </p:transition>
    </mc:Choice>
    <mc:Fallback>
      <p:transition spd="med" advTm="287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Semi-supervised Learning</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8700393" cy="5880576"/>
          </a:xfrm>
        </p:spPr>
        <p:txBody>
          <a:bodyPr/>
          <a:lstStyle/>
          <a:p>
            <a:pPr marL="0" indent="0"/>
            <a:r>
              <a:rPr lang="en-US" dirty="0">
                <a:solidFill>
                  <a:srgbClr val="000000"/>
                </a:solidFill>
              </a:rPr>
              <a:t>Semi-supervised learning (SSL) is particularly relevant to streaming applications where data are abundant but labeled data may be rare.</a:t>
            </a:r>
            <a:endParaRPr lang="en-US" dirty="0"/>
          </a:p>
          <a:p>
            <a:pPr marL="0" indent="0"/>
            <a:endParaRPr lang="en-US" dirty="0">
              <a:solidFill>
                <a:srgbClr val="000000"/>
              </a:solidFill>
            </a:endParaRPr>
          </a:p>
          <a:p>
            <a:pPr marL="0" indent="0"/>
            <a:r>
              <a:rPr lang="en-US" dirty="0">
                <a:solidFill>
                  <a:srgbClr val="000000"/>
                </a:solidFill>
              </a:rPr>
              <a:t>The SSL techniques for streaming data includes unsupervised learning combined with supervised learning; It is hybrid approach. </a:t>
            </a:r>
          </a:p>
          <a:p>
            <a:pPr marL="1406525" lvl="1" indent="-457200">
              <a:buClr>
                <a:schemeClr val="bg1"/>
              </a:buClr>
              <a:buFont typeface="Arial" panose="020B0604020202020204" pitchFamily="34" charset="0"/>
              <a:buChar char="•"/>
            </a:pPr>
            <a:r>
              <a:rPr lang="en-US" dirty="0">
                <a:solidFill>
                  <a:srgbClr val="000000"/>
                </a:solidFill>
              </a:rPr>
              <a:t>Each of these approaches makes assumptions about the problem and the data distribution, but not very often these assumptions are explicitly discussed. </a:t>
            </a:r>
          </a:p>
          <a:p>
            <a:pPr marL="0" indent="0"/>
            <a:r>
              <a:rPr lang="en-US" dirty="0">
                <a:solidFill>
                  <a:srgbClr val="000000"/>
                </a:solidFill>
              </a:rPr>
              <a:t> </a:t>
            </a: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pPr marL="383540" indent="-383540"/>
            <a:endParaRPr lang="en-US" dirty="0"/>
          </a:p>
        </p:txBody>
      </p:sp>
      <p:sp>
        <p:nvSpPr>
          <p:cNvPr id="14" name="Text Box 3">
            <a:extLst>
              <a:ext uri="{FF2B5EF4-FFF2-40B4-BE49-F238E27FC236}">
                <a16:creationId xmlns:a16="http://schemas.microsoft.com/office/drawing/2014/main" id="{BFB9F4ED-2F54-B14D-A35F-C06B94541025}"/>
              </a:ext>
            </a:extLst>
          </p:cNvPr>
          <p:cNvSpPr txBox="1">
            <a:spLocks noChangeArrowheads="1"/>
          </p:cNvSpPr>
          <p:nvPr/>
        </p:nvSpPr>
        <p:spPr bwMode="auto">
          <a:xfrm>
            <a:off x="8510834" y="9538494"/>
            <a:ext cx="10109125" cy="2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https://</a:t>
            </a:r>
            <a:r>
              <a:rPr lang="en-US" altLang="zh-CN" sz="2000" b="1" dirty="0" err="1">
                <a:latin typeface="Arial" panose="020B0604020202020204" pitchFamily="34" charset="0"/>
                <a:ea typeface="宋体" panose="02010600030101010101" pitchFamily="2" charset="-122"/>
                <a:cs typeface="Arial" panose="020B0604020202020204" pitchFamily="34" charset="0"/>
              </a:rPr>
              <a:t>www.enjoyalgorithms.com</a:t>
            </a:r>
            <a:r>
              <a:rPr lang="en-US" altLang="zh-CN" sz="2000" b="1" dirty="0">
                <a:latin typeface="Arial" panose="020B0604020202020204" pitchFamily="34" charset="0"/>
                <a:ea typeface="宋体" panose="02010600030101010101" pitchFamily="2" charset="-122"/>
                <a:cs typeface="Arial" panose="020B0604020202020204" pitchFamily="34" charset="0"/>
              </a:rPr>
              <a:t>/blogs/supervised-unsupervised-and-</a:t>
            </a:r>
            <a:r>
              <a:rPr lang="en-US" altLang="zh-CN" sz="2000" b="1" dirty="0" err="1">
                <a:latin typeface="Arial" panose="020B0604020202020204" pitchFamily="34" charset="0"/>
                <a:ea typeface="宋体" panose="02010600030101010101" pitchFamily="2" charset="-122"/>
                <a:cs typeface="Arial" panose="020B0604020202020204" pitchFamily="34" charset="0"/>
              </a:rPr>
              <a:t>semisupervised</a:t>
            </a:r>
            <a:r>
              <a:rPr lang="en-US" altLang="zh-CN" sz="2000" b="1" dirty="0">
                <a:latin typeface="Arial" panose="020B0604020202020204" pitchFamily="34" charset="0"/>
                <a:ea typeface="宋体" panose="02010600030101010101" pitchFamily="2" charset="-122"/>
                <a:cs typeface="Arial" panose="020B0604020202020204" pitchFamily="34" charset="0"/>
              </a:rPr>
              <a:t>-learning</a:t>
            </a:r>
          </a:p>
        </p:txBody>
      </p:sp>
      <p:pic>
        <p:nvPicPr>
          <p:cNvPr id="3074" name="Picture 2" descr="Supervised, Unsupervised, And Semi-Supervised Learning With Real-Life  Usecase">
            <a:extLst>
              <a:ext uri="{FF2B5EF4-FFF2-40B4-BE49-F238E27FC236}">
                <a16:creationId xmlns:a16="http://schemas.microsoft.com/office/drawing/2014/main" id="{3A1EAB09-B3C8-1B42-9F0F-106F522D2C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9734" y="2729881"/>
            <a:ext cx="8768266" cy="5622936"/>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EE0311D5-C467-6B4B-A9A0-05359A9691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831659636"/>
      </p:ext>
    </p:extLst>
  </p:cSld>
  <p:clrMapOvr>
    <a:masterClrMapping/>
  </p:clrMapOvr>
  <mc:AlternateContent xmlns:mc="http://schemas.openxmlformats.org/markup-compatibility/2006">
    <mc:Choice xmlns:p14="http://schemas.microsoft.com/office/powerpoint/2010/main" Requires="p14">
      <p:transition spd="med" p14:dur="700" advTm="39367">
        <p:fade/>
      </p:transition>
    </mc:Choice>
    <mc:Fallback>
      <p:transition spd="med" advTm="393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Ensemble Learning</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8700393" cy="5880576"/>
          </a:xfrm>
        </p:spPr>
        <p:txBody>
          <a:bodyPr/>
          <a:lstStyle/>
          <a:p>
            <a:pPr marL="0" indent="0"/>
            <a:r>
              <a:rPr lang="en-US" dirty="0">
                <a:solidFill>
                  <a:srgbClr val="000000"/>
                </a:solidFill>
              </a:rPr>
              <a:t>Ensemble learning receives much attention for data stream learning as ensembles can be integrated with drift detection algorithms and incorporate dynamic updates.</a:t>
            </a:r>
            <a:endParaRPr lang="en-US" dirty="0"/>
          </a:p>
          <a:p>
            <a:pPr marL="0" indent="0"/>
            <a:endParaRPr lang="en-US" dirty="0">
              <a:solidFill>
                <a:srgbClr val="000000"/>
              </a:solidFill>
            </a:endParaRPr>
          </a:p>
          <a:p>
            <a:pPr marL="0" indent="0"/>
            <a:r>
              <a:rPr lang="en-US" dirty="0">
                <a:solidFill>
                  <a:srgbClr val="000000"/>
                </a:solidFill>
              </a:rPr>
              <a:t>Ensemble models can rely on the reactive strategy to cope with concept drift that continuously updates the ensemble, often assigning different weights to base models according to their prediction performance. </a:t>
            </a:r>
          </a:p>
          <a:p>
            <a:pPr marL="0" indent="0"/>
            <a:endParaRPr lang="en-US" dirty="0">
              <a:solidFill>
                <a:srgbClr val="000000"/>
              </a:solidFill>
            </a:endParaRPr>
          </a:p>
          <a:p>
            <a:pPr marL="0" indent="0"/>
            <a:r>
              <a:rPr lang="en-US" dirty="0">
                <a:solidFill>
                  <a:srgbClr val="000000"/>
                </a:solidFill>
              </a:rPr>
              <a:t>The challenge is how to maintain the characteristics of the ensemble methods and efficiently train them over several machines. </a:t>
            </a:r>
          </a:p>
          <a:p>
            <a:pPr marL="0" indent="0" algn="just"/>
            <a:endParaRPr lang="en-US" dirty="0">
              <a:solidFill>
                <a:srgbClr val="000000"/>
              </a:solidFill>
            </a:endParaRPr>
          </a:p>
          <a:p>
            <a:pPr marL="0" indent="0"/>
            <a:r>
              <a:rPr lang="en-US" dirty="0">
                <a:solidFill>
                  <a:srgbClr val="000000"/>
                </a:solidFill>
              </a:rPr>
              <a:t> </a:t>
            </a: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pPr marL="383540" indent="-383540"/>
            <a:endParaRPr lang="en-US" dirty="0"/>
          </a:p>
        </p:txBody>
      </p:sp>
      <p:sp>
        <p:nvSpPr>
          <p:cNvPr id="14" name="Text Box 3">
            <a:extLst>
              <a:ext uri="{FF2B5EF4-FFF2-40B4-BE49-F238E27FC236}">
                <a16:creationId xmlns:a16="http://schemas.microsoft.com/office/drawing/2014/main" id="{BFB9F4ED-2F54-B14D-A35F-C06B94541025}"/>
              </a:ext>
            </a:extLst>
          </p:cNvPr>
          <p:cNvSpPr txBox="1">
            <a:spLocks noChangeArrowheads="1"/>
          </p:cNvSpPr>
          <p:nvPr/>
        </p:nvSpPr>
        <p:spPr bwMode="auto">
          <a:xfrm>
            <a:off x="9358327" y="9590022"/>
            <a:ext cx="10109125" cy="2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https://</a:t>
            </a:r>
            <a:r>
              <a:rPr lang="en-US" altLang="zh-CN" sz="2000" b="1" dirty="0" err="1">
                <a:latin typeface="Arial" panose="020B0604020202020204" pitchFamily="34" charset="0"/>
                <a:ea typeface="宋体" panose="02010600030101010101" pitchFamily="2" charset="-122"/>
                <a:cs typeface="Arial" panose="020B0604020202020204" pitchFamily="34" charset="0"/>
              </a:rPr>
              <a:t>www.kdnuggets.com</a:t>
            </a:r>
            <a:r>
              <a:rPr lang="en-US" altLang="zh-CN" sz="2000" b="1" dirty="0">
                <a:latin typeface="Arial" panose="020B0604020202020204" pitchFamily="34" charset="0"/>
                <a:ea typeface="宋体" panose="02010600030101010101" pitchFamily="2" charset="-122"/>
                <a:cs typeface="Arial" panose="020B0604020202020204" pitchFamily="34" charset="0"/>
              </a:rPr>
              <a:t>/2019/01/ensemble-learning-5-main-approaches.html</a:t>
            </a:r>
          </a:p>
        </p:txBody>
      </p:sp>
      <p:pic>
        <p:nvPicPr>
          <p:cNvPr id="4098" name="Picture 2" descr="Ensemble Learning: 5 Main Approaches - KDnuggets">
            <a:extLst>
              <a:ext uri="{FF2B5EF4-FFF2-40B4-BE49-F238E27FC236}">
                <a16:creationId xmlns:a16="http://schemas.microsoft.com/office/drawing/2014/main" id="{7AC8F18C-DD8C-7244-B877-EF49D6BC23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9732" y="3191234"/>
            <a:ext cx="8700393" cy="5168033"/>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a:extLst>
              <a:ext uri="{FF2B5EF4-FFF2-40B4-BE49-F238E27FC236}">
                <a16:creationId xmlns:a16="http://schemas.microsoft.com/office/drawing/2014/main" id="{0B8E41C1-B4B4-1246-B7BD-9F6745FBEE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28180293"/>
      </p:ext>
    </p:extLst>
  </p:cSld>
  <p:clrMapOvr>
    <a:masterClrMapping/>
  </p:clrMapOvr>
  <mc:AlternateContent xmlns:mc="http://schemas.openxmlformats.org/markup-compatibility/2006">
    <mc:Choice xmlns:p14="http://schemas.microsoft.com/office/powerpoint/2010/main" Requires="p14">
      <p:transition spd="med" p14:dur="700" advTm="37491">
        <p:fade/>
      </p:transition>
    </mc:Choice>
    <mc:Fallback>
      <p:transition spd="med" advTm="374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Imbalanced Learning </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8700393" cy="5880576"/>
          </a:xfrm>
        </p:spPr>
        <p:txBody>
          <a:bodyPr/>
          <a:lstStyle/>
          <a:p>
            <a:pPr marL="0" indent="0"/>
            <a:r>
              <a:rPr lang="en-US" dirty="0">
                <a:solidFill>
                  <a:srgbClr val="000000"/>
                </a:solidFill>
                <a:latin typeface="Arial"/>
                <a:cs typeface="Arial"/>
              </a:rPr>
              <a:t>Imbalanced datasets are characterized by one class outnumbering the instances of the other one. The latter is referred to as the minority class, while the former is identified as the majority class. </a:t>
            </a:r>
            <a:endParaRPr lang="en-US" dirty="0"/>
          </a:p>
          <a:p>
            <a:pPr marL="0" indent="0"/>
            <a:r>
              <a:rPr lang="en-US" dirty="0">
                <a:solidFill>
                  <a:srgbClr val="000000"/>
                </a:solidFill>
              </a:rPr>
              <a:t> </a:t>
            </a:r>
          </a:p>
          <a:p>
            <a:pPr marL="0" indent="0"/>
            <a:r>
              <a:rPr lang="en-US" dirty="0">
                <a:solidFill>
                  <a:srgbClr val="000000"/>
                </a:solidFill>
              </a:rPr>
              <a:t>The imbalance may be inherent to the problem (intrinsic) or caused by some fault in the data acquisition (extrinsic). </a:t>
            </a:r>
          </a:p>
          <a:p>
            <a:pPr marL="0" indent="0"/>
            <a:endParaRPr lang="en-US" dirty="0">
              <a:solidFill>
                <a:srgbClr val="000000"/>
              </a:solidFill>
            </a:endParaRPr>
          </a:p>
          <a:p>
            <a:pPr marL="0" indent="0"/>
            <a:r>
              <a:rPr lang="en-US" dirty="0">
                <a:solidFill>
                  <a:srgbClr val="000000"/>
                </a:solidFill>
              </a:rPr>
              <a:t>Learning from imbalanced datasets is challenging as most learning algorithms are designed to optimize for generalization, and as a consequence, the minority class may be completely ignored. </a:t>
            </a:r>
          </a:p>
          <a:p>
            <a:pPr marL="0" indent="0" algn="just"/>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pPr marL="383540" indent="-383540"/>
            <a:endParaRPr lang="en-US" dirty="0"/>
          </a:p>
        </p:txBody>
      </p:sp>
      <p:sp>
        <p:nvSpPr>
          <p:cNvPr id="14" name="Text Box 3">
            <a:extLst>
              <a:ext uri="{FF2B5EF4-FFF2-40B4-BE49-F238E27FC236}">
                <a16:creationId xmlns:a16="http://schemas.microsoft.com/office/drawing/2014/main" id="{BFB9F4ED-2F54-B14D-A35F-C06B94541025}"/>
              </a:ext>
            </a:extLst>
          </p:cNvPr>
          <p:cNvSpPr txBox="1">
            <a:spLocks noChangeArrowheads="1"/>
          </p:cNvSpPr>
          <p:nvPr/>
        </p:nvSpPr>
        <p:spPr bwMode="auto">
          <a:xfrm>
            <a:off x="8510834" y="9311406"/>
            <a:ext cx="10109125" cy="2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https://</a:t>
            </a:r>
            <a:r>
              <a:rPr lang="en-US" altLang="zh-CN" sz="2000" b="1" dirty="0" err="1">
                <a:latin typeface="Arial" panose="020B0604020202020204" pitchFamily="34" charset="0"/>
                <a:ea typeface="宋体" panose="02010600030101010101" pitchFamily="2" charset="-122"/>
                <a:cs typeface="Arial" panose="020B0604020202020204" pitchFamily="34" charset="0"/>
              </a:rPr>
              <a:t>www.semanticscholar.org</a:t>
            </a:r>
            <a:r>
              <a:rPr lang="en-US" altLang="zh-CN" sz="2000" b="1" dirty="0">
                <a:latin typeface="Arial" panose="020B0604020202020204" pitchFamily="34" charset="0"/>
                <a:ea typeface="宋体" panose="02010600030101010101" pitchFamily="2" charset="-122"/>
                <a:cs typeface="Arial" panose="020B0604020202020204" pitchFamily="34" charset="0"/>
              </a:rPr>
              <a:t>/paper/A-Review-on-Class-Imbalance-Problem%3A-Analysis-and-Maheshwari-Jain/70b83c369dce441b765bcf5a8f16550c7e87b53f</a:t>
            </a:r>
          </a:p>
        </p:txBody>
      </p:sp>
      <p:pic>
        <p:nvPicPr>
          <p:cNvPr id="5" name="Picture 4" descr="Diagram&#10;&#10;Description automatically generated">
            <a:extLst>
              <a:ext uri="{FF2B5EF4-FFF2-40B4-BE49-F238E27FC236}">
                <a16:creationId xmlns:a16="http://schemas.microsoft.com/office/drawing/2014/main" id="{687AAB3A-8379-5545-A7D6-68B7DED4B39A}"/>
              </a:ext>
            </a:extLst>
          </p:cNvPr>
          <p:cNvPicPr>
            <a:picLocks noChangeAspect="1"/>
          </p:cNvPicPr>
          <p:nvPr/>
        </p:nvPicPr>
        <p:blipFill>
          <a:blip r:embed="rId5"/>
          <a:stretch>
            <a:fillRect/>
          </a:stretch>
        </p:blipFill>
        <p:spPr>
          <a:xfrm>
            <a:off x="9987401" y="3191235"/>
            <a:ext cx="7787641" cy="4504350"/>
          </a:xfrm>
          <a:prstGeom prst="rect">
            <a:avLst/>
          </a:prstGeom>
        </p:spPr>
      </p:pic>
      <p:pic>
        <p:nvPicPr>
          <p:cNvPr id="6" name="Audio 5">
            <a:hlinkClick r:id="" action="ppaction://media"/>
            <a:extLst>
              <a:ext uri="{FF2B5EF4-FFF2-40B4-BE49-F238E27FC236}">
                <a16:creationId xmlns:a16="http://schemas.microsoft.com/office/drawing/2014/main" id="{D0B4875B-C9CB-5B4E-8068-9288E70A15F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576537046"/>
      </p:ext>
    </p:extLst>
  </p:cSld>
  <p:clrMapOvr>
    <a:masterClrMapping/>
  </p:clrMapOvr>
  <mc:AlternateContent xmlns:mc="http://schemas.openxmlformats.org/markup-compatibility/2006">
    <mc:Choice xmlns:p14="http://schemas.microsoft.com/office/powerpoint/2010/main" Requires="p14">
      <p:transition spd="med" p14:dur="700" advTm="31883">
        <p:fade/>
      </p:transition>
    </mc:Choice>
    <mc:Fallback>
      <p:transition spd="med" advTm="318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pic>
        <p:nvPicPr>
          <p:cNvPr id="3" name="Audio 2">
            <a:hlinkClick r:id="" action="ppaction://media"/>
            <a:extLst>
              <a:ext uri="{FF2B5EF4-FFF2-40B4-BE49-F238E27FC236}">
                <a16:creationId xmlns:a16="http://schemas.microsoft.com/office/drawing/2014/main" id="{9CEB5654-7303-FF4E-B8D7-F80BF76AB90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17057522"/>
      </p:ext>
    </p:extLst>
  </p:cSld>
  <p:clrMapOvr>
    <a:masterClrMapping/>
  </p:clrMapOvr>
  <mc:AlternateContent xmlns:mc="http://schemas.openxmlformats.org/markup-compatibility/2006">
    <mc:Choice xmlns:p14="http://schemas.microsoft.com/office/powerpoint/2010/main" Requires="p14">
      <p:transition spd="med" p14:dur="700" advTm="1685">
        <p:fade/>
      </p:transition>
    </mc:Choice>
    <mc:Fallback>
      <p:transition spd="med" advTm="16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9B7386-0C5E-43DB-8BF1-052EEAD5F5DF}">
  <ds:schemaRefs>
    <ds:schemaRef ds:uri="http://schemas.microsoft.com/sharepoint/v3/contenttype/forms"/>
  </ds:schemaRefs>
</ds:datastoreItem>
</file>

<file path=customXml/itemProps2.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DE90F081-9F9E-42CF-98D2-37DC455B72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11cf8-4877-470e-bec4-f5c16c1a5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100546</TotalTime>
  <Words>1005</Words>
  <Application>Microsoft Macintosh PowerPoint</Application>
  <PresentationFormat>Custom</PresentationFormat>
  <Paragraphs>87</Paragraphs>
  <Slides>9</Slides>
  <Notes>7</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Cambria Math</vt:lpstr>
      <vt:lpstr>Courier New</vt:lpstr>
      <vt:lpstr>Trebuchet MS</vt:lpstr>
      <vt:lpstr>Wingdings</vt:lpstr>
      <vt:lpstr>Title &amp; Bullet</vt:lpstr>
      <vt:lpstr>Lecture 18.3 -​ ​Learning Process</vt:lpstr>
      <vt:lpstr>PowerPoint Presentation</vt:lpstr>
      <vt:lpstr>Learning on Streaming Data</vt:lpstr>
      <vt:lpstr> Time Series</vt:lpstr>
      <vt:lpstr> Time Series</vt:lpstr>
      <vt:lpstr> Semi-supervised Learning</vt:lpstr>
      <vt:lpstr> Ensemble Learning</vt:lpstr>
      <vt:lpstr> Imbalanced Learning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Lucy Nwosu</cp:lastModifiedBy>
  <cp:revision>3938</cp:revision>
  <dcterms:created xsi:type="dcterms:W3CDTF">2008-01-24T03:11:41Z</dcterms:created>
  <dcterms:modified xsi:type="dcterms:W3CDTF">2022-04-12T19:41:32Z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