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4" r:id="rId4"/>
  </p:sldMasterIdLst>
  <p:notesMasterIdLst>
    <p:notesMasterId r:id="rId25"/>
  </p:notesMasterIdLst>
  <p:handoutMasterIdLst>
    <p:handoutMasterId r:id="rId26"/>
  </p:handoutMasterIdLst>
  <p:sldIdLst>
    <p:sldId id="818" r:id="rId5"/>
    <p:sldId id="809" r:id="rId6"/>
    <p:sldId id="821" r:id="rId7"/>
    <p:sldId id="826" r:id="rId8"/>
    <p:sldId id="863" r:id="rId9"/>
    <p:sldId id="859" r:id="rId10"/>
    <p:sldId id="856" r:id="rId11"/>
    <p:sldId id="865" r:id="rId12"/>
    <p:sldId id="866" r:id="rId13"/>
    <p:sldId id="864" r:id="rId14"/>
    <p:sldId id="868" r:id="rId15"/>
    <p:sldId id="867" r:id="rId16"/>
    <p:sldId id="869" r:id="rId17"/>
    <p:sldId id="870" r:id="rId18"/>
    <p:sldId id="871" r:id="rId19"/>
    <p:sldId id="872" r:id="rId20"/>
    <p:sldId id="873" r:id="rId21"/>
    <p:sldId id="874" r:id="rId22"/>
    <p:sldId id="875" r:id="rId23"/>
    <p:sldId id="820" r:id="rId24"/>
  </p:sldIdLst>
  <p:sldSz cx="18288000" cy="10287000"/>
  <p:notesSz cx="7010400" cy="9296400"/>
  <p:defaultTextStyle>
    <a:defPPr>
      <a:defRPr lang="en-US"/>
    </a:defPPr>
    <a:lvl1pPr algn="l" defTabSz="761970" rtl="0" fontAlgn="base">
      <a:spcBef>
        <a:spcPct val="0"/>
      </a:spcBef>
      <a:spcAft>
        <a:spcPct val="0"/>
      </a:spcAft>
      <a:defRPr kern="1200">
        <a:solidFill>
          <a:schemeClr val="tx1"/>
        </a:solidFill>
        <a:latin typeface="Arial" charset="0"/>
        <a:ea typeface="MS PGothic" pitchFamily="34" charset="-128"/>
        <a:cs typeface="+mn-cs"/>
      </a:defRPr>
    </a:lvl1pPr>
    <a:lvl2pPr marL="761970" algn="l" defTabSz="761970" rtl="0" fontAlgn="base">
      <a:spcBef>
        <a:spcPct val="0"/>
      </a:spcBef>
      <a:spcAft>
        <a:spcPct val="0"/>
      </a:spcAft>
      <a:defRPr kern="1200">
        <a:solidFill>
          <a:schemeClr val="tx1"/>
        </a:solidFill>
        <a:latin typeface="Arial" charset="0"/>
        <a:ea typeface="MS PGothic" pitchFamily="34" charset="-128"/>
        <a:cs typeface="+mn-cs"/>
      </a:defRPr>
    </a:lvl2pPr>
    <a:lvl3pPr marL="1523939" algn="l" defTabSz="761970" rtl="0" fontAlgn="base">
      <a:spcBef>
        <a:spcPct val="0"/>
      </a:spcBef>
      <a:spcAft>
        <a:spcPct val="0"/>
      </a:spcAft>
      <a:defRPr kern="1200">
        <a:solidFill>
          <a:schemeClr val="tx1"/>
        </a:solidFill>
        <a:latin typeface="Arial" charset="0"/>
        <a:ea typeface="MS PGothic" pitchFamily="34" charset="-128"/>
        <a:cs typeface="+mn-cs"/>
      </a:defRPr>
    </a:lvl3pPr>
    <a:lvl4pPr marL="2285909" algn="l" defTabSz="761970" rtl="0" fontAlgn="base">
      <a:spcBef>
        <a:spcPct val="0"/>
      </a:spcBef>
      <a:spcAft>
        <a:spcPct val="0"/>
      </a:spcAft>
      <a:defRPr kern="1200">
        <a:solidFill>
          <a:schemeClr val="tx1"/>
        </a:solidFill>
        <a:latin typeface="Arial" charset="0"/>
        <a:ea typeface="MS PGothic" pitchFamily="34" charset="-128"/>
        <a:cs typeface="+mn-cs"/>
      </a:defRPr>
    </a:lvl4pPr>
    <a:lvl5pPr marL="3047878" algn="l" defTabSz="761970" rtl="0" fontAlgn="base">
      <a:spcBef>
        <a:spcPct val="0"/>
      </a:spcBef>
      <a:spcAft>
        <a:spcPct val="0"/>
      </a:spcAft>
      <a:defRPr kern="1200">
        <a:solidFill>
          <a:schemeClr val="tx1"/>
        </a:solidFill>
        <a:latin typeface="Arial" charset="0"/>
        <a:ea typeface="MS PGothic" pitchFamily="34" charset="-128"/>
        <a:cs typeface="+mn-cs"/>
      </a:defRPr>
    </a:lvl5pPr>
    <a:lvl6pPr marL="3809848" algn="l" defTabSz="1523939" rtl="0" eaLnBrk="1" latinLnBrk="0" hangingPunct="1">
      <a:defRPr kern="1200">
        <a:solidFill>
          <a:schemeClr val="tx1"/>
        </a:solidFill>
        <a:latin typeface="Arial" charset="0"/>
        <a:ea typeface="MS PGothic" pitchFamily="34" charset="-128"/>
        <a:cs typeface="+mn-cs"/>
      </a:defRPr>
    </a:lvl6pPr>
    <a:lvl7pPr marL="4571817" algn="l" defTabSz="1523939" rtl="0" eaLnBrk="1" latinLnBrk="0" hangingPunct="1">
      <a:defRPr kern="1200">
        <a:solidFill>
          <a:schemeClr val="tx1"/>
        </a:solidFill>
        <a:latin typeface="Arial" charset="0"/>
        <a:ea typeface="MS PGothic" pitchFamily="34" charset="-128"/>
        <a:cs typeface="+mn-cs"/>
      </a:defRPr>
    </a:lvl7pPr>
    <a:lvl8pPr marL="5333787" algn="l" defTabSz="1523939" rtl="0" eaLnBrk="1" latinLnBrk="0" hangingPunct="1">
      <a:defRPr kern="1200">
        <a:solidFill>
          <a:schemeClr val="tx1"/>
        </a:solidFill>
        <a:latin typeface="Arial" charset="0"/>
        <a:ea typeface="MS PGothic" pitchFamily="34" charset="-128"/>
        <a:cs typeface="+mn-cs"/>
      </a:defRPr>
    </a:lvl8pPr>
    <a:lvl9pPr marL="6095756" algn="l" defTabSz="1523939"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2193" userDrawn="1">
          <p15:clr>
            <a:srgbClr val="A4A3A4"/>
          </p15:clr>
        </p15:guide>
        <p15:guide id="2" orient="horz" pos="5083" userDrawn="1">
          <p15:clr>
            <a:srgbClr val="A4A3A4"/>
          </p15:clr>
        </p15:guide>
        <p15:guide id="3" orient="horz" pos="5315" userDrawn="1">
          <p15:clr>
            <a:srgbClr val="A4A3A4"/>
          </p15:clr>
        </p15:guide>
        <p15:guide id="4" pos="9092" userDrawn="1">
          <p15:clr>
            <a:srgbClr val="A4A3A4"/>
          </p15:clr>
        </p15:guide>
        <p15:guide id="5" orient="horz" pos="1625" userDrawn="1">
          <p15:clr>
            <a:srgbClr val="A4A3A4"/>
          </p15:clr>
        </p15:guide>
        <p15:guide id="6" pos="576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g, Xishuang" initials="DX" lastIdx="2" clrIdx="0">
    <p:extLst>
      <p:ext uri="{19B8F6BF-5375-455C-9EA6-DF929625EA0E}">
        <p15:presenceInfo xmlns:p15="http://schemas.microsoft.com/office/powerpoint/2012/main" userId="S::xidong@pvamu.edu::d29ea5ac-2f9d-408c-9c70-b4ad3440df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A369"/>
    <a:srgbClr val="890C58"/>
    <a:srgbClr val="0071C5"/>
    <a:srgbClr val="4F2682"/>
    <a:srgbClr val="008564"/>
    <a:srgbClr val="383838"/>
    <a:srgbClr val="8C8C8C"/>
    <a:srgbClr val="CDCDCD"/>
    <a:srgbClr val="6F6F6F"/>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E2BAA1-0545-0E22-C99C-C76962445072}" v="3" dt="2021-08-30T03:25:03.677"/>
    <p1510:client id="{7C2C428B-D439-9D95-79A5-49A4C0FBD309}" v="5" dt="2021-08-13T17:49:12.517"/>
    <p1510:client id="{B85DA72B-B529-3CF5-F4C1-0FF3E2F894FD}" v="16" dt="2021-08-30T18:20:51.0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77217" autoAdjust="0"/>
  </p:normalViewPr>
  <p:slideViewPr>
    <p:cSldViewPr snapToGrid="0">
      <p:cViewPr varScale="1">
        <p:scale>
          <a:sx n="57" d="100"/>
          <a:sy n="57" d="100"/>
        </p:scale>
        <p:origin x="456" y="176"/>
      </p:cViewPr>
      <p:guideLst>
        <p:guide orient="horz" pos="2193"/>
        <p:guide orient="horz" pos="5083"/>
        <p:guide orient="horz" pos="5315"/>
        <p:guide pos="9092"/>
        <p:guide orient="horz" pos="1625"/>
        <p:guide pos="576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2" d="100"/>
          <a:sy n="92" d="100"/>
        </p:scale>
        <p:origin x="3606"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g, Xishuang" userId="S::xidong_pvamu.edu#ext#@gtvault.onmicrosoft.com::d82fe4bc-41b8-4dba-8c63-3c53a5962af7" providerId="AD" clId="Web-{26E2BAA1-0545-0E22-C99C-C76962445072}"/>
    <pc:docChg chg="modSld">
      <pc:chgData name="Dong, Xishuang" userId="S::xidong_pvamu.edu#ext#@gtvault.onmicrosoft.com::d82fe4bc-41b8-4dba-8c63-3c53a5962af7" providerId="AD" clId="Web-{26E2BAA1-0545-0E22-C99C-C76962445072}" dt="2021-08-30T03:25:03.677" v="2" actId="20577"/>
      <pc:docMkLst>
        <pc:docMk/>
      </pc:docMkLst>
      <pc:sldChg chg="modSp">
        <pc:chgData name="Dong, Xishuang" userId="S::xidong_pvamu.edu#ext#@gtvault.onmicrosoft.com::d82fe4bc-41b8-4dba-8c63-3c53a5962af7" providerId="AD" clId="Web-{26E2BAA1-0545-0E22-C99C-C76962445072}" dt="2021-08-30T03:25:03.677" v="2" actId="20577"/>
        <pc:sldMkLst>
          <pc:docMk/>
          <pc:sldMk cId="797556869" sldId="818"/>
        </pc:sldMkLst>
        <pc:spChg chg="mod">
          <ac:chgData name="Dong, Xishuang" userId="S::xidong_pvamu.edu#ext#@gtvault.onmicrosoft.com::d82fe4bc-41b8-4dba-8c63-3c53a5962af7" providerId="AD" clId="Web-{26E2BAA1-0545-0E22-C99C-C76962445072}" dt="2021-08-30T03:25:03.677" v="2" actId="20577"/>
          <ac:spMkLst>
            <pc:docMk/>
            <pc:sldMk cId="797556869" sldId="818"/>
            <ac:spMk id="2" creationId="{4E9096EC-7B78-40A1-902B-4FD437982655}"/>
          </ac:spMkLst>
        </pc:spChg>
      </pc:sldChg>
    </pc:docChg>
  </pc:docChgLst>
  <pc:docChgLst>
    <pc:chgData name="Joe Bungo" userId="S::jbungo_nvidia.com#ext#@gtvault.onmicrosoft.com::c69b4972-ef89-4265-a3e3-b054213acbae" providerId="AD" clId="Web-{B85DA72B-B529-3CF5-F4C1-0FF3E2F894FD}"/>
    <pc:docChg chg="modSld">
      <pc:chgData name="Joe Bungo" userId="S::jbungo_nvidia.com#ext#@gtvault.onmicrosoft.com::c69b4972-ef89-4265-a3e3-b054213acbae" providerId="AD" clId="Web-{B85DA72B-B529-3CF5-F4C1-0FF3E2F894FD}" dt="2021-08-30T18:20:51.096" v="15"/>
      <pc:docMkLst>
        <pc:docMk/>
      </pc:docMkLst>
      <pc:sldChg chg="addSp delSp modSp mod modClrScheme chgLayout">
        <pc:chgData name="Joe Bungo" userId="S::jbungo_nvidia.com#ext#@gtvault.onmicrosoft.com::c69b4972-ef89-4265-a3e3-b054213acbae" providerId="AD" clId="Web-{B85DA72B-B529-3CF5-F4C1-0FF3E2F894FD}" dt="2021-08-30T18:20:35.407" v="12"/>
        <pc:sldMkLst>
          <pc:docMk/>
          <pc:sldMk cId="237134094" sldId="821"/>
        </pc:sldMkLst>
        <pc:spChg chg="mod ord">
          <ac:chgData name="Joe Bungo" userId="S::jbungo_nvidia.com#ext#@gtvault.onmicrosoft.com::c69b4972-ef89-4265-a3e3-b054213acbae" providerId="AD" clId="Web-{B85DA72B-B529-3CF5-F4C1-0FF3E2F894FD}" dt="2021-08-30T18:19:10.405" v="0"/>
          <ac:spMkLst>
            <pc:docMk/>
            <pc:sldMk cId="237134094" sldId="821"/>
            <ac:spMk id="2" creationId="{8A2FEA43-44D8-4A70-A65D-DE5E7DE733D7}"/>
          </ac:spMkLst>
        </pc:spChg>
        <pc:spChg chg="mod ord">
          <ac:chgData name="Joe Bungo" userId="S::jbungo_nvidia.com#ext#@gtvault.onmicrosoft.com::c69b4972-ef89-4265-a3e3-b054213acbae" providerId="AD" clId="Web-{B85DA72B-B529-3CF5-F4C1-0FF3E2F894FD}" dt="2021-08-30T18:19:10.405" v="0"/>
          <ac:spMkLst>
            <pc:docMk/>
            <pc:sldMk cId="237134094" sldId="821"/>
            <ac:spMk id="3" creationId="{C1B0618A-44B1-4FAB-8416-1D9926BCD483}"/>
          </ac:spMkLst>
        </pc:spChg>
        <pc:spChg chg="add del mod ord">
          <ac:chgData name="Joe Bungo" userId="S::jbungo_nvidia.com#ext#@gtvault.onmicrosoft.com::c69b4972-ef89-4265-a3e3-b054213acbae" providerId="AD" clId="Web-{B85DA72B-B529-3CF5-F4C1-0FF3E2F894FD}" dt="2021-08-30T18:20:35.407" v="12"/>
          <ac:spMkLst>
            <pc:docMk/>
            <pc:sldMk cId="237134094" sldId="821"/>
            <ac:spMk id="4" creationId="{2C340D34-D091-4571-813D-0CC9FF84F242}"/>
          </ac:spMkLst>
        </pc:spChg>
      </pc:sldChg>
      <pc:sldChg chg="addSp delSp modSp mod modClrScheme chgLayout">
        <pc:chgData name="Joe Bungo" userId="S::jbungo_nvidia.com#ext#@gtvault.onmicrosoft.com::c69b4972-ef89-4265-a3e3-b054213acbae" providerId="AD" clId="Web-{B85DA72B-B529-3CF5-F4C1-0FF3E2F894FD}" dt="2021-08-30T18:20:30.329" v="11"/>
        <pc:sldMkLst>
          <pc:docMk/>
          <pc:sldMk cId="3419972143" sldId="856"/>
        </pc:sldMkLst>
        <pc:spChg chg="mod ord">
          <ac:chgData name="Joe Bungo" userId="S::jbungo_nvidia.com#ext#@gtvault.onmicrosoft.com::c69b4972-ef89-4265-a3e3-b054213acbae" providerId="AD" clId="Web-{B85DA72B-B529-3CF5-F4C1-0FF3E2F894FD}" dt="2021-08-30T18:19:21.671" v="1"/>
          <ac:spMkLst>
            <pc:docMk/>
            <pc:sldMk cId="3419972143" sldId="856"/>
            <ac:spMk id="2" creationId="{8A2FEA43-44D8-4A70-A65D-DE5E7DE733D7}"/>
          </ac:spMkLst>
        </pc:spChg>
        <pc:spChg chg="mod ord">
          <ac:chgData name="Joe Bungo" userId="S::jbungo_nvidia.com#ext#@gtvault.onmicrosoft.com::c69b4972-ef89-4265-a3e3-b054213acbae" providerId="AD" clId="Web-{B85DA72B-B529-3CF5-F4C1-0FF3E2F894FD}" dt="2021-08-30T18:19:21.671" v="1"/>
          <ac:spMkLst>
            <pc:docMk/>
            <pc:sldMk cId="3419972143" sldId="856"/>
            <ac:spMk id="3" creationId="{C1B0618A-44B1-4FAB-8416-1D9926BCD483}"/>
          </ac:spMkLst>
        </pc:spChg>
        <pc:spChg chg="add del mod ord">
          <ac:chgData name="Joe Bungo" userId="S::jbungo_nvidia.com#ext#@gtvault.onmicrosoft.com::c69b4972-ef89-4265-a3e3-b054213acbae" providerId="AD" clId="Web-{B85DA72B-B529-3CF5-F4C1-0FF3E2F894FD}" dt="2021-08-30T18:20:30.329" v="11"/>
          <ac:spMkLst>
            <pc:docMk/>
            <pc:sldMk cId="3419972143" sldId="856"/>
            <ac:spMk id="4" creationId="{97F80043-D300-4276-BEE6-50DA06A74113}"/>
          </ac:spMkLst>
        </pc:spChg>
      </pc:sldChg>
      <pc:sldChg chg="addSp delSp modSp mod modClrScheme chgLayout">
        <pc:chgData name="Joe Bungo" userId="S::jbungo_nvidia.com#ext#@gtvault.onmicrosoft.com::c69b4972-ef89-4265-a3e3-b054213acbae" providerId="AD" clId="Web-{B85DA72B-B529-3CF5-F4C1-0FF3E2F894FD}" dt="2021-08-30T18:20:01.610" v="6" actId="14100"/>
        <pc:sldMkLst>
          <pc:docMk/>
          <pc:sldMk cId="2646187920" sldId="864"/>
        </pc:sldMkLst>
        <pc:spChg chg="mod ord">
          <ac:chgData name="Joe Bungo" userId="S::jbungo_nvidia.com#ext#@gtvault.onmicrosoft.com::c69b4972-ef89-4265-a3e3-b054213acbae" providerId="AD" clId="Web-{B85DA72B-B529-3CF5-F4C1-0FF3E2F894FD}" dt="2021-08-30T18:19:53.656" v="5"/>
          <ac:spMkLst>
            <pc:docMk/>
            <pc:sldMk cId="2646187920" sldId="864"/>
            <ac:spMk id="2" creationId="{8A2FEA43-44D8-4A70-A65D-DE5E7DE733D7}"/>
          </ac:spMkLst>
        </pc:spChg>
        <pc:spChg chg="mod ord">
          <ac:chgData name="Joe Bungo" userId="S::jbungo_nvidia.com#ext#@gtvault.onmicrosoft.com::c69b4972-ef89-4265-a3e3-b054213acbae" providerId="AD" clId="Web-{B85DA72B-B529-3CF5-F4C1-0FF3E2F894FD}" dt="2021-08-30T18:20:01.610" v="6" actId="14100"/>
          <ac:spMkLst>
            <pc:docMk/>
            <pc:sldMk cId="2646187920" sldId="864"/>
            <ac:spMk id="3" creationId="{C1B0618A-44B1-4FAB-8416-1D9926BCD483}"/>
          </ac:spMkLst>
        </pc:spChg>
        <pc:spChg chg="add del mod ord">
          <ac:chgData name="Joe Bungo" userId="S::jbungo_nvidia.com#ext#@gtvault.onmicrosoft.com::c69b4972-ef89-4265-a3e3-b054213acbae" providerId="AD" clId="Web-{B85DA72B-B529-3CF5-F4C1-0FF3E2F894FD}" dt="2021-08-30T18:19:46.531" v="4"/>
          <ac:spMkLst>
            <pc:docMk/>
            <pc:sldMk cId="2646187920" sldId="864"/>
            <ac:spMk id="4" creationId="{A4C51015-9380-45BE-815D-9C8D93CED430}"/>
          </ac:spMkLst>
        </pc:spChg>
        <pc:spChg chg="add mod ord">
          <ac:chgData name="Joe Bungo" userId="S::jbungo_nvidia.com#ext#@gtvault.onmicrosoft.com::c69b4972-ef89-4265-a3e3-b054213acbae" providerId="AD" clId="Web-{B85DA72B-B529-3CF5-F4C1-0FF3E2F894FD}" dt="2021-08-30T18:19:53.656" v="5"/>
          <ac:spMkLst>
            <pc:docMk/>
            <pc:sldMk cId="2646187920" sldId="864"/>
            <ac:spMk id="7" creationId="{8FEC7839-94EA-49B9-AB95-F51199DF6A10}"/>
          </ac:spMkLst>
        </pc:spChg>
      </pc:sldChg>
      <pc:sldChg chg="addSp delSp modSp mod modClrScheme chgLayout">
        <pc:chgData name="Joe Bungo" userId="S::jbungo_nvidia.com#ext#@gtvault.onmicrosoft.com::c69b4972-ef89-4265-a3e3-b054213acbae" providerId="AD" clId="Web-{B85DA72B-B529-3CF5-F4C1-0FF3E2F894FD}" dt="2021-08-30T18:20:27.595" v="10"/>
        <pc:sldMkLst>
          <pc:docMk/>
          <pc:sldMk cId="2318708840" sldId="865"/>
        </pc:sldMkLst>
        <pc:spChg chg="mod ord">
          <ac:chgData name="Joe Bungo" userId="S::jbungo_nvidia.com#ext#@gtvault.onmicrosoft.com::c69b4972-ef89-4265-a3e3-b054213acbae" providerId="AD" clId="Web-{B85DA72B-B529-3CF5-F4C1-0FF3E2F894FD}" dt="2021-08-30T18:19:30.874" v="2"/>
          <ac:spMkLst>
            <pc:docMk/>
            <pc:sldMk cId="2318708840" sldId="865"/>
            <ac:spMk id="2" creationId="{8A2FEA43-44D8-4A70-A65D-DE5E7DE733D7}"/>
          </ac:spMkLst>
        </pc:spChg>
        <pc:spChg chg="mod ord">
          <ac:chgData name="Joe Bungo" userId="S::jbungo_nvidia.com#ext#@gtvault.onmicrosoft.com::c69b4972-ef89-4265-a3e3-b054213acbae" providerId="AD" clId="Web-{B85DA72B-B529-3CF5-F4C1-0FF3E2F894FD}" dt="2021-08-30T18:19:30.874" v="2"/>
          <ac:spMkLst>
            <pc:docMk/>
            <pc:sldMk cId="2318708840" sldId="865"/>
            <ac:spMk id="3" creationId="{C1B0618A-44B1-4FAB-8416-1D9926BCD483}"/>
          </ac:spMkLst>
        </pc:spChg>
        <pc:spChg chg="add del mod ord">
          <ac:chgData name="Joe Bungo" userId="S::jbungo_nvidia.com#ext#@gtvault.onmicrosoft.com::c69b4972-ef89-4265-a3e3-b054213acbae" providerId="AD" clId="Web-{B85DA72B-B529-3CF5-F4C1-0FF3E2F894FD}" dt="2021-08-30T18:20:27.595" v="10"/>
          <ac:spMkLst>
            <pc:docMk/>
            <pc:sldMk cId="2318708840" sldId="865"/>
            <ac:spMk id="4" creationId="{BBBC354D-6128-4D18-ABC2-3BF261847E77}"/>
          </ac:spMkLst>
        </pc:spChg>
      </pc:sldChg>
      <pc:sldChg chg="addSp delSp modSp mod modClrScheme chgLayout">
        <pc:chgData name="Joe Bungo" userId="S::jbungo_nvidia.com#ext#@gtvault.onmicrosoft.com::c69b4972-ef89-4265-a3e3-b054213acbae" providerId="AD" clId="Web-{B85DA72B-B529-3CF5-F4C1-0FF3E2F894FD}" dt="2021-08-30T18:20:51.096" v="15"/>
        <pc:sldMkLst>
          <pc:docMk/>
          <pc:sldMk cId="1831624016" sldId="867"/>
        </pc:sldMkLst>
        <pc:spChg chg="mod ord">
          <ac:chgData name="Joe Bungo" userId="S::jbungo_nvidia.com#ext#@gtvault.onmicrosoft.com::c69b4972-ef89-4265-a3e3-b054213acbae" providerId="AD" clId="Web-{B85DA72B-B529-3CF5-F4C1-0FF3E2F894FD}" dt="2021-08-30T18:20:42.423" v="13"/>
          <ac:spMkLst>
            <pc:docMk/>
            <pc:sldMk cId="1831624016" sldId="867"/>
            <ac:spMk id="2" creationId="{8A2FEA43-44D8-4A70-A65D-DE5E7DE733D7}"/>
          </ac:spMkLst>
        </pc:spChg>
        <pc:spChg chg="mod ord">
          <ac:chgData name="Joe Bungo" userId="S::jbungo_nvidia.com#ext#@gtvault.onmicrosoft.com::c69b4972-ef89-4265-a3e3-b054213acbae" providerId="AD" clId="Web-{B85DA72B-B529-3CF5-F4C1-0FF3E2F894FD}" dt="2021-08-30T18:20:47.923" v="14" actId="14100"/>
          <ac:spMkLst>
            <pc:docMk/>
            <pc:sldMk cId="1831624016" sldId="867"/>
            <ac:spMk id="3" creationId="{C1B0618A-44B1-4FAB-8416-1D9926BCD483}"/>
          </ac:spMkLst>
        </pc:spChg>
        <pc:spChg chg="add del mod ord">
          <ac:chgData name="Joe Bungo" userId="S::jbungo_nvidia.com#ext#@gtvault.onmicrosoft.com::c69b4972-ef89-4265-a3e3-b054213acbae" providerId="AD" clId="Web-{B85DA72B-B529-3CF5-F4C1-0FF3E2F894FD}" dt="2021-08-30T18:20:51.096" v="15"/>
          <ac:spMkLst>
            <pc:docMk/>
            <pc:sldMk cId="1831624016" sldId="867"/>
            <ac:spMk id="4" creationId="{4ABCEB87-D60B-4640-9A61-B6D9F864E12F}"/>
          </ac:spMkLst>
        </pc:spChg>
      </pc:sldChg>
      <pc:sldChg chg="addSp delSp modSp mod modClrScheme chgLayout">
        <pc:chgData name="Joe Bungo" userId="S::jbungo_nvidia.com#ext#@gtvault.onmicrosoft.com::c69b4972-ef89-4265-a3e3-b054213acbae" providerId="AD" clId="Web-{B85DA72B-B529-3CF5-F4C1-0FF3E2F894FD}" dt="2021-08-30T18:20:24.376" v="9"/>
        <pc:sldMkLst>
          <pc:docMk/>
          <pc:sldMk cId="777325888" sldId="868"/>
        </pc:sldMkLst>
        <pc:spChg chg="mod ord">
          <ac:chgData name="Joe Bungo" userId="S::jbungo_nvidia.com#ext#@gtvault.onmicrosoft.com::c69b4972-ef89-4265-a3e3-b054213acbae" providerId="AD" clId="Web-{B85DA72B-B529-3CF5-F4C1-0FF3E2F894FD}" dt="2021-08-30T18:20:14.454" v="7"/>
          <ac:spMkLst>
            <pc:docMk/>
            <pc:sldMk cId="777325888" sldId="868"/>
            <ac:spMk id="2" creationId="{8A2FEA43-44D8-4A70-A65D-DE5E7DE733D7}"/>
          </ac:spMkLst>
        </pc:spChg>
        <pc:spChg chg="add del mod ord">
          <ac:chgData name="Joe Bungo" userId="S::jbungo_nvidia.com#ext#@gtvault.onmicrosoft.com::c69b4972-ef89-4265-a3e3-b054213acbae" providerId="AD" clId="Web-{B85DA72B-B529-3CF5-F4C1-0FF3E2F894FD}" dt="2021-08-30T18:20:24.376" v="9"/>
          <ac:spMkLst>
            <pc:docMk/>
            <pc:sldMk cId="777325888" sldId="868"/>
            <ac:spMk id="3" creationId="{09361281-6AB0-4577-9446-7DE50FA8A5E2}"/>
          </ac:spMkLst>
        </pc:spChg>
        <pc:spChg chg="add del mod ord">
          <ac:chgData name="Joe Bungo" userId="S::jbungo_nvidia.com#ext#@gtvault.onmicrosoft.com::c69b4972-ef89-4265-a3e3-b054213acbae" providerId="AD" clId="Web-{B85DA72B-B529-3CF5-F4C1-0FF3E2F894FD}" dt="2021-08-30T18:20:23.048" v="8"/>
          <ac:spMkLst>
            <pc:docMk/>
            <pc:sldMk cId="777325888" sldId="868"/>
            <ac:spMk id="4" creationId="{6A9528F5-EA3B-4EDE-BCC2-811622C0AF22}"/>
          </ac:spMkLst>
        </pc:spChg>
      </pc:sldChg>
    </pc:docChg>
  </pc:docChgLst>
  <pc:docChgLst>
    <pc:chgData name="Joe Bungo" userId="S::jbungo_nvidia.com#ext#@gtvault.onmicrosoft.com::c69b4972-ef89-4265-a3e3-b054213acbae" providerId="AD" clId="Web-{7C2C428B-D439-9D95-79A5-49A4C0FBD309}"/>
    <pc:docChg chg="modSld">
      <pc:chgData name="Joe Bungo" userId="S::jbungo_nvidia.com#ext#@gtvault.onmicrosoft.com::c69b4972-ef89-4265-a3e3-b054213acbae" providerId="AD" clId="Web-{7C2C428B-D439-9D95-79A5-49A4C0FBD309}" dt="2021-08-13T17:49:10.345" v="1" actId="20577"/>
      <pc:docMkLst>
        <pc:docMk/>
      </pc:docMkLst>
      <pc:sldChg chg="modSp">
        <pc:chgData name="Joe Bungo" userId="S::jbungo_nvidia.com#ext#@gtvault.onmicrosoft.com::c69b4972-ef89-4265-a3e3-b054213acbae" providerId="AD" clId="Web-{7C2C428B-D439-9D95-79A5-49A4C0FBD309}" dt="2021-08-13T17:49:10.345" v="1" actId="20577"/>
        <pc:sldMkLst>
          <pc:docMk/>
          <pc:sldMk cId="797556869" sldId="818"/>
        </pc:sldMkLst>
        <pc:spChg chg="mod">
          <ac:chgData name="Joe Bungo" userId="S::jbungo_nvidia.com#ext#@gtvault.onmicrosoft.com::c69b4972-ef89-4265-a3e3-b054213acbae" providerId="AD" clId="Web-{7C2C428B-D439-9D95-79A5-49A4C0FBD309}" dt="2021-08-13T17:49:10.345" v="1" actId="20577"/>
          <ac:spMkLst>
            <pc:docMk/>
            <pc:sldMk cId="797556869" sldId="818"/>
            <ac:spMk id="2" creationId="{4E9096EC-7B78-40A1-902B-4FD437982655}"/>
          </ac:spMkLst>
        </pc:spChg>
      </pc:sldChg>
    </pc:docChg>
  </pc:docChgLst>
  <pc:docChgLst>
    <pc:chgData clId="Web-{7C2C428B-D439-9D95-79A5-49A4C0FBD309}"/>
    <pc:docChg chg="modSld">
      <pc:chgData name="" userId="" providerId="" clId="Web-{7C2C428B-D439-9D95-79A5-49A4C0FBD309}" dt="2021-08-13T17:49:08.079" v="1" actId="20577"/>
      <pc:docMkLst>
        <pc:docMk/>
      </pc:docMkLst>
      <pc:sldChg chg="modSp">
        <pc:chgData name="" userId="" providerId="" clId="Web-{7C2C428B-D439-9D95-79A5-49A4C0FBD309}" dt="2021-08-13T17:49:08.079" v="1" actId="20577"/>
        <pc:sldMkLst>
          <pc:docMk/>
          <pc:sldMk cId="797556869" sldId="818"/>
        </pc:sldMkLst>
        <pc:spChg chg="mod">
          <ac:chgData name="" userId="" providerId="" clId="Web-{7C2C428B-D439-9D95-79A5-49A4C0FBD309}" dt="2021-08-13T17:49:08.079" v="1" actId="20577"/>
          <ac:spMkLst>
            <pc:docMk/>
            <pc:sldMk cId="797556869" sldId="818"/>
            <ac:spMk id="2" creationId="{4E9096EC-7B78-40A1-902B-4FD437982655}"/>
          </ac:spMkLst>
        </pc:spChg>
      </pc:sldChg>
    </pc:docChg>
  </pc:docChgLst>
</pc:chgInfo>
</file>

<file path=ppt/handoutMasters/_rels/handout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3.xml"/><Relationship Id="rId4" Type="http://schemas.openxmlformats.org/officeDocument/2006/relationships/image" Target="../media/image3.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25FFAEB-A754-4EDE-A063-5F87103CFC27}"/>
              </a:ext>
            </a:extLst>
          </p:cNvPr>
          <p:cNvGrpSpPr/>
          <p:nvPr/>
        </p:nvGrpSpPr>
        <p:grpSpPr>
          <a:xfrm>
            <a:off x="4249882" y="8675204"/>
            <a:ext cx="2267650" cy="298438"/>
            <a:chOff x="10009693" y="1549925"/>
            <a:chExt cx="7721678" cy="1016226"/>
          </a:xfrm>
        </p:grpSpPr>
        <p:pic>
          <p:nvPicPr>
            <p:cNvPr id="7" name="Picture 6">
              <a:extLst>
                <a:ext uri="{FF2B5EF4-FFF2-40B4-BE49-F238E27FC236}">
                  <a16:creationId xmlns:a16="http://schemas.microsoft.com/office/drawing/2014/main" id="{EB7B5E74-8CE9-4070-AE0B-4319A9396E4B}"/>
                </a:ext>
              </a:extLst>
            </p:cNvPr>
            <p:cNvPicPr>
              <a:picLocks noChangeAspect="1"/>
            </p:cNvPicPr>
            <p:nvPr/>
          </p:nvPicPr>
          <p:blipFill>
            <a:blip r:embed="rId2"/>
            <a:stretch>
              <a:fillRect/>
            </a:stretch>
          </p:blipFill>
          <p:spPr>
            <a:xfrm>
              <a:off x="12780211" y="1686172"/>
              <a:ext cx="1930510" cy="816283"/>
            </a:xfrm>
            <a:prstGeom prst="rect">
              <a:avLst/>
            </a:prstGeom>
          </p:spPr>
        </p:pic>
        <p:cxnSp>
          <p:nvCxnSpPr>
            <p:cNvPr id="10" name="Straight Connector 9">
              <a:extLst>
                <a:ext uri="{FF2B5EF4-FFF2-40B4-BE49-F238E27FC236}">
                  <a16:creationId xmlns:a16="http://schemas.microsoft.com/office/drawing/2014/main" id="{2C709196-319E-460C-BD9A-61C4F6096565}"/>
                </a:ext>
              </a:extLst>
            </p:cNvPr>
            <p:cNvCxnSpPr/>
            <p:nvPr/>
          </p:nvCxnSpPr>
          <p:spPr>
            <a:xfrm>
              <a:off x="12472158"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C6B9F5D1-3A4D-4466-A79D-06C828B01D17}"/>
                </a:ext>
              </a:extLst>
            </p:cNvPr>
            <p:cNvPicPr>
              <a:picLocks noChangeAspect="1"/>
            </p:cNvPicPr>
            <p:nvPr/>
          </p:nvPicPr>
          <p:blipFill>
            <a:blip r:embed="rId3"/>
            <a:stretch>
              <a:fillRect/>
            </a:stretch>
          </p:blipFill>
          <p:spPr>
            <a:xfrm>
              <a:off x="10009693" y="1549925"/>
              <a:ext cx="2413994" cy="1016226"/>
            </a:xfrm>
            <a:prstGeom prst="rect">
              <a:avLst/>
            </a:prstGeom>
          </p:spPr>
        </p:pic>
        <p:pic>
          <p:nvPicPr>
            <p:cNvPr id="12" name="Picture 11" descr="Text&#10;&#10;Description automatically generated">
              <a:extLst>
                <a:ext uri="{FF2B5EF4-FFF2-40B4-BE49-F238E27FC236}">
                  <a16:creationId xmlns:a16="http://schemas.microsoft.com/office/drawing/2014/main" id="{61CA6E49-ACF6-4B13-9CB1-0C7F74EF7869}"/>
                </a:ext>
              </a:extLst>
            </p:cNvPr>
            <p:cNvPicPr>
              <a:picLocks noChangeAspect="1"/>
            </p:cNvPicPr>
            <p:nvPr/>
          </p:nvPicPr>
          <p:blipFill>
            <a:blip r:embed="rId4"/>
            <a:stretch>
              <a:fillRect/>
            </a:stretch>
          </p:blipFill>
          <p:spPr>
            <a:xfrm>
              <a:off x="15021781" y="1604129"/>
              <a:ext cx="2709590" cy="921922"/>
            </a:xfrm>
            <a:prstGeom prst="rect">
              <a:avLst/>
            </a:prstGeom>
          </p:spPr>
        </p:pic>
        <p:cxnSp>
          <p:nvCxnSpPr>
            <p:cNvPr id="13" name="Straight Connector 12">
              <a:extLst>
                <a:ext uri="{FF2B5EF4-FFF2-40B4-BE49-F238E27FC236}">
                  <a16:creationId xmlns:a16="http://schemas.microsoft.com/office/drawing/2014/main" id="{19DC410A-BD91-4F54-BFA8-66F070ED6736}"/>
                </a:ext>
              </a:extLst>
            </p:cNvPr>
            <p:cNvCxnSpPr/>
            <p:nvPr/>
          </p:nvCxnSpPr>
          <p:spPr>
            <a:xfrm>
              <a:off x="14954400"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58398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2.xml"/><Relationship Id="rId4" Type="http://schemas.openxmlformats.org/officeDocument/2006/relationships/image" Target="../media/image3.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30565" y="8831580"/>
            <a:ext cx="3037840" cy="464820"/>
          </a:xfrm>
          <a:prstGeom prst="rect">
            <a:avLst/>
          </a:prstGeom>
        </p:spPr>
        <p:txBody>
          <a:bodyPr vert="horz" lIns="93177" tIns="46589" rIns="93177" bIns="46589" rtlCol="0" anchor="ctr"/>
          <a:lstStyle>
            <a:lvl1pPr algn="l">
              <a:defRPr sz="1100">
                <a:latin typeface="Arial" panose="020B0604020202020204" pitchFamily="34" charset="0"/>
                <a:ea typeface="ＭＳ Ｐゴシック" pitchFamily="-16" charset="-128"/>
                <a:cs typeface="Arial" panose="020B0604020202020204" pitchFamily="34" charset="0"/>
              </a:defRPr>
            </a:lvl1pPr>
          </a:lstStyle>
          <a:p>
            <a:pPr>
              <a:defRPr/>
            </a:pPr>
            <a:fld id="{0EFD2D7F-A763-4126-9B71-A7F863137437}" type="datetimeFigureOut">
              <a:rPr lang="en-US" smtClean="0"/>
              <a:pPr>
                <a:defRPr/>
              </a:pPr>
              <a:t>6/18/22</a:t>
            </a:fld>
            <a:endParaRPr lang="en-US" dirty="0">
              <a:latin typeface="Arial" panose="020B0604020202020204" pitchFamily="34" charset="0"/>
              <a:cs typeface="Arial" panose="020B0604020202020204" pitchFamily="34" charset="0"/>
            </a:endParaRPr>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5"/>
          </p:nvPr>
        </p:nvSpPr>
        <p:spPr>
          <a:xfrm>
            <a:off x="3663170" y="8829967"/>
            <a:ext cx="3037840" cy="464820"/>
          </a:xfrm>
          <a:prstGeom prst="rect">
            <a:avLst/>
          </a:prstGeom>
        </p:spPr>
        <p:txBody>
          <a:bodyPr vert="horz" lIns="93177" tIns="46589" rIns="93177" bIns="46589" rtlCol="0" anchor="ctr"/>
          <a:lstStyle>
            <a:lvl1pPr algn="r">
              <a:defRPr sz="1100">
                <a:latin typeface="Arial" panose="020B0604020202020204" pitchFamily="34" charset="0"/>
                <a:ea typeface="ＭＳ Ｐゴシック" pitchFamily="-16" charset="-128"/>
                <a:cs typeface="Arial" panose="020B0604020202020204" pitchFamily="34" charset="0"/>
              </a:defRPr>
            </a:lvl1pPr>
          </a:lstStyle>
          <a:p>
            <a:pPr>
              <a:defRPr/>
            </a:pPr>
            <a:fld id="{E02D639A-AF38-4D9A-897E-57859A70BDEB}" type="slidenum">
              <a:rPr lang="en-US" smtClean="0"/>
              <a:pPr>
                <a:defRPr/>
              </a:pPr>
              <a:t>‹#›</a:t>
            </a:fld>
            <a:endParaRPr lang="en-US" dirty="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87B74364-6FC3-4AAB-BCCB-78A57EF73B4D}"/>
              </a:ext>
            </a:extLst>
          </p:cNvPr>
          <p:cNvGrpSpPr/>
          <p:nvPr/>
        </p:nvGrpSpPr>
        <p:grpSpPr>
          <a:xfrm>
            <a:off x="4394824" y="259707"/>
            <a:ext cx="2267650" cy="298438"/>
            <a:chOff x="10009693" y="1549925"/>
            <a:chExt cx="7721678" cy="1016226"/>
          </a:xfrm>
        </p:grpSpPr>
        <p:pic>
          <p:nvPicPr>
            <p:cNvPr id="13" name="Picture 12">
              <a:extLst>
                <a:ext uri="{FF2B5EF4-FFF2-40B4-BE49-F238E27FC236}">
                  <a16:creationId xmlns:a16="http://schemas.microsoft.com/office/drawing/2014/main" id="{E59CB9EB-7626-44E1-86CD-80D71DFF0C32}"/>
                </a:ext>
              </a:extLst>
            </p:cNvPr>
            <p:cNvPicPr>
              <a:picLocks noChangeAspect="1"/>
            </p:cNvPicPr>
            <p:nvPr/>
          </p:nvPicPr>
          <p:blipFill>
            <a:blip r:embed="rId2"/>
            <a:stretch>
              <a:fillRect/>
            </a:stretch>
          </p:blipFill>
          <p:spPr>
            <a:xfrm>
              <a:off x="12780211" y="1686172"/>
              <a:ext cx="1930510" cy="816283"/>
            </a:xfrm>
            <a:prstGeom prst="rect">
              <a:avLst/>
            </a:prstGeom>
          </p:spPr>
        </p:pic>
        <p:cxnSp>
          <p:nvCxnSpPr>
            <p:cNvPr id="14" name="Straight Connector 13">
              <a:extLst>
                <a:ext uri="{FF2B5EF4-FFF2-40B4-BE49-F238E27FC236}">
                  <a16:creationId xmlns:a16="http://schemas.microsoft.com/office/drawing/2014/main" id="{4CF17C3E-2351-45E7-8E11-40FCDACA31FB}"/>
                </a:ext>
              </a:extLst>
            </p:cNvPr>
            <p:cNvCxnSpPr/>
            <p:nvPr/>
          </p:nvCxnSpPr>
          <p:spPr>
            <a:xfrm>
              <a:off x="12472158"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text&#10;&#10;Description automatically generated">
              <a:extLst>
                <a:ext uri="{FF2B5EF4-FFF2-40B4-BE49-F238E27FC236}">
                  <a16:creationId xmlns:a16="http://schemas.microsoft.com/office/drawing/2014/main" id="{E038CEBE-9523-4464-A83D-24A213DF25D9}"/>
                </a:ext>
              </a:extLst>
            </p:cNvPr>
            <p:cNvPicPr>
              <a:picLocks noChangeAspect="1"/>
            </p:cNvPicPr>
            <p:nvPr/>
          </p:nvPicPr>
          <p:blipFill>
            <a:blip r:embed="rId3"/>
            <a:stretch>
              <a:fillRect/>
            </a:stretch>
          </p:blipFill>
          <p:spPr>
            <a:xfrm>
              <a:off x="10009693" y="1549925"/>
              <a:ext cx="2413994" cy="1016226"/>
            </a:xfrm>
            <a:prstGeom prst="rect">
              <a:avLst/>
            </a:prstGeom>
          </p:spPr>
        </p:pic>
        <p:pic>
          <p:nvPicPr>
            <p:cNvPr id="16" name="Picture 15" descr="Text&#10;&#10;Description automatically generated">
              <a:extLst>
                <a:ext uri="{FF2B5EF4-FFF2-40B4-BE49-F238E27FC236}">
                  <a16:creationId xmlns:a16="http://schemas.microsoft.com/office/drawing/2014/main" id="{2F98C3B4-B517-47AD-BAF6-46881ABB0DB2}"/>
                </a:ext>
              </a:extLst>
            </p:cNvPr>
            <p:cNvPicPr>
              <a:picLocks noChangeAspect="1"/>
            </p:cNvPicPr>
            <p:nvPr/>
          </p:nvPicPr>
          <p:blipFill>
            <a:blip r:embed="rId4"/>
            <a:stretch>
              <a:fillRect/>
            </a:stretch>
          </p:blipFill>
          <p:spPr>
            <a:xfrm>
              <a:off x="15021781" y="1604129"/>
              <a:ext cx="2709590" cy="921922"/>
            </a:xfrm>
            <a:prstGeom prst="rect">
              <a:avLst/>
            </a:prstGeom>
          </p:spPr>
        </p:pic>
        <p:cxnSp>
          <p:nvCxnSpPr>
            <p:cNvPr id="17" name="Straight Connector 16">
              <a:extLst>
                <a:ext uri="{FF2B5EF4-FFF2-40B4-BE49-F238E27FC236}">
                  <a16:creationId xmlns:a16="http://schemas.microsoft.com/office/drawing/2014/main" id="{2F05B4D3-6BFB-4CBB-AAC4-B7D357961D06}"/>
                </a:ext>
              </a:extLst>
            </p:cNvPr>
            <p:cNvCxnSpPr/>
            <p:nvPr/>
          </p:nvCxnSpPr>
          <p:spPr>
            <a:xfrm>
              <a:off x="14954400"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6712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833" kern="1200">
        <a:solidFill>
          <a:schemeClr val="tx1"/>
        </a:solidFill>
        <a:latin typeface="Arial" panose="020B0604020202020204" pitchFamily="34" charset="0"/>
        <a:ea typeface="+mn-ea"/>
        <a:cs typeface="Arial" panose="020B0604020202020204" pitchFamily="34" charset="0"/>
      </a:defRPr>
    </a:lvl1pPr>
    <a:lvl2pPr marL="761970" algn="l" rtl="0" eaLnBrk="0" fontAlgn="base" hangingPunct="0">
      <a:spcBef>
        <a:spcPct val="30000"/>
      </a:spcBef>
      <a:spcAft>
        <a:spcPct val="0"/>
      </a:spcAft>
      <a:defRPr sz="1833" kern="1200">
        <a:solidFill>
          <a:schemeClr val="tx1"/>
        </a:solidFill>
        <a:latin typeface="Arial" panose="020B0604020202020204" pitchFamily="34" charset="0"/>
        <a:ea typeface="+mn-ea"/>
        <a:cs typeface="Arial" panose="020B0604020202020204" pitchFamily="34" charset="0"/>
      </a:defRPr>
    </a:lvl2pPr>
    <a:lvl3pPr marL="1523939" algn="l" rtl="0" eaLnBrk="0" fontAlgn="base" hangingPunct="0">
      <a:spcBef>
        <a:spcPct val="30000"/>
      </a:spcBef>
      <a:spcAft>
        <a:spcPct val="0"/>
      </a:spcAft>
      <a:defRPr sz="1833" kern="1200">
        <a:solidFill>
          <a:schemeClr val="tx1"/>
        </a:solidFill>
        <a:latin typeface="Arial" panose="020B0604020202020204" pitchFamily="34" charset="0"/>
        <a:ea typeface="+mn-ea"/>
        <a:cs typeface="Arial" panose="020B0604020202020204" pitchFamily="34" charset="0"/>
      </a:defRPr>
    </a:lvl3pPr>
    <a:lvl4pPr marL="2285909" algn="l" rtl="0" eaLnBrk="0" fontAlgn="base" hangingPunct="0">
      <a:spcBef>
        <a:spcPct val="30000"/>
      </a:spcBef>
      <a:spcAft>
        <a:spcPct val="0"/>
      </a:spcAft>
      <a:defRPr sz="1833" kern="1200">
        <a:solidFill>
          <a:schemeClr val="tx1"/>
        </a:solidFill>
        <a:latin typeface="Arial" panose="020B0604020202020204" pitchFamily="34" charset="0"/>
        <a:ea typeface="+mn-ea"/>
        <a:cs typeface="Arial" panose="020B0604020202020204" pitchFamily="34" charset="0"/>
      </a:defRPr>
    </a:lvl4pPr>
    <a:lvl5pPr marL="3047878" algn="l" rtl="0" eaLnBrk="0" fontAlgn="base" hangingPunct="0">
      <a:spcBef>
        <a:spcPct val="30000"/>
      </a:spcBef>
      <a:spcAft>
        <a:spcPct val="0"/>
      </a:spcAft>
      <a:defRPr sz="1833" kern="1200">
        <a:solidFill>
          <a:schemeClr val="tx1"/>
        </a:solidFill>
        <a:latin typeface="Arial" panose="020B0604020202020204" pitchFamily="34" charset="0"/>
        <a:ea typeface="+mn-ea"/>
        <a:cs typeface="Arial" panose="020B0604020202020204" pitchFamily="34" charset="0"/>
      </a:defRPr>
    </a:lvl5pPr>
    <a:lvl6pPr marL="3809848" algn="l" defTabSz="1523939" rtl="0" eaLnBrk="1" latinLnBrk="0" hangingPunct="1">
      <a:defRPr sz="2000" kern="1200">
        <a:solidFill>
          <a:schemeClr val="tx1"/>
        </a:solidFill>
        <a:latin typeface="+mn-lt"/>
        <a:ea typeface="+mn-ea"/>
        <a:cs typeface="+mn-cs"/>
      </a:defRPr>
    </a:lvl6pPr>
    <a:lvl7pPr marL="4571817" algn="l" defTabSz="1523939" rtl="0" eaLnBrk="1" latinLnBrk="0" hangingPunct="1">
      <a:defRPr sz="2000" kern="1200">
        <a:solidFill>
          <a:schemeClr val="tx1"/>
        </a:solidFill>
        <a:latin typeface="+mn-lt"/>
        <a:ea typeface="+mn-ea"/>
        <a:cs typeface="+mn-cs"/>
      </a:defRPr>
    </a:lvl7pPr>
    <a:lvl8pPr marL="5333787" algn="l" defTabSz="1523939" rtl="0" eaLnBrk="1" latinLnBrk="0" hangingPunct="1">
      <a:defRPr sz="2000" kern="1200">
        <a:solidFill>
          <a:schemeClr val="tx1"/>
        </a:solidFill>
        <a:latin typeface="+mn-lt"/>
        <a:ea typeface="+mn-ea"/>
        <a:cs typeface="+mn-cs"/>
      </a:defRPr>
    </a:lvl8pPr>
    <a:lvl9pPr marL="6095756" algn="l" defTabSz="1523939" rtl="0" eaLnBrk="1" latinLnBrk="0" hangingPunct="1">
      <a:defRPr sz="2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This section is to introduce basic concepts of genomics. </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8887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r>
              <a:rPr lang="en-US" dirty="0"/>
              <a:t>Here is an example of FASTQ file.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11</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1594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r>
              <a:rPr lang="en-US" dirty="0"/>
              <a:t>Another common format is  Sequence Alignment/Map Data Format (SAM).</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It is a common format having sequence reads and their alignment to a reference genome.</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We will obtain the binary form of a SAM file (BAM) first at repositories (Sequence Read Archive at NCBI, ENA at </a:t>
            </a:r>
            <a:r>
              <a:rPr lang="en-US" b="1" dirty="0" err="1"/>
              <a:t>Ensembl</a:t>
            </a:r>
            <a:r>
              <a:rPr lang="en-US" dirty="0"/>
              <a:t>).</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We can employ </a:t>
            </a:r>
            <a:r>
              <a:rPr lang="en-US" dirty="0" err="1"/>
              <a:t>SAMTools</a:t>
            </a:r>
            <a:r>
              <a:rPr lang="en-US" dirty="0"/>
              <a:t> to analyze SAM/BAM files.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12</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9523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r>
              <a:rPr lang="en-US" dirty="0"/>
              <a:t>RNA (Ribonucleic Acid) converts the genetic information contained within DNA to a format used to build proteins, and then moves it to ribosomal protein factories. </a:t>
            </a:r>
          </a:p>
          <a:p>
            <a:pPr marL="342900" indent="-342900">
              <a:buFont typeface="Arial" panose="020B0604020202020204" pitchFamily="34" charset="0"/>
              <a:buChar char="•"/>
            </a:pPr>
            <a:r>
              <a:rPr lang="en-US" dirty="0"/>
              <a:t>Compared to DNA, RNA only has one strand, but like DNA, is made up of nucleotides. And they are shorter than DNA strands.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Sometimes, RNA forms a secondary double helix structure, but only intermittently. </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13</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2591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342900" indent="-342900">
              <a:buFont typeface="Arial" panose="020B0604020202020204" pitchFamily="34" charset="0"/>
              <a:buChar char="•"/>
            </a:pPr>
            <a:r>
              <a:rPr lang="en-US" dirty="0"/>
              <a:t>RNA-Seq (named as an abbreviation of "RNA sequencing") is a sequencing technique </a:t>
            </a:r>
          </a:p>
          <a:p>
            <a:pPr marL="342900" indent="-342900">
              <a:buFont typeface="Arial" panose="020B0604020202020204" pitchFamily="34" charset="0"/>
              <a:buChar char="•"/>
            </a:pPr>
            <a:r>
              <a:rPr lang="en-US" dirty="0"/>
              <a:t>It uses next-generation sequencing (NGS) to detect the presence </a:t>
            </a:r>
          </a:p>
          <a:p>
            <a:pPr marL="342900" indent="-342900">
              <a:buFont typeface="Arial" panose="020B0604020202020204" pitchFamily="34" charset="0"/>
              <a:buChar char="•"/>
            </a:pPr>
            <a:r>
              <a:rPr lang="en-US" dirty="0"/>
              <a:t>Meantime, it measures quantity of RNA in a biological sample at a given moment, analyzing the continuously changing cellular transcriptome.</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The quantification of the amount of RNA produced or "expressed" (i.e., RNA transcribed) at a given time in a biological sample can be done by several technologies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But RNA-seq is currently considered the most powerful, robust and adaptable technique for measuring gene expression and transcription activation at genome-wide level.</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14</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0222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r>
              <a:rPr lang="en-US" dirty="0"/>
              <a:t>Single-cell RNA sequencing (</a:t>
            </a:r>
            <a:r>
              <a:rPr lang="en-US" dirty="0" err="1"/>
              <a:t>scRNA</a:t>
            </a:r>
            <a:r>
              <a:rPr lang="en-US" dirty="0"/>
              <a:t>-Seq) provides the expression profiles of individual cells.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Although it is not possible to obtain complete information on every RNA expressed by each cell, due to the small amount of material available, patterns of gene expression can be identified through gene clustering analyses.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This can uncover the existence of rare cell types within a cell population that may never have been seen before. </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45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342900" indent="-342900">
              <a:buFont typeface="Arial" panose="020B0604020202020204" pitchFamily="34" charset="0"/>
              <a:buChar char="•"/>
            </a:pPr>
            <a:r>
              <a:rPr lang="en-US" dirty="0"/>
              <a:t>Here is the general flow for data analysis on sequencing data.</a:t>
            </a:r>
          </a:p>
          <a:p>
            <a:pPr marL="342900" indent="-342900">
              <a:buFont typeface="Arial" panose="020B0604020202020204" pitchFamily="34" charset="0"/>
              <a:buChar char="•"/>
            </a:pPr>
            <a:r>
              <a:rPr lang="en-US" dirty="0"/>
              <a:t>It involves five blocks, namely, data collection, quality check and cleaning, data processing, exploratory analysis and modeling, and visualization and reporting.</a:t>
            </a:r>
          </a:p>
          <a:p>
            <a:pPr marL="342900" indent="-342900">
              <a:buFont typeface="Arial" panose="020B0604020202020204" pitchFamily="34" charset="0"/>
              <a:buChar char="•"/>
            </a:pPr>
            <a:r>
              <a:rPr lang="en-US" dirty="0"/>
              <a:t>For data collection, we should answer the following questions.</a:t>
            </a:r>
          </a:p>
          <a:p>
            <a:pPr marL="1104870" lvl="1" indent="-342900">
              <a:buFont typeface="Arial" panose="020B0604020202020204" pitchFamily="34" charset="0"/>
              <a:buChar char="•"/>
            </a:pPr>
            <a:r>
              <a:rPr lang="en-US" dirty="0"/>
              <a:t>1. Which sequencing technology you are using ?</a:t>
            </a:r>
          </a:p>
          <a:p>
            <a:pPr marL="1104870" lvl="1" indent="-342900">
              <a:buFont typeface="Arial" panose="020B0604020202020204" pitchFamily="34" charset="0"/>
              <a:buChar char="•"/>
            </a:pPr>
            <a:r>
              <a:rPr lang="en-US" dirty="0"/>
              <a:t>2. What kind of experiments are you doing ?</a:t>
            </a:r>
          </a:p>
          <a:p>
            <a:pPr marL="1104870" lvl="1" indent="-342900">
              <a:buFont typeface="Arial" panose="020B0604020202020204" pitchFamily="34" charset="0"/>
              <a:buChar char="•"/>
            </a:pPr>
            <a:r>
              <a:rPr lang="en-US" dirty="0"/>
              <a:t>3. How many samples ?</a:t>
            </a:r>
          </a:p>
          <a:p>
            <a:pPr marL="1104870" lvl="1" indent="-342900">
              <a:buFont typeface="Arial" panose="020B0604020202020204" pitchFamily="34" charset="0"/>
              <a:buChar char="•"/>
            </a:pPr>
            <a:r>
              <a:rPr lang="en-US" dirty="0"/>
              <a:t>4. How many replicates ?</a:t>
            </a:r>
          </a:p>
          <a:p>
            <a:pPr marL="1104870" lvl="1" indent="-342900">
              <a:buFont typeface="Arial" panose="020B0604020202020204" pitchFamily="34" charset="0"/>
              <a:buChar char="•"/>
            </a:pPr>
            <a:r>
              <a:rPr lang="en-US" dirty="0"/>
              <a:t>5. Which public data you will include in your analysis ?</a:t>
            </a:r>
          </a:p>
          <a:p>
            <a:pPr marL="342900" indent="-342900">
              <a:buFont typeface="Arial" panose="020B0604020202020204" pitchFamily="34" charset="0"/>
              <a:buChar char="•"/>
            </a:pPr>
            <a:r>
              <a:rPr lang="en-US" dirty="0"/>
              <a:t>After data collection, we will obtain </a:t>
            </a:r>
            <a:r>
              <a:rPr lang="en-US" dirty="0" err="1"/>
              <a:t>fastq</a:t>
            </a:r>
            <a:r>
              <a:rPr lang="en-US" dirty="0"/>
              <a:t> files.</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16</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9502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For quality check and clean up, it is checking read quality and removing low quality bases from reads like adapter/barcode sequences from reads </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17</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7002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r>
              <a:rPr lang="en-US" dirty="0"/>
              <a:t>In the data processing, it transforms raw data to a state where modeling or exploratory data analysis can start.</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It  makes a tabular data structure from raw data and completes data transformations such as taking logs or normalization.</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It will generate SAM/BAM files.</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18</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3815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The last two blocks are </a:t>
            </a:r>
            <a:r>
              <a:rPr lang="en-US" b="1" dirty="0"/>
              <a:t>exploratory analysis and modeling, and </a:t>
            </a:r>
            <a:r>
              <a:rPr lang="en-US" b="1" kern="0" dirty="0"/>
              <a:t>final visualization and reporting.</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kern="0" dirty="0"/>
              <a:t>For  </a:t>
            </a:r>
            <a:r>
              <a:rPr lang="en-US" b="1" dirty="0"/>
              <a:t>exploratory analysis and modeling, it is to figure out how samples or variables relate to each other, clustering &amp; dimension reduction (PCA, etc.), predicting of variable of interest, and accomplishing statistical models including hypothesis testing.</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dirty="0"/>
              <a:t>For  </a:t>
            </a:r>
            <a:r>
              <a:rPr lang="en-US" b="1" kern="0" dirty="0"/>
              <a:t>final visualization and reporting, final figures, tables and text will be applied to describe the outcome of analysis with some tools like </a:t>
            </a:r>
            <a:r>
              <a:rPr lang="en-US" b="1" kern="0" dirty="0" err="1"/>
              <a:t>Jupyter</a:t>
            </a:r>
            <a:r>
              <a:rPr lang="en-US" b="1" kern="0" dirty="0"/>
              <a:t> notebook or </a:t>
            </a:r>
            <a:r>
              <a:rPr lang="en-US" b="1" kern="0" dirty="0" err="1"/>
              <a:t>Rmarkdown</a:t>
            </a:r>
            <a:r>
              <a:rPr lang="en-US" b="1" kern="0" dirty="0"/>
              <a:t> go-to tool.</a:t>
            </a:r>
            <a:endParaRPr lang="en-US" b="1" dirty="0"/>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b="1" kern="0" dirty="0"/>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b="1"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19</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9046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solidFill>
                  <a:srgbClr val="000000"/>
                </a:solidFill>
              </a:rPr>
              <a:t>As an interdisciplinary field of biology, genomics focuses on the structure, function, evolution, mapping, and editing of genomes, where a genome is an organism's complete set of DNA that , includes all of its </a:t>
            </a:r>
            <a:r>
              <a:rPr lang="en-US" b="1" dirty="0">
                <a:solidFill>
                  <a:srgbClr val="000000"/>
                </a:solidFill>
              </a:rPr>
              <a:t>genes.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1" dirty="0">
                <a:solidFill>
                  <a:srgbClr val="000000"/>
                </a:solidFill>
              </a:rPr>
              <a:t>It is different from </a:t>
            </a:r>
            <a:r>
              <a:rPr lang="en-US" dirty="0">
                <a:solidFill>
                  <a:srgbClr val="000000"/>
                </a:solidFill>
              </a:rPr>
              <a:t>genetics that is to study individual genes and their roles in inheritance.</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solidFill>
                  <a:srgbClr val="000000"/>
                </a:solidFill>
              </a:rPr>
              <a:t>Genomics aims at figuring out the collective characterization and accomplishing qualifications of all of an organism's genes, their interrelations and influence on the organism.</a:t>
            </a:r>
            <a:endParaRPr lang="en-US" b="1" dirty="0">
              <a:solidFill>
                <a:srgbClr val="000000"/>
              </a:solidFill>
            </a:endParaRP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solidFill>
                <a:srgbClr val="000000"/>
              </a:solidFill>
            </a:endParaRP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3</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3862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r>
              <a:rPr lang="en-US" dirty="0"/>
              <a:t>Let’s check the gene in detail.</a:t>
            </a:r>
          </a:p>
          <a:p>
            <a:pPr marL="342900" indent="-342900">
              <a:buFont typeface="Arial" panose="020B0604020202020204" pitchFamily="34" charset="0"/>
              <a:buChar char="•"/>
            </a:pPr>
            <a:r>
              <a:rPr lang="en-US" dirty="0">
                <a:solidFill>
                  <a:srgbClr val="000000"/>
                </a:solidFill>
              </a:rPr>
              <a:t>A </a:t>
            </a:r>
            <a:r>
              <a:rPr lang="en-US" b="1" dirty="0">
                <a:solidFill>
                  <a:srgbClr val="000000"/>
                </a:solidFill>
              </a:rPr>
              <a:t>gene</a:t>
            </a:r>
            <a:r>
              <a:rPr lang="en-US" dirty="0">
                <a:solidFill>
                  <a:srgbClr val="000000"/>
                </a:solidFill>
              </a:rPr>
              <a:t> is a genomic sequence of nucleotides.</a:t>
            </a:r>
          </a:p>
          <a:p>
            <a:pPr marL="342900" indent="-342900">
              <a:buFont typeface="Arial" panose="020B0604020202020204" pitchFamily="34" charset="0"/>
              <a:buChar char="•"/>
            </a:pPr>
            <a:r>
              <a:rPr lang="en-US" dirty="0">
                <a:solidFill>
                  <a:srgbClr val="000000"/>
                </a:solidFill>
              </a:rPr>
              <a:t>It can be transcribed to an RNA transcript of protein-coding sequences, where the RNA transcript is translated using the genetic code into an amino acid sequence.</a:t>
            </a:r>
          </a:p>
          <a:p>
            <a:pPr marL="342900" indent="-342900">
              <a:buFont typeface="Arial" panose="020B0604020202020204" pitchFamily="34" charset="0"/>
              <a:buChar char="•"/>
            </a:pPr>
            <a:r>
              <a:rPr lang="en-US" dirty="0">
                <a:solidFill>
                  <a:srgbClr val="000000"/>
                </a:solidFill>
              </a:rPr>
              <a:t>A gene is related to a locatable region of genomic sequence, corresponding to a unit of inheritance.</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solidFill>
                  <a:srgbClr val="000000"/>
                </a:solidFill>
              </a:rPr>
              <a:t>It is also associated with regulatory regions, transcribed regions and/or other functional sequence regions.</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4</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0375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On the other side, </a:t>
            </a:r>
            <a:r>
              <a:rPr lang="en-US" dirty="0">
                <a:solidFill>
                  <a:srgbClr val="000000"/>
                </a:solidFill>
              </a:rPr>
              <a:t>the gene is a union of genomic sequences encoding a coherent set of potentially overlapping functional products.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solidFill>
                  <a:srgbClr val="000000"/>
                </a:solidFill>
              </a:rPr>
              <a:t>For a case with several functional products sharing overlapping regions, the gene will take a union of all overlapping genomic sequences coding for them, where the union must be coherent, for example, done separately for final protein and RNA products, but does not require that all products necessarily share a common subsequence.</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solidFill>
                <a:srgbClr val="000000"/>
              </a:solidFill>
            </a:endParaRP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solidFill>
                <a:srgbClr val="000000"/>
              </a:solidFill>
            </a:endParaRP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5</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7623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Gene expression is the process by which the information encoded in </a:t>
            </a:r>
            <a:r>
              <a:rPr lang="en-US" b="1" dirty="0"/>
              <a:t>a gene </a:t>
            </a:r>
            <a:r>
              <a:rPr lang="en-US" dirty="0"/>
              <a:t>is used to direct the assembly of a protein molecule.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It is turning on a gene to produce RNA and protein.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solidFill>
                  <a:srgbClr val="000000"/>
                </a:solidFill>
              </a:rPr>
              <a:t>Gene expression regulation is about how a cell controls which genes, out of the many genes in its genome, are “turned on”.</a:t>
            </a:r>
            <a:endParaRPr lang="en-US" dirty="0"/>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For a cell, it reads the sequence of the gene in groups of three bases, where each group of three bases (codon) corresponds to one of 20 different amino acids used to build the protein.</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6</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8137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DNA sequencing is to determine the number and order of nucleotides that make up a given molecule of DNA. For example,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0"/>
            <a:r>
              <a:rPr lang="en-US" dirty="0"/>
              <a:t>1. How many base pairs (bp) are there in a human genome?</a:t>
            </a:r>
          </a:p>
          <a:p>
            <a:pPr marL="0"/>
            <a:r>
              <a:rPr lang="en-US" dirty="0"/>
              <a:t>                   </a:t>
            </a:r>
            <a:r>
              <a:rPr lang="en-US" b="1" dirty="0"/>
              <a:t>~3 billion (haploid)</a:t>
            </a:r>
          </a:p>
          <a:p>
            <a:pPr marL="0"/>
            <a:r>
              <a:rPr lang="en-US" dirty="0"/>
              <a:t>2. How much did it cost to sequence the first human genome?</a:t>
            </a:r>
          </a:p>
          <a:p>
            <a:pPr marL="0"/>
            <a:r>
              <a:rPr lang="en-US" dirty="0"/>
              <a:t>                   </a:t>
            </a:r>
            <a:r>
              <a:rPr lang="en-US" b="1" dirty="0"/>
              <a:t>~$2.7 billion</a:t>
            </a:r>
          </a:p>
          <a:p>
            <a:pPr marL="0"/>
            <a:r>
              <a:rPr lang="en-US" dirty="0"/>
              <a:t>3. How long did it take to sequence the first human genome?</a:t>
            </a:r>
          </a:p>
          <a:p>
            <a:pPr marL="0"/>
            <a:r>
              <a:rPr lang="en-US" dirty="0"/>
              <a:t>                   </a:t>
            </a:r>
            <a:r>
              <a:rPr lang="en-US" b="1" dirty="0"/>
              <a:t>~13 years</a:t>
            </a:r>
          </a:p>
          <a:p>
            <a:pPr marL="0"/>
            <a:r>
              <a:rPr lang="en-US" dirty="0"/>
              <a:t>4.When was the first human genome sequence complete?</a:t>
            </a:r>
          </a:p>
          <a:p>
            <a:pPr marL="0"/>
            <a:r>
              <a:rPr lang="en-US" dirty="0"/>
              <a:t>                   </a:t>
            </a:r>
            <a:r>
              <a:rPr lang="en-US" b="1" dirty="0"/>
              <a:t>2000 - 2003</a:t>
            </a:r>
          </a:p>
          <a:p>
            <a:pPr marL="0"/>
            <a:r>
              <a:rPr lang="en-US" dirty="0"/>
              <a:t>5. Whose genome was it?</a:t>
            </a:r>
          </a:p>
          <a:p>
            <a:pPr marL="0"/>
            <a:r>
              <a:rPr lang="en-US" b="1" dirty="0"/>
              <a:t>      Several people’s, but actually, mostly a person from Buffalo</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7</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8789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It is a laboratory technique used to determine the exact sequence of bases (A, C, G, and T) in a DNA molecule.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The DNA base sequence carries the information that a cell needs to assemble protein and RNA molecules.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DNA sequence information is important to scientists who </a:t>
            </a:r>
            <a:r>
              <a:rPr lang="en-US" dirty="0" err="1"/>
              <a:t>investigat</a:t>
            </a:r>
            <a:r>
              <a:rPr lang="en-US" dirty="0"/>
              <a:t> the functions of genes.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The technology of DNA sequencing was made faster and less expensive as a part of the Human Genome Project.</a:t>
            </a:r>
            <a:endParaRPr lang="en-US" dirty="0">
              <a:solidFill>
                <a:srgbClr val="000000"/>
              </a:solidFill>
            </a:endParaRP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8</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5870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r>
              <a:rPr lang="en-US" dirty="0"/>
              <a:t>Here is an example of DNA sequence data from an automated sequencing machine.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4221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From the data format point of view, the FASTQ format stores DNA sequence data as well as associated </a:t>
            </a:r>
            <a:r>
              <a:rPr lang="en-US" b="1" dirty="0" err="1"/>
              <a:t>Phred</a:t>
            </a:r>
            <a:r>
              <a:rPr lang="en-US" dirty="0"/>
              <a:t> quality scores of each base, where </a:t>
            </a:r>
            <a:r>
              <a:rPr lang="en-US" b="1" dirty="0" err="1"/>
              <a:t>Phred</a:t>
            </a:r>
            <a:r>
              <a:rPr lang="en-US" b="1" dirty="0"/>
              <a:t> scores define the quality of DNA sequencing. </a:t>
            </a:r>
            <a:endParaRPr lang="en-US"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20772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tx1"/>
        </a:solidFill>
        <a:effectLst/>
      </p:bgPr>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D02034B-E0DD-432D-BED0-94DE68C503D5}"/>
              </a:ext>
            </a:extLst>
          </p:cNvPr>
          <p:cNvSpPr/>
          <p:nvPr userDrawn="1"/>
        </p:nvSpPr>
        <p:spPr>
          <a:xfrm>
            <a:off x="0" y="1688123"/>
            <a:ext cx="18288000" cy="8597621"/>
          </a:xfrm>
          <a:custGeom>
            <a:avLst/>
            <a:gdLst>
              <a:gd name="connsiteX0" fmla="*/ 0 w 7772400"/>
              <a:gd name="connsiteY0" fmla="*/ 0 h 2226411"/>
              <a:gd name="connsiteX1" fmla="*/ 0 w 7772400"/>
              <a:gd name="connsiteY1" fmla="*/ 2226411 h 2226411"/>
              <a:gd name="connsiteX2" fmla="*/ 7772400 w 7772400"/>
              <a:gd name="connsiteY2" fmla="*/ 2226411 h 2226411"/>
              <a:gd name="connsiteX3" fmla="*/ 7772400 w 7772400"/>
              <a:gd name="connsiteY3" fmla="*/ 804875 h 2226411"/>
              <a:gd name="connsiteX4" fmla="*/ 0 w 7772400"/>
              <a:gd name="connsiteY4" fmla="*/ 0 h 222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2226411">
                <a:moveTo>
                  <a:pt x="0" y="0"/>
                </a:moveTo>
                <a:lnTo>
                  <a:pt x="0" y="2226411"/>
                </a:lnTo>
                <a:lnTo>
                  <a:pt x="7772400" y="2226411"/>
                </a:lnTo>
                <a:lnTo>
                  <a:pt x="7772400" y="804875"/>
                </a:lnTo>
                <a:lnTo>
                  <a:pt x="0" y="0"/>
                </a:lnTo>
                <a:close/>
              </a:path>
            </a:pathLst>
          </a:custGeom>
          <a:solidFill>
            <a:srgbClr val="383838"/>
          </a:solidFill>
        </p:spPr>
        <p:txBody>
          <a:bodyPr wrap="square" lIns="0" tIns="0" rIns="0" bIns="0" rtlCol="0"/>
          <a:lstStyle/>
          <a:p>
            <a:pPr defTabSz="914400" fontAlgn="auto">
              <a:spcBef>
                <a:spcPts val="0"/>
              </a:spcBef>
              <a:spcAft>
                <a:spcPts val="0"/>
              </a:spcAft>
            </a:pPr>
            <a:endParaRPr>
              <a:solidFill>
                <a:prstClr val="black"/>
              </a:solidFill>
              <a:latin typeface="Trebuchet MS" panose="020B0603020202020204" pitchFamily="34" charset="0"/>
              <a:ea typeface="+mn-ea"/>
            </a:endParaRPr>
          </a:p>
        </p:txBody>
      </p:sp>
      <p:sp>
        <p:nvSpPr>
          <p:cNvPr id="11" name="Rectangle 4"/>
          <p:cNvSpPr>
            <a:spLocks noGrp="1" noChangeArrowheads="1"/>
          </p:cNvSpPr>
          <p:nvPr userDrawn="1">
            <p:ph type="subTitle" idx="1"/>
          </p:nvPr>
        </p:nvSpPr>
        <p:spPr>
          <a:xfrm>
            <a:off x="1143000" y="8290560"/>
            <a:ext cx="9692640" cy="477053"/>
          </a:xfrm>
        </p:spPr>
        <p:txBody>
          <a:bodyPr wrap="square" anchor="t">
            <a:noAutofit/>
          </a:bodyPr>
          <a:lstStyle>
            <a:lvl1pPr marL="0" indent="0" algn="l">
              <a:lnSpc>
                <a:spcPct val="90000"/>
              </a:lnSpc>
              <a:spcBef>
                <a:spcPts val="1000"/>
              </a:spcBef>
              <a:spcAft>
                <a:spcPts val="500"/>
              </a:spcAft>
              <a:buFontTx/>
              <a:buNone/>
              <a:defRPr sz="2400" b="0">
                <a:solidFill>
                  <a:schemeClr val="tx1"/>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305" name="Title 304"/>
          <p:cNvSpPr>
            <a:spLocks noGrp="1"/>
          </p:cNvSpPr>
          <p:nvPr userDrawn="1">
            <p:ph type="title" hasCustomPrompt="1"/>
          </p:nvPr>
        </p:nvSpPr>
        <p:spPr>
          <a:xfrm>
            <a:off x="1135316" y="6705601"/>
            <a:ext cx="9692640" cy="1638092"/>
          </a:xfrm>
        </p:spPr>
        <p:txBody>
          <a:bodyPr anchor="b">
            <a:noAutofit/>
          </a:bodyPr>
          <a:lstStyle>
            <a:lvl1pPr algn="l">
              <a:lnSpc>
                <a:spcPct val="90000"/>
              </a:lnSpc>
              <a:spcBef>
                <a:spcPts val="0"/>
              </a:spcBef>
              <a:defRPr sz="6000" b="1" cap="none" baseline="0">
                <a:solidFill>
                  <a:schemeClr val="tx1"/>
                </a:solidFill>
                <a:effectLst/>
                <a:latin typeface="Arial" panose="020B0604020202020204" pitchFamily="34" charset="0"/>
                <a:cs typeface="Arial" panose="020B0604020202020204" pitchFamily="34" charset="0"/>
              </a:defRPr>
            </a:lvl1pPr>
          </a:lstStyle>
          <a:p>
            <a:r>
              <a:rPr lang="en-US" dirty="0"/>
              <a:t>Click to edit master title style</a:t>
            </a:r>
          </a:p>
        </p:txBody>
      </p:sp>
      <p:grpSp>
        <p:nvGrpSpPr>
          <p:cNvPr id="9" name="Group 8">
            <a:extLst>
              <a:ext uri="{FF2B5EF4-FFF2-40B4-BE49-F238E27FC236}">
                <a16:creationId xmlns:a16="http://schemas.microsoft.com/office/drawing/2014/main" id="{B6FCCD42-41E8-4430-B6CA-E5E37163336A}"/>
              </a:ext>
            </a:extLst>
          </p:cNvPr>
          <p:cNvGrpSpPr/>
          <p:nvPr userDrawn="1"/>
        </p:nvGrpSpPr>
        <p:grpSpPr>
          <a:xfrm>
            <a:off x="10009693" y="1549925"/>
            <a:ext cx="7721678" cy="1016226"/>
            <a:chOff x="10009693" y="1549925"/>
            <a:chExt cx="7721678" cy="1016226"/>
          </a:xfrm>
        </p:grpSpPr>
        <p:pic>
          <p:nvPicPr>
            <p:cNvPr id="12" name="Picture 11">
              <a:extLst>
                <a:ext uri="{FF2B5EF4-FFF2-40B4-BE49-F238E27FC236}">
                  <a16:creationId xmlns:a16="http://schemas.microsoft.com/office/drawing/2014/main" id="{4F12FC3C-F346-45C5-A2EB-14122560DDDD}"/>
                </a:ext>
              </a:extLst>
            </p:cNvPr>
            <p:cNvPicPr>
              <a:picLocks noChangeAspect="1"/>
            </p:cNvPicPr>
            <p:nvPr/>
          </p:nvPicPr>
          <p:blipFill>
            <a:blip r:embed="rId2"/>
            <a:stretch>
              <a:fillRect/>
            </a:stretch>
          </p:blipFill>
          <p:spPr>
            <a:xfrm>
              <a:off x="12780211" y="1686172"/>
              <a:ext cx="1930510" cy="816283"/>
            </a:xfrm>
            <a:prstGeom prst="rect">
              <a:avLst/>
            </a:prstGeom>
          </p:spPr>
        </p:pic>
        <p:cxnSp>
          <p:nvCxnSpPr>
            <p:cNvPr id="13" name="Straight Connector 12">
              <a:extLst>
                <a:ext uri="{FF2B5EF4-FFF2-40B4-BE49-F238E27FC236}">
                  <a16:creationId xmlns:a16="http://schemas.microsoft.com/office/drawing/2014/main" id="{24D7601B-DE46-423C-B955-7A66CD436A7B}"/>
                </a:ext>
              </a:extLst>
            </p:cNvPr>
            <p:cNvCxnSpPr/>
            <p:nvPr/>
          </p:nvCxnSpPr>
          <p:spPr>
            <a:xfrm>
              <a:off x="12472158"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text&#10;&#10;Description automatically generated">
              <a:extLst>
                <a:ext uri="{FF2B5EF4-FFF2-40B4-BE49-F238E27FC236}">
                  <a16:creationId xmlns:a16="http://schemas.microsoft.com/office/drawing/2014/main" id="{8936C1C8-404D-40E3-B988-930C448D42CD}"/>
                </a:ext>
              </a:extLst>
            </p:cNvPr>
            <p:cNvPicPr>
              <a:picLocks noChangeAspect="1"/>
            </p:cNvPicPr>
            <p:nvPr/>
          </p:nvPicPr>
          <p:blipFill>
            <a:blip r:embed="rId3"/>
            <a:stretch>
              <a:fillRect/>
            </a:stretch>
          </p:blipFill>
          <p:spPr>
            <a:xfrm>
              <a:off x="10009693" y="1549925"/>
              <a:ext cx="2413994" cy="1016226"/>
            </a:xfrm>
            <a:prstGeom prst="rect">
              <a:avLst/>
            </a:prstGeom>
          </p:spPr>
        </p:pic>
        <p:pic>
          <p:nvPicPr>
            <p:cNvPr id="15" name="Picture 14" descr="Text&#10;&#10;Description automatically generated">
              <a:extLst>
                <a:ext uri="{FF2B5EF4-FFF2-40B4-BE49-F238E27FC236}">
                  <a16:creationId xmlns:a16="http://schemas.microsoft.com/office/drawing/2014/main" id="{3336A004-E1EA-48BD-969E-3F5237E6E188}"/>
                </a:ext>
              </a:extLst>
            </p:cNvPr>
            <p:cNvPicPr>
              <a:picLocks noChangeAspect="1"/>
            </p:cNvPicPr>
            <p:nvPr/>
          </p:nvPicPr>
          <p:blipFill>
            <a:blip r:embed="rId4"/>
            <a:stretch>
              <a:fillRect/>
            </a:stretch>
          </p:blipFill>
          <p:spPr>
            <a:xfrm>
              <a:off x="15021781" y="1604129"/>
              <a:ext cx="2709590" cy="921922"/>
            </a:xfrm>
            <a:prstGeom prst="rect">
              <a:avLst/>
            </a:prstGeom>
          </p:spPr>
        </p:pic>
        <p:cxnSp>
          <p:nvCxnSpPr>
            <p:cNvPr id="16" name="Straight Connector 15">
              <a:extLst>
                <a:ext uri="{FF2B5EF4-FFF2-40B4-BE49-F238E27FC236}">
                  <a16:creationId xmlns:a16="http://schemas.microsoft.com/office/drawing/2014/main" id="{21F47EB3-A644-424B-8140-E89309FB54E1}"/>
                </a:ext>
              </a:extLst>
            </p:cNvPr>
            <p:cNvCxnSpPr/>
            <p:nvPr/>
          </p:nvCxnSpPr>
          <p:spPr>
            <a:xfrm>
              <a:off x="14954400"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grpSp>
      <p:sp>
        <p:nvSpPr>
          <p:cNvPr id="4" name="Text Placeholder 3">
            <a:extLst>
              <a:ext uri="{FF2B5EF4-FFF2-40B4-BE49-F238E27FC236}">
                <a16:creationId xmlns:a16="http://schemas.microsoft.com/office/drawing/2014/main" id="{AA9F37D2-4A95-428F-86C9-909FE5B58622}"/>
              </a:ext>
            </a:extLst>
          </p:cNvPr>
          <p:cNvSpPr>
            <a:spLocks noGrp="1"/>
          </p:cNvSpPr>
          <p:nvPr>
            <p:ph type="body" sz="quarter" idx="10"/>
          </p:nvPr>
        </p:nvSpPr>
        <p:spPr>
          <a:xfrm>
            <a:off x="1135316" y="6188616"/>
            <a:ext cx="8866188" cy="474663"/>
          </a:xfrm>
        </p:spPr>
        <p:txBody>
          <a:bodyPr/>
          <a:lstStyle>
            <a:lvl1pPr>
              <a:defRPr sz="1800">
                <a:solidFill>
                  <a:srgbClr val="B3B3B3"/>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04303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6A32E851-9FF9-4796-BF7E-0EBA88C671DC}"/>
              </a:ext>
            </a:extLst>
          </p:cNvPr>
          <p:cNvSpPr/>
          <p:nvPr userDrawn="1"/>
        </p:nvSpPr>
        <p:spPr>
          <a:xfrm>
            <a:off x="0" y="1688123"/>
            <a:ext cx="18288000" cy="8597621"/>
          </a:xfrm>
          <a:custGeom>
            <a:avLst/>
            <a:gdLst>
              <a:gd name="connsiteX0" fmla="*/ 0 w 7772400"/>
              <a:gd name="connsiteY0" fmla="*/ 0 h 2226411"/>
              <a:gd name="connsiteX1" fmla="*/ 0 w 7772400"/>
              <a:gd name="connsiteY1" fmla="*/ 2226411 h 2226411"/>
              <a:gd name="connsiteX2" fmla="*/ 7772400 w 7772400"/>
              <a:gd name="connsiteY2" fmla="*/ 2226411 h 2226411"/>
              <a:gd name="connsiteX3" fmla="*/ 7772400 w 7772400"/>
              <a:gd name="connsiteY3" fmla="*/ 804875 h 2226411"/>
              <a:gd name="connsiteX4" fmla="*/ 0 w 7772400"/>
              <a:gd name="connsiteY4" fmla="*/ 0 h 222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2226411">
                <a:moveTo>
                  <a:pt x="0" y="0"/>
                </a:moveTo>
                <a:lnTo>
                  <a:pt x="0" y="2226411"/>
                </a:lnTo>
                <a:lnTo>
                  <a:pt x="7772400" y="2226411"/>
                </a:lnTo>
                <a:lnTo>
                  <a:pt x="7772400" y="804875"/>
                </a:lnTo>
                <a:lnTo>
                  <a:pt x="0" y="0"/>
                </a:lnTo>
                <a:close/>
              </a:path>
            </a:pathLst>
          </a:custGeom>
          <a:solidFill>
            <a:srgbClr val="383838"/>
          </a:solidFill>
        </p:spPr>
        <p:txBody>
          <a:bodyPr wrap="square" lIns="0" tIns="0" rIns="0" bIns="0" rtlCol="0"/>
          <a:lstStyle/>
          <a:p>
            <a:pPr defTabSz="914400" fontAlgn="auto">
              <a:spcBef>
                <a:spcPts val="0"/>
              </a:spcBef>
              <a:spcAft>
                <a:spcPts val="0"/>
              </a:spcAft>
            </a:pPr>
            <a:endParaRPr>
              <a:solidFill>
                <a:prstClr val="black"/>
              </a:solidFill>
              <a:latin typeface="Trebuchet MS" panose="020B0603020202020204" pitchFamily="34" charset="0"/>
              <a:ea typeface="+mn-ea"/>
            </a:endParaRPr>
          </a:p>
        </p:txBody>
      </p:sp>
      <p:grpSp>
        <p:nvGrpSpPr>
          <p:cNvPr id="5" name="Group 4">
            <a:extLst>
              <a:ext uri="{FF2B5EF4-FFF2-40B4-BE49-F238E27FC236}">
                <a16:creationId xmlns:a16="http://schemas.microsoft.com/office/drawing/2014/main" id="{92D678CF-84A9-4BA9-BA2F-CB71E25345BA}"/>
              </a:ext>
            </a:extLst>
          </p:cNvPr>
          <p:cNvGrpSpPr/>
          <p:nvPr userDrawn="1"/>
        </p:nvGrpSpPr>
        <p:grpSpPr>
          <a:xfrm>
            <a:off x="10009693" y="1549925"/>
            <a:ext cx="7721678" cy="1016226"/>
            <a:chOff x="10009693" y="1549925"/>
            <a:chExt cx="7721678" cy="1016226"/>
          </a:xfrm>
        </p:grpSpPr>
        <p:pic>
          <p:nvPicPr>
            <p:cNvPr id="6" name="Picture 5">
              <a:extLst>
                <a:ext uri="{FF2B5EF4-FFF2-40B4-BE49-F238E27FC236}">
                  <a16:creationId xmlns:a16="http://schemas.microsoft.com/office/drawing/2014/main" id="{5F82662B-989A-432A-8998-0DE213D193A2}"/>
                </a:ext>
              </a:extLst>
            </p:cNvPr>
            <p:cNvPicPr>
              <a:picLocks noChangeAspect="1"/>
            </p:cNvPicPr>
            <p:nvPr/>
          </p:nvPicPr>
          <p:blipFill>
            <a:blip r:embed="rId2"/>
            <a:stretch>
              <a:fillRect/>
            </a:stretch>
          </p:blipFill>
          <p:spPr>
            <a:xfrm>
              <a:off x="12780211" y="1686172"/>
              <a:ext cx="1930510" cy="816283"/>
            </a:xfrm>
            <a:prstGeom prst="rect">
              <a:avLst/>
            </a:prstGeom>
          </p:spPr>
        </p:pic>
        <p:cxnSp>
          <p:nvCxnSpPr>
            <p:cNvPr id="7" name="Straight Connector 6">
              <a:extLst>
                <a:ext uri="{FF2B5EF4-FFF2-40B4-BE49-F238E27FC236}">
                  <a16:creationId xmlns:a16="http://schemas.microsoft.com/office/drawing/2014/main" id="{97600756-64AC-421F-BD0D-3BBAECD315E3}"/>
                </a:ext>
              </a:extLst>
            </p:cNvPr>
            <p:cNvCxnSpPr/>
            <p:nvPr/>
          </p:nvCxnSpPr>
          <p:spPr>
            <a:xfrm>
              <a:off x="12472158"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10;&#10;Description automatically generated">
              <a:extLst>
                <a:ext uri="{FF2B5EF4-FFF2-40B4-BE49-F238E27FC236}">
                  <a16:creationId xmlns:a16="http://schemas.microsoft.com/office/drawing/2014/main" id="{EDE70775-8944-4C24-BD3B-25F0DAFA85BD}"/>
                </a:ext>
              </a:extLst>
            </p:cNvPr>
            <p:cNvPicPr>
              <a:picLocks noChangeAspect="1"/>
            </p:cNvPicPr>
            <p:nvPr/>
          </p:nvPicPr>
          <p:blipFill>
            <a:blip r:embed="rId3"/>
            <a:stretch>
              <a:fillRect/>
            </a:stretch>
          </p:blipFill>
          <p:spPr>
            <a:xfrm>
              <a:off x="10009693" y="1549925"/>
              <a:ext cx="2413994" cy="1016226"/>
            </a:xfrm>
            <a:prstGeom prst="rect">
              <a:avLst/>
            </a:prstGeom>
          </p:spPr>
        </p:pic>
        <p:pic>
          <p:nvPicPr>
            <p:cNvPr id="11" name="Picture 10" descr="Text&#10;&#10;Description automatically generated">
              <a:extLst>
                <a:ext uri="{FF2B5EF4-FFF2-40B4-BE49-F238E27FC236}">
                  <a16:creationId xmlns:a16="http://schemas.microsoft.com/office/drawing/2014/main" id="{88877B3C-A955-4F0B-8795-703F3118E30A}"/>
                </a:ext>
              </a:extLst>
            </p:cNvPr>
            <p:cNvPicPr>
              <a:picLocks noChangeAspect="1"/>
            </p:cNvPicPr>
            <p:nvPr/>
          </p:nvPicPr>
          <p:blipFill>
            <a:blip r:embed="rId4"/>
            <a:stretch>
              <a:fillRect/>
            </a:stretch>
          </p:blipFill>
          <p:spPr>
            <a:xfrm>
              <a:off x="15021781" y="1604129"/>
              <a:ext cx="2709590" cy="921922"/>
            </a:xfrm>
            <a:prstGeom prst="rect">
              <a:avLst/>
            </a:prstGeom>
          </p:spPr>
        </p:pic>
        <p:cxnSp>
          <p:nvCxnSpPr>
            <p:cNvPr id="12" name="Straight Connector 11">
              <a:extLst>
                <a:ext uri="{FF2B5EF4-FFF2-40B4-BE49-F238E27FC236}">
                  <a16:creationId xmlns:a16="http://schemas.microsoft.com/office/drawing/2014/main" id="{1EA36F10-6A68-4D16-8BA5-C08BC942E108}"/>
                </a:ext>
              </a:extLst>
            </p:cNvPr>
            <p:cNvCxnSpPr/>
            <p:nvPr/>
          </p:nvCxnSpPr>
          <p:spPr>
            <a:xfrm>
              <a:off x="14954400"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grpSp>
      <p:sp>
        <p:nvSpPr>
          <p:cNvPr id="3" name="Text Placeholder 2">
            <a:extLst>
              <a:ext uri="{FF2B5EF4-FFF2-40B4-BE49-F238E27FC236}">
                <a16:creationId xmlns:a16="http://schemas.microsoft.com/office/drawing/2014/main" id="{3AC5A5F0-3D37-4CB5-AFFE-81169D61D023}"/>
              </a:ext>
            </a:extLst>
          </p:cNvPr>
          <p:cNvSpPr>
            <a:spLocks noGrp="1"/>
          </p:cNvSpPr>
          <p:nvPr>
            <p:ph type="body" sz="quarter" idx="10" hasCustomPrompt="1"/>
          </p:nvPr>
        </p:nvSpPr>
        <p:spPr>
          <a:xfrm>
            <a:off x="1140077" y="6610379"/>
            <a:ext cx="9235191" cy="1705219"/>
          </a:xfrm>
        </p:spPr>
        <p:txBody>
          <a:bodyPr/>
          <a:lstStyle>
            <a:lvl1pPr>
              <a:defRPr sz="6000" b="1">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6">
            <a:extLst>
              <a:ext uri="{FF2B5EF4-FFF2-40B4-BE49-F238E27FC236}">
                <a16:creationId xmlns:a16="http://schemas.microsoft.com/office/drawing/2014/main" id="{B6C10C75-E8F7-45AB-929B-93D7D86B8F2C}"/>
              </a:ext>
            </a:extLst>
          </p:cNvPr>
          <p:cNvSpPr>
            <a:spLocks noGrp="1"/>
          </p:cNvSpPr>
          <p:nvPr>
            <p:ph type="body" sz="quarter" idx="11"/>
          </p:nvPr>
        </p:nvSpPr>
        <p:spPr>
          <a:xfrm>
            <a:off x="1140078" y="6185215"/>
            <a:ext cx="7454900" cy="449262"/>
          </a:xfrm>
        </p:spPr>
        <p:txBody>
          <a:bodyPr/>
          <a:lstStyle>
            <a:lvl1pPr>
              <a:defRPr sz="1800">
                <a:solidFill>
                  <a:srgbClr val="B3B3B3"/>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9050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 title and Tex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8301" y="747664"/>
            <a:ext cx="16626840" cy="984885"/>
          </a:xfrm>
        </p:spPr>
        <p:txBody>
          <a:bodyPr/>
          <a:lstStyle>
            <a:lvl1pPr algn="l">
              <a:defRPr sz="4800" cap="none"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1977" y="3186797"/>
            <a:ext cx="16581120" cy="6198208"/>
          </a:xfrm>
        </p:spPr>
        <p:txBody>
          <a:bodyPr/>
          <a:lstStyle>
            <a:lvl1pPr marL="0" indent="0">
              <a:spcBef>
                <a:spcPts val="500"/>
              </a:spcBef>
              <a:spcAft>
                <a:spcPts val="500"/>
              </a:spcAft>
              <a:buClr>
                <a:schemeClr val="bg2"/>
              </a:buClr>
              <a:buSzPct val="100000"/>
              <a:buFontTx/>
              <a:buNone/>
              <a:defRPr sz="2800">
                <a:solidFill>
                  <a:schemeClr val="bg1"/>
                </a:solidFill>
                <a:latin typeface="Arial" panose="020B0604020202020204" pitchFamily="34" charset="0"/>
                <a:cs typeface="Arial" panose="020B0604020202020204" pitchFamily="34" charset="0"/>
              </a:defRPr>
            </a:lvl1pPr>
            <a:lvl2pPr marL="952519" indent="0">
              <a:spcBef>
                <a:spcPts val="500"/>
              </a:spcBef>
              <a:spcAft>
                <a:spcPts val="500"/>
              </a:spcAft>
              <a:buClr>
                <a:schemeClr val="bg2"/>
              </a:buClr>
              <a:buSzPct val="100000"/>
              <a:buFontTx/>
              <a:buNone/>
              <a:defRPr sz="2400">
                <a:solidFill>
                  <a:schemeClr val="bg1"/>
                </a:solidFill>
                <a:latin typeface="Arial" panose="020B0604020202020204" pitchFamily="34" charset="0"/>
                <a:cs typeface="Arial" panose="020B0604020202020204" pitchFamily="34" charset="0"/>
              </a:defRPr>
            </a:lvl2pPr>
            <a:lvl3pPr marL="1815078" indent="0">
              <a:buClr>
                <a:schemeClr val="bg2"/>
              </a:buClr>
              <a:buSzPct val="100000"/>
              <a:buFontTx/>
              <a:buNone/>
              <a:defRPr sz="1833">
                <a:solidFill>
                  <a:schemeClr val="accent4"/>
                </a:solidFill>
              </a:defRPr>
            </a:lvl3pPr>
            <a:lvl4pPr marL="2958101" indent="-381008">
              <a:buClr>
                <a:schemeClr val="bg2"/>
              </a:buClr>
              <a:buFont typeface="Wingdings" panose="05000000000000000000" pitchFamily="2" charset="2"/>
              <a:buChar char="§"/>
              <a:defRPr sz="3000">
                <a:solidFill>
                  <a:schemeClr val="tx1"/>
                </a:solidFill>
              </a:defRPr>
            </a:lvl4pPr>
            <a:lvl5pPr marL="3529612" indent="-381008">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p:txBody>
      </p:sp>
      <p:sp>
        <p:nvSpPr>
          <p:cNvPr id="5" name="Text Placeholder 4"/>
          <p:cNvSpPr>
            <a:spLocks noGrp="1"/>
          </p:cNvSpPr>
          <p:nvPr>
            <p:ph type="body" sz="quarter" idx="10"/>
          </p:nvPr>
        </p:nvSpPr>
        <p:spPr>
          <a:xfrm>
            <a:off x="825331" y="1741489"/>
            <a:ext cx="16626840" cy="875772"/>
          </a:xfrm>
        </p:spPr>
        <p:txBody>
          <a:bodyPr/>
          <a:lstStyle>
            <a:lvl1pPr marL="0" indent="0" algn="l">
              <a:buFontTx/>
              <a:buNone/>
              <a:defRPr sz="3000" b="0">
                <a:solidFill>
                  <a:srgbClr val="6F6F6F"/>
                </a:solidFill>
                <a:latin typeface="Arial" panose="020B0604020202020204" pitchFamily="34" charset="0"/>
                <a:cs typeface="Arial" panose="020B0604020202020204" pitchFamily="34" charset="0"/>
              </a:defRPr>
            </a:lvl1pPr>
            <a:lvl2pPr marL="952519" indent="0" algn="ctr">
              <a:buFontTx/>
              <a:buNone/>
              <a:defRPr sz="4667">
                <a:solidFill>
                  <a:schemeClr val="tx2"/>
                </a:solidFill>
                <a:latin typeface="Trebuchet MS" panose="020B0603020202020204" pitchFamily="34" charset="0"/>
              </a:defRPr>
            </a:lvl2pPr>
            <a:lvl3pPr marL="1815078" indent="0" algn="ctr">
              <a:buFontTx/>
              <a:buNone/>
              <a:defRPr sz="4667">
                <a:solidFill>
                  <a:schemeClr val="tx2"/>
                </a:solidFill>
                <a:latin typeface="Trebuchet MS" panose="020B0603020202020204" pitchFamily="34" charset="0"/>
              </a:defRPr>
            </a:lvl3pPr>
            <a:lvl4pPr marL="2577093" indent="0" algn="ctr">
              <a:buFontTx/>
              <a:buNone/>
              <a:defRPr sz="4667">
                <a:solidFill>
                  <a:schemeClr val="tx2"/>
                </a:solidFill>
                <a:latin typeface="Trebuchet MS" panose="020B0603020202020204" pitchFamily="34" charset="0"/>
              </a:defRPr>
            </a:lvl4pPr>
            <a:lvl5pPr marL="3148605" indent="0" algn="ctr">
              <a:buFontTx/>
              <a:buNone/>
              <a:defRPr sz="4667">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29370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d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6936" y="747428"/>
            <a:ext cx="16626840" cy="984885"/>
          </a:xfrm>
        </p:spPr>
        <p:txBody>
          <a:bodyPr/>
          <a:lstStyle>
            <a:lvl1pPr algn="l">
              <a:defRPr sz="4800" cap="none"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24728" y="3189912"/>
            <a:ext cx="16581120" cy="6198208"/>
          </a:xfrm>
        </p:spPr>
        <p:txBody>
          <a:bodyPr/>
          <a:lstStyle>
            <a:lvl1pPr marL="383654" indent="-383654">
              <a:lnSpc>
                <a:spcPct val="90000"/>
              </a:lnSpc>
              <a:spcBef>
                <a:spcPts val="500"/>
              </a:spcBef>
              <a:spcAft>
                <a:spcPts val="500"/>
              </a:spcAft>
              <a:buClr>
                <a:schemeClr val="bg2"/>
              </a:buClr>
              <a:buSzPct val="75000"/>
              <a:buFont typeface="Arial" panose="020B0604020202020204" pitchFamily="34" charset="0"/>
              <a:buNone/>
              <a:defRPr sz="2800">
                <a:solidFill>
                  <a:schemeClr val="bg1"/>
                </a:solidFill>
                <a:latin typeface="Arial" panose="020B0604020202020204" pitchFamily="34" charset="0"/>
                <a:cs typeface="Arial" panose="020B0604020202020204" pitchFamily="34" charset="0"/>
              </a:defRPr>
            </a:lvl1pPr>
            <a:lvl2pPr marL="1333527" indent="-381008">
              <a:lnSpc>
                <a:spcPct val="90000"/>
              </a:lnSpc>
              <a:spcBef>
                <a:spcPts val="500"/>
              </a:spcBef>
              <a:spcAft>
                <a:spcPts val="500"/>
              </a:spcAft>
              <a:buClr>
                <a:schemeClr val="bg2"/>
              </a:buClr>
              <a:buSzPct val="75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2pPr>
            <a:lvl3pPr marL="2098189" indent="-283111">
              <a:lnSpc>
                <a:spcPct val="90000"/>
              </a:lnSpc>
              <a:spcBef>
                <a:spcPts val="500"/>
              </a:spcBef>
              <a:spcAft>
                <a:spcPts val="500"/>
              </a:spcAft>
              <a:buClr>
                <a:schemeClr val="bg2"/>
              </a:buClr>
              <a:buSzPct val="75000"/>
              <a:buFont typeface="Arial" panose="020B0604020202020204" pitchFamily="34" charset="0"/>
              <a:buNone/>
              <a:defRPr sz="2000">
                <a:solidFill>
                  <a:schemeClr val="bg1"/>
                </a:solidFill>
                <a:latin typeface="Arial" panose="020B0604020202020204" pitchFamily="34" charset="0"/>
                <a:cs typeface="Arial" panose="020B0604020202020204" pitchFamily="34" charset="0"/>
              </a:defRPr>
            </a:lvl3pPr>
            <a:lvl4pPr marL="2958101" indent="-381008">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p:nvPr>
        </p:nvSpPr>
        <p:spPr>
          <a:xfrm>
            <a:off x="824728" y="1739896"/>
            <a:ext cx="16607858" cy="875772"/>
          </a:xfrm>
        </p:spPr>
        <p:txBody>
          <a:bodyPr/>
          <a:lstStyle>
            <a:lvl1pPr marL="0" indent="0" algn="l">
              <a:buFontTx/>
              <a:buNone/>
              <a:defRPr sz="3000" b="0">
                <a:solidFill>
                  <a:srgbClr val="6F6F6F"/>
                </a:solidFill>
                <a:latin typeface="Arial" panose="020B0604020202020204" pitchFamily="34" charset="0"/>
                <a:cs typeface="Arial" panose="020B0604020202020204" pitchFamily="34" charset="0"/>
              </a:defRPr>
            </a:lvl1pPr>
            <a:lvl2pPr marL="952519" indent="0" algn="ctr">
              <a:buFontTx/>
              <a:buNone/>
              <a:defRPr sz="4667">
                <a:solidFill>
                  <a:schemeClr val="tx2"/>
                </a:solidFill>
                <a:latin typeface="Trebuchet MS" panose="020B0603020202020204" pitchFamily="34" charset="0"/>
              </a:defRPr>
            </a:lvl2pPr>
            <a:lvl3pPr marL="1815078" indent="0" algn="ctr">
              <a:buFontTx/>
              <a:buNone/>
              <a:defRPr sz="4667">
                <a:solidFill>
                  <a:schemeClr val="tx2"/>
                </a:solidFill>
                <a:latin typeface="Trebuchet MS" panose="020B0603020202020204" pitchFamily="34" charset="0"/>
              </a:defRPr>
            </a:lvl3pPr>
            <a:lvl4pPr marL="2577093" indent="0" algn="ctr">
              <a:buFontTx/>
              <a:buNone/>
              <a:defRPr sz="4667">
                <a:solidFill>
                  <a:schemeClr val="tx2"/>
                </a:solidFill>
                <a:latin typeface="Trebuchet MS" panose="020B0603020202020204" pitchFamily="34" charset="0"/>
              </a:defRPr>
            </a:lvl4pPr>
            <a:lvl5pPr marL="3148605" indent="0" algn="ctr">
              <a:buFontTx/>
              <a:buNone/>
              <a:defRPr sz="4667">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72056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n Brande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5700" y="748506"/>
            <a:ext cx="16626840" cy="984885"/>
          </a:xfrm>
        </p:spPr>
        <p:txBody>
          <a:bodyPr/>
          <a:lstStyle>
            <a:lvl1pPr algn="l">
              <a:defRPr sz="4800" b="1" cap="none"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19340" y="3191235"/>
            <a:ext cx="16581120" cy="6198208"/>
          </a:xfrm>
        </p:spPr>
        <p:txBody>
          <a:bodyPr/>
          <a:lstStyle>
            <a:lvl1pPr marL="383654" indent="-383654">
              <a:lnSpc>
                <a:spcPct val="90000"/>
              </a:lnSpc>
              <a:spcBef>
                <a:spcPts val="500"/>
              </a:spcBef>
              <a:spcAft>
                <a:spcPts val="500"/>
              </a:spcAft>
              <a:buClr>
                <a:schemeClr val="bg2"/>
              </a:buClr>
              <a:buSzPct val="75000"/>
              <a:buFont typeface="Arial" panose="020B0604020202020204" pitchFamily="34" charset="0"/>
              <a:buNone/>
              <a:defRPr sz="2800">
                <a:solidFill>
                  <a:schemeClr val="bg1"/>
                </a:solidFill>
                <a:latin typeface="Arial" panose="020B0604020202020204" pitchFamily="34" charset="0"/>
                <a:cs typeface="Arial" panose="020B0604020202020204" pitchFamily="34" charset="0"/>
              </a:defRPr>
            </a:lvl1pPr>
            <a:lvl2pPr marL="1333527" indent="-381008">
              <a:lnSpc>
                <a:spcPct val="90000"/>
              </a:lnSpc>
              <a:spcBef>
                <a:spcPts val="500"/>
              </a:spcBef>
              <a:spcAft>
                <a:spcPts val="500"/>
              </a:spcAft>
              <a:buClr>
                <a:schemeClr val="bg2"/>
              </a:buClr>
              <a:buSzPct val="75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2pPr>
            <a:lvl3pPr marL="2098189" indent="-283111">
              <a:lnSpc>
                <a:spcPct val="90000"/>
              </a:lnSpc>
              <a:spcBef>
                <a:spcPts val="500"/>
              </a:spcBef>
              <a:spcAft>
                <a:spcPts val="500"/>
              </a:spcAft>
              <a:buClr>
                <a:schemeClr val="bg2"/>
              </a:buClr>
              <a:buSzPct val="75000"/>
              <a:buFont typeface="Arial" panose="020B0604020202020204" pitchFamily="34" charset="0"/>
              <a:buNone/>
              <a:defRPr sz="2000">
                <a:solidFill>
                  <a:schemeClr val="bg1"/>
                </a:solidFill>
                <a:latin typeface="Arial" panose="020B0604020202020204" pitchFamily="34" charset="0"/>
                <a:cs typeface="Arial" panose="020B0604020202020204" pitchFamily="34" charset="0"/>
              </a:defRPr>
            </a:lvl3pPr>
            <a:lvl4pPr marL="2958101" indent="-381008">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p:nvPr>
        </p:nvSpPr>
        <p:spPr>
          <a:xfrm>
            <a:off x="825828" y="1740430"/>
            <a:ext cx="16626840" cy="875772"/>
          </a:xfrm>
        </p:spPr>
        <p:txBody>
          <a:bodyPr/>
          <a:lstStyle>
            <a:lvl1pPr marL="0" indent="0" algn="l">
              <a:buFontTx/>
              <a:buNone/>
              <a:defRPr sz="3000" b="0">
                <a:solidFill>
                  <a:srgbClr val="6F6F6F"/>
                </a:solidFill>
                <a:latin typeface="Arial" panose="020B0604020202020204" pitchFamily="34" charset="0"/>
                <a:cs typeface="Arial" panose="020B0604020202020204" pitchFamily="34" charset="0"/>
              </a:defRPr>
            </a:lvl1pPr>
            <a:lvl2pPr marL="952519" indent="0" algn="ctr">
              <a:buFontTx/>
              <a:buNone/>
              <a:defRPr sz="4667">
                <a:solidFill>
                  <a:schemeClr val="tx2"/>
                </a:solidFill>
                <a:latin typeface="Trebuchet MS" panose="020B0603020202020204" pitchFamily="34" charset="0"/>
              </a:defRPr>
            </a:lvl2pPr>
            <a:lvl3pPr marL="1815078" indent="0" algn="ctr">
              <a:buFontTx/>
              <a:buNone/>
              <a:defRPr sz="4667">
                <a:solidFill>
                  <a:schemeClr val="tx2"/>
                </a:solidFill>
                <a:latin typeface="Trebuchet MS" panose="020B0603020202020204" pitchFamily="34" charset="0"/>
              </a:defRPr>
            </a:lvl3pPr>
            <a:lvl4pPr marL="2577093" indent="0" algn="ctr">
              <a:buFontTx/>
              <a:buNone/>
              <a:defRPr sz="4667">
                <a:solidFill>
                  <a:schemeClr val="tx2"/>
                </a:solidFill>
                <a:latin typeface="Trebuchet MS" panose="020B0603020202020204" pitchFamily="34" charset="0"/>
              </a:defRPr>
            </a:lvl4pPr>
            <a:lvl5pPr marL="3148605" indent="0" algn="ctr">
              <a:buFontTx/>
              <a:buNone/>
              <a:defRPr sz="4667">
                <a:solidFill>
                  <a:schemeClr val="tx2"/>
                </a:solidFill>
                <a:latin typeface="Trebuchet MS" panose="020B0603020202020204" pitchFamily="34" charset="0"/>
              </a:defRPr>
            </a:lvl5pPr>
          </a:lstStyle>
          <a:p>
            <a:pPr lvl="0"/>
            <a:r>
              <a:rPr lang="en-US" dirty="0"/>
              <a:t>Click to edit Master text styles</a:t>
            </a:r>
          </a:p>
        </p:txBody>
      </p:sp>
      <p:sp>
        <p:nvSpPr>
          <p:cNvPr id="6" name="Rectangle 5">
            <a:extLst>
              <a:ext uri="{FF2B5EF4-FFF2-40B4-BE49-F238E27FC236}">
                <a16:creationId xmlns:a16="http://schemas.microsoft.com/office/drawing/2014/main" id="{B9460CD7-0C13-8944-A014-77CEFB207FB0}"/>
              </a:ext>
            </a:extLst>
          </p:cNvPr>
          <p:cNvSpPr/>
          <p:nvPr userDrawn="1"/>
        </p:nvSpPr>
        <p:spPr>
          <a:xfrm>
            <a:off x="13012614" y="9465547"/>
            <a:ext cx="5275385" cy="8214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1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Content - NO LOGO &amp; PAGE 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6618" y="744037"/>
            <a:ext cx="16620988" cy="990175"/>
          </a:xfrm>
        </p:spPr>
        <p:txBody>
          <a:bodyPr/>
          <a:lstStyle>
            <a:lvl1pPr algn="l">
              <a:defRPr sz="4800" cap="none">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53440" y="3505060"/>
            <a:ext cx="16581120" cy="5950440"/>
          </a:xfrm>
        </p:spPr>
        <p:txBody>
          <a:bodyPr/>
          <a:lstStyle>
            <a:lvl1pPr marL="0" indent="0">
              <a:buClr>
                <a:schemeClr val="bg2"/>
              </a:buClr>
              <a:buSzPct val="100000"/>
              <a:buFontTx/>
              <a:buNone/>
              <a:defRPr sz="2400">
                <a:solidFill>
                  <a:schemeClr val="accent4"/>
                </a:solidFill>
              </a:defRPr>
            </a:lvl1pPr>
            <a:lvl2pPr marL="952519" indent="0">
              <a:buClr>
                <a:schemeClr val="bg2"/>
              </a:buClr>
              <a:buSzPct val="100000"/>
              <a:buFontTx/>
              <a:buNone/>
              <a:defRPr sz="2000">
                <a:solidFill>
                  <a:schemeClr val="accent4"/>
                </a:solidFill>
              </a:defRPr>
            </a:lvl2pPr>
            <a:lvl3pPr marL="1815078" indent="0">
              <a:buClr>
                <a:schemeClr val="bg2"/>
              </a:buClr>
              <a:buSzPct val="100000"/>
              <a:buFontTx/>
              <a:buNone/>
              <a:defRPr sz="1800">
                <a:solidFill>
                  <a:schemeClr val="accent4"/>
                </a:solidFill>
              </a:defRPr>
            </a:lvl3pPr>
            <a:lvl4pPr marL="2958101" indent="-381008">
              <a:buClr>
                <a:schemeClr val="bg2"/>
              </a:buClr>
              <a:buFont typeface="Wingdings" panose="05000000000000000000" pitchFamily="2" charset="2"/>
              <a:buChar char="§"/>
              <a:defRPr sz="3000">
                <a:solidFill>
                  <a:schemeClr val="tx1"/>
                </a:solidFill>
              </a:defRPr>
            </a:lvl4pPr>
            <a:lvl5pPr marL="3529612" indent="-381008">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827103" y="1740548"/>
            <a:ext cx="16626840" cy="875772"/>
          </a:xfrm>
        </p:spPr>
        <p:txBody>
          <a:bodyPr/>
          <a:lstStyle>
            <a:lvl1pPr marL="0" indent="0" algn="l">
              <a:buFontTx/>
              <a:buNone/>
              <a:defRPr sz="3000" b="0">
                <a:solidFill>
                  <a:srgbClr val="6F6F6F"/>
                </a:solidFill>
                <a:latin typeface="Arial" panose="020B0604020202020204" pitchFamily="34" charset="0"/>
                <a:cs typeface="Arial" panose="020B0604020202020204" pitchFamily="34" charset="0"/>
              </a:defRPr>
            </a:lvl1pPr>
            <a:lvl2pPr marL="952519" indent="0" algn="ctr">
              <a:buFontTx/>
              <a:buNone/>
              <a:defRPr sz="4667">
                <a:solidFill>
                  <a:schemeClr val="tx2"/>
                </a:solidFill>
                <a:latin typeface="Trebuchet MS" panose="020B0603020202020204" pitchFamily="34" charset="0"/>
              </a:defRPr>
            </a:lvl2pPr>
            <a:lvl3pPr marL="1815078" indent="0" algn="ctr">
              <a:buFontTx/>
              <a:buNone/>
              <a:defRPr sz="4667">
                <a:solidFill>
                  <a:schemeClr val="tx2"/>
                </a:solidFill>
                <a:latin typeface="Trebuchet MS" panose="020B0603020202020204" pitchFamily="34" charset="0"/>
              </a:defRPr>
            </a:lvl3pPr>
            <a:lvl4pPr marL="2577093" indent="0" algn="ctr">
              <a:buFontTx/>
              <a:buNone/>
              <a:defRPr sz="4667">
                <a:solidFill>
                  <a:schemeClr val="tx2"/>
                </a:solidFill>
                <a:latin typeface="Trebuchet MS" panose="020B0603020202020204" pitchFamily="34" charset="0"/>
              </a:defRPr>
            </a:lvl4pPr>
            <a:lvl5pPr marL="3148605" indent="0" algn="ctr">
              <a:buFontTx/>
              <a:buNone/>
              <a:defRPr sz="4667">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11026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or Transition Slide">
    <p:spTree>
      <p:nvGrpSpPr>
        <p:cNvPr id="1" name=""/>
        <p:cNvGrpSpPr/>
        <p:nvPr/>
      </p:nvGrpSpPr>
      <p:grpSpPr>
        <a:xfrm>
          <a:off x="0" y="0"/>
          <a:ext cx="0" cy="0"/>
          <a:chOff x="0" y="0"/>
          <a:chExt cx="0" cy="0"/>
        </a:xfrm>
      </p:grpSpPr>
      <p:sp>
        <p:nvSpPr>
          <p:cNvPr id="2" name="Title 1"/>
          <p:cNvSpPr>
            <a:spLocks noGrp="1"/>
          </p:cNvSpPr>
          <p:nvPr>
            <p:ph type="title"/>
          </p:nvPr>
        </p:nvSpPr>
        <p:spPr>
          <a:xfrm>
            <a:off x="3193869" y="3998551"/>
            <a:ext cx="11900262" cy="2193243"/>
          </a:xfrm>
        </p:spPr>
        <p:txBody>
          <a:bodyPr anchor="t"/>
          <a:lstStyle>
            <a:lvl1pPr algn="ctr">
              <a:defRPr sz="4800">
                <a:solidFill>
                  <a:schemeClr val="bg1"/>
                </a:solidFill>
              </a:defRPr>
            </a:lvl1pPr>
          </a:lstStyle>
          <a:p>
            <a:r>
              <a:rPr lang="en-US" dirty="0"/>
              <a:t>Click to edit Master title style</a:t>
            </a:r>
          </a:p>
        </p:txBody>
      </p:sp>
      <p:sp>
        <p:nvSpPr>
          <p:cNvPr id="3" name="Rectangle 2">
            <a:extLst>
              <a:ext uri="{FF2B5EF4-FFF2-40B4-BE49-F238E27FC236}">
                <a16:creationId xmlns:a16="http://schemas.microsoft.com/office/drawing/2014/main" id="{8C993AEE-ACAA-4A36-926F-A62FD4F2A9AC}"/>
              </a:ext>
            </a:extLst>
          </p:cNvPr>
          <p:cNvSpPr/>
          <p:nvPr userDrawn="1"/>
        </p:nvSpPr>
        <p:spPr bwMode="white">
          <a:xfrm>
            <a:off x="0" y="9330779"/>
            <a:ext cx="1524000" cy="9562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511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9C0FBA7-E3E6-4B66-B97D-6B8052B9D633}"/>
              </a:ext>
            </a:extLst>
          </p:cNvPr>
          <p:cNvGrpSpPr/>
          <p:nvPr/>
        </p:nvGrpSpPr>
        <p:grpSpPr>
          <a:xfrm>
            <a:off x="13272656" y="9515789"/>
            <a:ext cx="4770933" cy="627887"/>
            <a:chOff x="10009693" y="1549925"/>
            <a:chExt cx="7721678" cy="1016226"/>
          </a:xfrm>
        </p:grpSpPr>
        <p:pic>
          <p:nvPicPr>
            <p:cNvPr id="13" name="Picture 12">
              <a:extLst>
                <a:ext uri="{FF2B5EF4-FFF2-40B4-BE49-F238E27FC236}">
                  <a16:creationId xmlns:a16="http://schemas.microsoft.com/office/drawing/2014/main" id="{DDCDE4B6-F6E5-42F3-97CE-972AB8E8F343}"/>
                </a:ext>
              </a:extLst>
            </p:cNvPr>
            <p:cNvPicPr>
              <a:picLocks noChangeAspect="1"/>
            </p:cNvPicPr>
            <p:nvPr/>
          </p:nvPicPr>
          <p:blipFill>
            <a:blip r:embed="rId9"/>
            <a:stretch>
              <a:fillRect/>
            </a:stretch>
          </p:blipFill>
          <p:spPr>
            <a:xfrm>
              <a:off x="12780211" y="1686172"/>
              <a:ext cx="1930510" cy="816283"/>
            </a:xfrm>
            <a:prstGeom prst="rect">
              <a:avLst/>
            </a:prstGeom>
          </p:spPr>
        </p:pic>
        <p:cxnSp>
          <p:nvCxnSpPr>
            <p:cNvPr id="14" name="Straight Connector 13">
              <a:extLst>
                <a:ext uri="{FF2B5EF4-FFF2-40B4-BE49-F238E27FC236}">
                  <a16:creationId xmlns:a16="http://schemas.microsoft.com/office/drawing/2014/main" id="{A722D202-9B8D-43AB-AC18-CC0E3FF3AB71}"/>
                </a:ext>
              </a:extLst>
            </p:cNvPr>
            <p:cNvCxnSpPr/>
            <p:nvPr/>
          </p:nvCxnSpPr>
          <p:spPr>
            <a:xfrm>
              <a:off x="12472158"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text&#10;&#10;Description automatically generated">
              <a:extLst>
                <a:ext uri="{FF2B5EF4-FFF2-40B4-BE49-F238E27FC236}">
                  <a16:creationId xmlns:a16="http://schemas.microsoft.com/office/drawing/2014/main" id="{BFA2AE89-8394-48E9-A4C6-B6B73A855A5D}"/>
                </a:ext>
              </a:extLst>
            </p:cNvPr>
            <p:cNvPicPr>
              <a:picLocks noChangeAspect="1"/>
            </p:cNvPicPr>
            <p:nvPr/>
          </p:nvPicPr>
          <p:blipFill>
            <a:blip r:embed="rId10"/>
            <a:stretch>
              <a:fillRect/>
            </a:stretch>
          </p:blipFill>
          <p:spPr>
            <a:xfrm>
              <a:off x="10009693" y="1549925"/>
              <a:ext cx="2413994" cy="1016226"/>
            </a:xfrm>
            <a:prstGeom prst="rect">
              <a:avLst/>
            </a:prstGeom>
          </p:spPr>
        </p:pic>
        <p:pic>
          <p:nvPicPr>
            <p:cNvPr id="16" name="Picture 15" descr="Text&#10;&#10;Description automatically generated">
              <a:extLst>
                <a:ext uri="{FF2B5EF4-FFF2-40B4-BE49-F238E27FC236}">
                  <a16:creationId xmlns:a16="http://schemas.microsoft.com/office/drawing/2014/main" id="{DA775405-05BA-4CEF-BBAB-33A59926F3C6}"/>
                </a:ext>
              </a:extLst>
            </p:cNvPr>
            <p:cNvPicPr>
              <a:picLocks noChangeAspect="1"/>
            </p:cNvPicPr>
            <p:nvPr/>
          </p:nvPicPr>
          <p:blipFill>
            <a:blip r:embed="rId11"/>
            <a:stretch>
              <a:fillRect/>
            </a:stretch>
          </p:blipFill>
          <p:spPr>
            <a:xfrm>
              <a:off x="15021781" y="1604129"/>
              <a:ext cx="2709590" cy="921922"/>
            </a:xfrm>
            <a:prstGeom prst="rect">
              <a:avLst/>
            </a:prstGeom>
          </p:spPr>
        </p:pic>
        <p:cxnSp>
          <p:nvCxnSpPr>
            <p:cNvPr id="17" name="Straight Connector 16">
              <a:extLst>
                <a:ext uri="{FF2B5EF4-FFF2-40B4-BE49-F238E27FC236}">
                  <a16:creationId xmlns:a16="http://schemas.microsoft.com/office/drawing/2014/main" id="{23DC6EFE-1984-4D25-B743-8FABEE6FEDF2}"/>
                </a:ext>
              </a:extLst>
            </p:cNvPr>
            <p:cNvCxnSpPr/>
            <p:nvPr/>
          </p:nvCxnSpPr>
          <p:spPr>
            <a:xfrm>
              <a:off x="14954400"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grpSp>
      <p:sp>
        <p:nvSpPr>
          <p:cNvPr id="1026" name="Rectangle 2"/>
          <p:cNvSpPr>
            <a:spLocks noGrp="1" noChangeArrowheads="1"/>
          </p:cNvSpPr>
          <p:nvPr>
            <p:ph type="title"/>
          </p:nvPr>
        </p:nvSpPr>
        <p:spPr bwMode="auto">
          <a:xfrm>
            <a:off x="805090" y="749096"/>
            <a:ext cx="16622192" cy="984885"/>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834201" y="3185146"/>
            <a:ext cx="16581552" cy="6223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4" name="TextBox 3"/>
          <p:cNvSpPr txBox="1"/>
          <p:nvPr userDrawn="1"/>
        </p:nvSpPr>
        <p:spPr>
          <a:xfrm>
            <a:off x="958176" y="9762020"/>
            <a:ext cx="535045" cy="246221"/>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l"/>
            <a:fld id="{9EF62655-870B-4C06-BC3D-C67D37BAE36D}" type="slidenum">
              <a:rPr lang="en-US" sz="1600" kern="1200" smtClean="0">
                <a:solidFill>
                  <a:schemeClr val="accent5"/>
                </a:solidFill>
                <a:latin typeface="Arial" panose="020B0604020202020204" pitchFamily="34" charset="0"/>
                <a:ea typeface="MS PGothic" pitchFamily="34" charset="-128"/>
                <a:cs typeface="Arial" panose="020B0604020202020204" pitchFamily="34" charset="0"/>
              </a:rPr>
              <a:pPr algn="l"/>
              <a:t>‹#›</a:t>
            </a:fld>
            <a:r>
              <a:rPr lang="en-US" sz="1600" cap="none" baseline="0" dirty="0">
                <a:solidFill>
                  <a:schemeClr val="accent5"/>
                </a:solidFill>
                <a:latin typeface="Arial" panose="020B0604020202020204" pitchFamily="34" charset="0"/>
                <a:cs typeface="Arial" panose="020B0604020202020204" pitchFamily="34" charset="0"/>
              </a:rPr>
              <a:t> </a:t>
            </a:r>
            <a:endParaRPr lang="en-US" sz="1600" cap="none"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5690729"/>
      </p:ext>
    </p:extLst>
  </p:cSld>
  <p:clrMap bg1="dk2" tx1="lt1" bg2="dk1" tx2="lt2" accent1="accent1" accent2="accent2" accent3="accent3" accent4="accent4" accent5="accent5" accent6="accent6" hlink="hlink" folHlink="folHlink"/>
  <p:sldLayoutIdLst>
    <p:sldLayoutId id="2147483980" r:id="rId1"/>
    <p:sldLayoutId id="2147483985" r:id="rId2"/>
    <p:sldLayoutId id="2147483896" r:id="rId3"/>
    <p:sldLayoutId id="2147483981" r:id="rId4"/>
    <p:sldLayoutId id="2147483991" r:id="rId5"/>
    <p:sldLayoutId id="2147483988" r:id="rId6"/>
    <p:sldLayoutId id="2147483954"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fontAlgn="base">
        <a:lnSpc>
          <a:spcPct val="90000"/>
        </a:lnSpc>
        <a:spcBef>
          <a:spcPct val="0"/>
        </a:spcBef>
        <a:spcAft>
          <a:spcPct val="0"/>
        </a:spcAft>
        <a:defRPr sz="4800" b="1" cap="none" baseline="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5333" b="1">
          <a:solidFill>
            <a:srgbClr val="73B900"/>
          </a:solidFill>
          <a:latin typeface="Arial" charset="0"/>
        </a:defRPr>
      </a:lvl2pPr>
      <a:lvl3pPr algn="l" rtl="0" fontAlgn="base">
        <a:spcBef>
          <a:spcPct val="0"/>
        </a:spcBef>
        <a:spcAft>
          <a:spcPct val="0"/>
        </a:spcAft>
        <a:defRPr sz="5333" b="1">
          <a:solidFill>
            <a:srgbClr val="73B900"/>
          </a:solidFill>
          <a:latin typeface="Arial" charset="0"/>
        </a:defRPr>
      </a:lvl3pPr>
      <a:lvl4pPr algn="l" rtl="0" fontAlgn="base">
        <a:spcBef>
          <a:spcPct val="0"/>
        </a:spcBef>
        <a:spcAft>
          <a:spcPct val="0"/>
        </a:spcAft>
        <a:defRPr sz="5333" b="1">
          <a:solidFill>
            <a:srgbClr val="73B900"/>
          </a:solidFill>
          <a:latin typeface="Arial" charset="0"/>
        </a:defRPr>
      </a:lvl4pPr>
      <a:lvl5pPr algn="l" rtl="0" fontAlgn="base">
        <a:spcBef>
          <a:spcPct val="0"/>
        </a:spcBef>
        <a:spcAft>
          <a:spcPct val="0"/>
        </a:spcAft>
        <a:defRPr sz="5333" b="1">
          <a:solidFill>
            <a:srgbClr val="73B900"/>
          </a:solidFill>
          <a:latin typeface="Arial" charset="0"/>
        </a:defRPr>
      </a:lvl5pPr>
      <a:lvl6pPr marL="762015" algn="l" rtl="0" eaLnBrk="1" fontAlgn="base" hangingPunct="1">
        <a:spcBef>
          <a:spcPct val="0"/>
        </a:spcBef>
        <a:spcAft>
          <a:spcPct val="0"/>
        </a:spcAft>
        <a:defRPr sz="5333" b="1">
          <a:solidFill>
            <a:srgbClr val="73B900"/>
          </a:solidFill>
          <a:latin typeface="Arial" charset="0"/>
        </a:defRPr>
      </a:lvl6pPr>
      <a:lvl7pPr marL="1524030" algn="l" rtl="0" eaLnBrk="1" fontAlgn="base" hangingPunct="1">
        <a:spcBef>
          <a:spcPct val="0"/>
        </a:spcBef>
        <a:spcAft>
          <a:spcPct val="0"/>
        </a:spcAft>
        <a:defRPr sz="5333" b="1">
          <a:solidFill>
            <a:srgbClr val="73B900"/>
          </a:solidFill>
          <a:latin typeface="Arial" charset="0"/>
        </a:defRPr>
      </a:lvl7pPr>
      <a:lvl8pPr marL="2286046" algn="l" rtl="0" eaLnBrk="1" fontAlgn="base" hangingPunct="1">
        <a:spcBef>
          <a:spcPct val="0"/>
        </a:spcBef>
        <a:spcAft>
          <a:spcPct val="0"/>
        </a:spcAft>
        <a:defRPr sz="5333" b="1">
          <a:solidFill>
            <a:srgbClr val="73B900"/>
          </a:solidFill>
          <a:latin typeface="Arial" charset="0"/>
        </a:defRPr>
      </a:lvl8pPr>
      <a:lvl9pPr marL="3048061" algn="l" rtl="0" eaLnBrk="1" fontAlgn="base" hangingPunct="1">
        <a:spcBef>
          <a:spcPct val="0"/>
        </a:spcBef>
        <a:spcAft>
          <a:spcPct val="0"/>
        </a:spcAft>
        <a:defRPr sz="5333" b="1">
          <a:solidFill>
            <a:srgbClr val="73B900"/>
          </a:solidFill>
          <a:latin typeface="Arial" charset="0"/>
        </a:defRPr>
      </a:lvl9pPr>
    </p:titleStyle>
    <p:bodyStyle>
      <a:lvl1pPr marL="0" indent="0" algn="l" rtl="0" fontAlgn="base">
        <a:lnSpc>
          <a:spcPct val="90000"/>
        </a:lnSpc>
        <a:spcBef>
          <a:spcPts val="1500"/>
        </a:spcBef>
        <a:spcAft>
          <a:spcPts val="1500"/>
        </a:spcAft>
        <a:buClr>
          <a:schemeClr val="bg2"/>
        </a:buClr>
        <a:buSzPct val="100000"/>
        <a:buFontTx/>
        <a:buNone/>
        <a:defRPr sz="2800" b="0">
          <a:solidFill>
            <a:schemeClr val="bg1"/>
          </a:solidFill>
          <a:latin typeface="Arial" panose="020B0604020202020204" pitchFamily="34" charset="0"/>
          <a:ea typeface="+mn-ea"/>
          <a:cs typeface="Arial" panose="020B0604020202020204" pitchFamily="34" charset="0"/>
        </a:defRPr>
      </a:lvl1pPr>
      <a:lvl2pPr marL="952519" indent="0" algn="l" rtl="0" fontAlgn="base">
        <a:lnSpc>
          <a:spcPct val="90000"/>
        </a:lnSpc>
        <a:spcBef>
          <a:spcPts val="1500"/>
        </a:spcBef>
        <a:spcAft>
          <a:spcPts val="1500"/>
        </a:spcAft>
        <a:buClr>
          <a:schemeClr val="bg2"/>
        </a:buClr>
        <a:buSzPct val="100000"/>
        <a:buFontTx/>
        <a:buNone/>
        <a:defRPr sz="2400" b="0">
          <a:solidFill>
            <a:schemeClr val="bg1"/>
          </a:solidFill>
          <a:latin typeface="Arial" panose="020B0604020202020204" pitchFamily="34" charset="0"/>
          <a:cs typeface="Arial" panose="020B0604020202020204" pitchFamily="34" charset="0"/>
        </a:defRPr>
      </a:lvl2pPr>
      <a:lvl3pPr marL="1815078" indent="0" algn="l" rtl="0" fontAlgn="base">
        <a:lnSpc>
          <a:spcPct val="90000"/>
        </a:lnSpc>
        <a:spcBef>
          <a:spcPts val="1500"/>
        </a:spcBef>
        <a:spcAft>
          <a:spcPts val="1500"/>
        </a:spcAft>
        <a:buClr>
          <a:schemeClr val="bg2"/>
        </a:buClr>
        <a:buSzPct val="100000"/>
        <a:buFontTx/>
        <a:buNone/>
        <a:defRPr sz="1833" b="0">
          <a:solidFill>
            <a:schemeClr val="accent4"/>
          </a:solidFill>
          <a:latin typeface="Trebuchet MS" pitchFamily="34" charset="0"/>
        </a:defRPr>
      </a:lvl3pPr>
      <a:lvl4pPr marL="2958101" indent="-381008" algn="l" rtl="0" fontAlgn="base">
        <a:spcBef>
          <a:spcPct val="20000"/>
        </a:spcBef>
        <a:spcAft>
          <a:spcPct val="0"/>
        </a:spcAft>
        <a:buChar char="–"/>
        <a:defRPr sz="3333">
          <a:solidFill>
            <a:schemeClr val="bg1"/>
          </a:solidFill>
          <a:latin typeface="+mn-lt"/>
        </a:defRPr>
      </a:lvl4pPr>
      <a:lvl5pPr marL="3529612" indent="-381008" algn="l" rtl="0" fontAlgn="base">
        <a:spcBef>
          <a:spcPct val="20000"/>
        </a:spcBef>
        <a:spcAft>
          <a:spcPct val="0"/>
        </a:spcAft>
        <a:buChar char="»"/>
        <a:defRPr sz="3333">
          <a:solidFill>
            <a:schemeClr val="bg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p:bodyStyle>
    <p:otherStyle>
      <a:defPPr>
        <a:defRPr lang="en-US"/>
      </a:defPPr>
      <a:lvl1pPr marL="0" algn="l" defTabSz="1524030" rtl="0" eaLnBrk="1" latinLnBrk="0" hangingPunct="1">
        <a:defRPr sz="3000" kern="1200">
          <a:solidFill>
            <a:schemeClr val="tx1"/>
          </a:solidFill>
          <a:latin typeface="+mn-lt"/>
          <a:ea typeface="+mn-ea"/>
          <a:cs typeface="+mn-cs"/>
        </a:defRPr>
      </a:lvl1pPr>
      <a:lvl2pPr marL="762015" algn="l" defTabSz="1524030" rtl="0" eaLnBrk="1" latinLnBrk="0" hangingPunct="1">
        <a:defRPr sz="3000" kern="1200">
          <a:solidFill>
            <a:schemeClr val="tx1"/>
          </a:solidFill>
          <a:latin typeface="+mn-lt"/>
          <a:ea typeface="+mn-ea"/>
          <a:cs typeface="+mn-cs"/>
        </a:defRPr>
      </a:lvl2pPr>
      <a:lvl3pPr marL="1524030" algn="l" defTabSz="1524030" rtl="0" eaLnBrk="1" latinLnBrk="0" hangingPunct="1">
        <a:defRPr sz="3000" kern="1200">
          <a:solidFill>
            <a:schemeClr val="tx1"/>
          </a:solidFill>
          <a:latin typeface="+mn-lt"/>
          <a:ea typeface="+mn-ea"/>
          <a:cs typeface="+mn-cs"/>
        </a:defRPr>
      </a:lvl3pPr>
      <a:lvl4pPr marL="2286046" algn="l" defTabSz="1524030" rtl="0" eaLnBrk="1" latinLnBrk="0" hangingPunct="1">
        <a:defRPr sz="3000" kern="1200">
          <a:solidFill>
            <a:schemeClr val="tx1"/>
          </a:solidFill>
          <a:latin typeface="+mn-lt"/>
          <a:ea typeface="+mn-ea"/>
          <a:cs typeface="+mn-cs"/>
        </a:defRPr>
      </a:lvl4pPr>
      <a:lvl5pPr marL="3048061" algn="l" defTabSz="1524030" rtl="0" eaLnBrk="1" latinLnBrk="0" hangingPunct="1">
        <a:defRPr sz="3000" kern="1200">
          <a:solidFill>
            <a:schemeClr val="tx1"/>
          </a:solidFill>
          <a:latin typeface="+mn-lt"/>
          <a:ea typeface="+mn-ea"/>
          <a:cs typeface="+mn-cs"/>
        </a:defRPr>
      </a:lvl5pPr>
      <a:lvl6pPr marL="3810076" algn="l" defTabSz="1524030" rtl="0" eaLnBrk="1" latinLnBrk="0" hangingPunct="1">
        <a:defRPr sz="3000" kern="1200">
          <a:solidFill>
            <a:schemeClr val="tx1"/>
          </a:solidFill>
          <a:latin typeface="+mn-lt"/>
          <a:ea typeface="+mn-ea"/>
          <a:cs typeface="+mn-cs"/>
        </a:defRPr>
      </a:lvl6pPr>
      <a:lvl7pPr marL="4572091" algn="l" defTabSz="1524030" rtl="0" eaLnBrk="1" latinLnBrk="0" hangingPunct="1">
        <a:defRPr sz="3000" kern="1200">
          <a:solidFill>
            <a:schemeClr val="tx1"/>
          </a:solidFill>
          <a:latin typeface="+mn-lt"/>
          <a:ea typeface="+mn-ea"/>
          <a:cs typeface="+mn-cs"/>
        </a:defRPr>
      </a:lvl7pPr>
      <a:lvl8pPr marL="5334107" algn="l" defTabSz="1524030" rtl="0" eaLnBrk="1" latinLnBrk="0" hangingPunct="1">
        <a:defRPr sz="3000" kern="1200">
          <a:solidFill>
            <a:schemeClr val="tx1"/>
          </a:solidFill>
          <a:latin typeface="+mn-lt"/>
          <a:ea typeface="+mn-ea"/>
          <a:cs typeface="+mn-cs"/>
        </a:defRPr>
      </a:lvl8pPr>
      <a:lvl9pPr marL="6096122" algn="l" defTabSz="1524030" rtl="0" eaLnBrk="1" latinLnBrk="0" hangingPunct="1">
        <a:defRPr sz="3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1.tiff"/><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17.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hyperlink" Target="http://creativecommons.org/licenses/by-nc/4.0/legalcode"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8.tiff"/><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14">
            <a:extLst>
              <a:ext uri="{FF2B5EF4-FFF2-40B4-BE49-F238E27FC236}">
                <a16:creationId xmlns:a16="http://schemas.microsoft.com/office/drawing/2014/main" id="{4A6D247A-4576-4796-A8F2-4AC4CA0B201F}"/>
              </a:ext>
            </a:extLst>
          </p:cNvPr>
          <p:cNvSpPr>
            <a:spLocks noGrp="1"/>
          </p:cNvSpPr>
          <p:nvPr>
            <p:ph type="subTitle" idx="1"/>
          </p:nvPr>
        </p:nvSpPr>
        <p:spPr>
          <a:xfrm>
            <a:off x="1135315" y="8290560"/>
            <a:ext cx="9700325" cy="477053"/>
          </a:xfrm>
        </p:spPr>
        <p:txBody>
          <a:bodyPr/>
          <a:lstStyle/>
          <a:p>
            <a:endParaRPr lang="en-US" dirty="0"/>
          </a:p>
        </p:txBody>
      </p:sp>
      <p:sp>
        <p:nvSpPr>
          <p:cNvPr id="2" name="Title 1">
            <a:extLst>
              <a:ext uri="{FF2B5EF4-FFF2-40B4-BE49-F238E27FC236}">
                <a16:creationId xmlns:a16="http://schemas.microsoft.com/office/drawing/2014/main" id="{4E9096EC-7B78-40A1-902B-4FD437982655}"/>
              </a:ext>
            </a:extLst>
          </p:cNvPr>
          <p:cNvSpPr>
            <a:spLocks noGrp="1"/>
          </p:cNvSpPr>
          <p:nvPr>
            <p:ph type="title"/>
          </p:nvPr>
        </p:nvSpPr>
        <p:spPr>
          <a:xfrm>
            <a:off x="1135315" y="7102463"/>
            <a:ext cx="11684945" cy="1188097"/>
          </a:xfrm>
        </p:spPr>
        <p:txBody>
          <a:bodyPr/>
          <a:lstStyle/>
          <a:p>
            <a:r>
              <a:rPr lang="en-US">
                <a:latin typeface="Arial"/>
                <a:cs typeface="Arial"/>
              </a:rPr>
              <a:t>Lecture 19.1 -​ ​Introduction to </a:t>
            </a:r>
            <a:r>
              <a:rPr lang="en-US" dirty="0">
                <a:latin typeface="Arial"/>
                <a:cs typeface="Arial"/>
              </a:rPr>
              <a:t>Genomics</a:t>
            </a:r>
          </a:p>
        </p:txBody>
      </p:sp>
      <p:sp>
        <p:nvSpPr>
          <p:cNvPr id="4" name="Text Placeholder 3">
            <a:extLst>
              <a:ext uri="{FF2B5EF4-FFF2-40B4-BE49-F238E27FC236}">
                <a16:creationId xmlns:a16="http://schemas.microsoft.com/office/drawing/2014/main" id="{BDB2F42C-38A8-43F3-8788-F337D2EA9153}"/>
              </a:ext>
            </a:extLst>
          </p:cNvPr>
          <p:cNvSpPr>
            <a:spLocks noGrp="1"/>
          </p:cNvSpPr>
          <p:nvPr>
            <p:ph type="body" sz="quarter" idx="10"/>
          </p:nvPr>
        </p:nvSpPr>
        <p:spPr>
          <a:xfrm>
            <a:off x="1135316" y="6188616"/>
            <a:ext cx="8866188" cy="474663"/>
          </a:xfrm>
        </p:spPr>
        <p:txBody>
          <a:bodyPr/>
          <a:lstStyle/>
          <a:p>
            <a:r>
              <a:rPr lang="en-US" dirty="0"/>
              <a:t>DLI Accelerated Data Science Teaching Kit</a:t>
            </a:r>
          </a:p>
        </p:txBody>
      </p:sp>
      <p:pic>
        <p:nvPicPr>
          <p:cNvPr id="5" name="Picture 4">
            <a:extLst>
              <a:ext uri="{FF2B5EF4-FFF2-40B4-BE49-F238E27FC236}">
                <a16:creationId xmlns:a16="http://schemas.microsoft.com/office/drawing/2014/main" id="{A53F24E5-459E-0F47-BB3F-955814B4F07C}"/>
              </a:ext>
            </a:extLst>
          </p:cNvPr>
          <p:cNvPicPr>
            <a:picLocks noChangeAspect="1"/>
          </p:cNvPicPr>
          <p:nvPr/>
        </p:nvPicPr>
        <p:blipFill>
          <a:blip r:embed="rId5"/>
          <a:stretch>
            <a:fillRect/>
          </a:stretch>
        </p:blipFill>
        <p:spPr>
          <a:xfrm>
            <a:off x="1270000" y="1270000"/>
            <a:ext cx="63500" cy="76200"/>
          </a:xfrm>
          <a:prstGeom prst="rect">
            <a:avLst/>
          </a:prstGeom>
        </p:spPr>
      </p:pic>
      <p:pic>
        <p:nvPicPr>
          <p:cNvPr id="6" name="Picture 5">
            <a:extLst>
              <a:ext uri="{FF2B5EF4-FFF2-40B4-BE49-F238E27FC236}">
                <a16:creationId xmlns:a16="http://schemas.microsoft.com/office/drawing/2014/main" id="{3A492034-B9D2-D143-99B4-8FF7663E250E}"/>
              </a:ext>
            </a:extLst>
          </p:cNvPr>
          <p:cNvPicPr>
            <a:picLocks noChangeAspect="1"/>
          </p:cNvPicPr>
          <p:nvPr/>
        </p:nvPicPr>
        <p:blipFill>
          <a:blip r:embed="rId5"/>
          <a:stretch>
            <a:fillRect/>
          </a:stretch>
        </p:blipFill>
        <p:spPr>
          <a:xfrm>
            <a:off x="1270000" y="1270000"/>
            <a:ext cx="63500" cy="76200"/>
          </a:xfrm>
          <a:prstGeom prst="rect">
            <a:avLst/>
          </a:prstGeom>
        </p:spPr>
      </p:pic>
      <p:pic>
        <p:nvPicPr>
          <p:cNvPr id="7" name="Audio 6">
            <a:hlinkClick r:id="" action="ppaction://media"/>
            <a:extLst>
              <a:ext uri="{FF2B5EF4-FFF2-40B4-BE49-F238E27FC236}">
                <a16:creationId xmlns:a16="http://schemas.microsoft.com/office/drawing/2014/main" id="{C021E4EF-08A3-14B6-FC14-D54D9DB290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797556869"/>
      </p:ext>
    </p:extLst>
  </p:cSld>
  <p:clrMapOvr>
    <a:masterClrMapping/>
  </p:clrMapOvr>
  <mc:AlternateContent xmlns:mc="http://schemas.openxmlformats.org/markup-compatibility/2006">
    <mc:Choice xmlns:p14="http://schemas.microsoft.com/office/powerpoint/2010/main" Requires="p14">
      <p:transition spd="med" p14:dur="700" advTm="6197">
        <p:fade/>
      </p:transition>
    </mc:Choice>
    <mc:Fallback>
      <p:transition spd="med" advTm="61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altLang="zh-CN" dirty="0">
                <a:ea typeface="宋体" panose="02010600030101010101" pitchFamily="2" charset="-122"/>
              </a:rPr>
              <a:t>Data Format</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31977" y="3186797"/>
            <a:ext cx="8008620" cy="6198208"/>
          </a:xfrm>
        </p:spPr>
        <p:txBody>
          <a:bodyPr/>
          <a:lstStyle/>
          <a:p>
            <a:pPr marL="0"/>
            <a:r>
              <a:rPr lang="en-US" dirty="0"/>
              <a:t>FASTQ Format: The FASTQ format stores DNA sequence data as well as associated </a:t>
            </a:r>
            <a:r>
              <a:rPr lang="en-US" b="1" dirty="0" err="1"/>
              <a:t>Phred</a:t>
            </a:r>
            <a:r>
              <a:rPr lang="en-US" dirty="0"/>
              <a:t> quality scores of each base.</a:t>
            </a:r>
          </a:p>
          <a:p>
            <a:pPr marL="0"/>
            <a:endParaRPr lang="en-US" dirty="0"/>
          </a:p>
          <a:p>
            <a:pPr marL="0"/>
            <a:endParaRPr lang="en-US" dirty="0"/>
          </a:p>
          <a:p>
            <a:pPr marL="0"/>
            <a:endParaRPr lang="en-US" dirty="0"/>
          </a:p>
          <a:p>
            <a:pPr marL="0"/>
            <a:r>
              <a:rPr lang="en-US" b="1" dirty="0" err="1"/>
              <a:t>Phred</a:t>
            </a:r>
            <a:r>
              <a:rPr lang="en-US" dirty="0"/>
              <a:t> scores define quality</a:t>
            </a:r>
          </a:p>
          <a:p>
            <a:pPr marL="0"/>
            <a:endParaRPr lang="en-US" dirty="0"/>
          </a:p>
          <a:p>
            <a:pPr marL="0"/>
            <a:endParaRPr lang="en-US" b="1" dirty="0"/>
          </a:p>
          <a:p>
            <a:pPr marL="457200" indent="-457200">
              <a:buClr>
                <a:schemeClr val="bg1"/>
              </a:buClr>
              <a:buFont typeface="Arial" panose="020B0604020202020204" pitchFamily="34" charset="0"/>
              <a:buChar char="•"/>
            </a:pPr>
            <a:endParaRPr lang="en-US" dirty="0">
              <a:solidFill>
                <a:srgbClr val="000000"/>
              </a:solidFill>
            </a:endParaRPr>
          </a:p>
        </p:txBody>
      </p:sp>
      <p:sp>
        <p:nvSpPr>
          <p:cNvPr id="7" name="Text Placeholder 6">
            <a:extLst>
              <a:ext uri="{FF2B5EF4-FFF2-40B4-BE49-F238E27FC236}">
                <a16:creationId xmlns:a16="http://schemas.microsoft.com/office/drawing/2014/main" id="{8FEC7839-94EA-49B9-AB95-F51199DF6A10}"/>
              </a:ext>
            </a:extLst>
          </p:cNvPr>
          <p:cNvSpPr>
            <a:spLocks noGrp="1"/>
          </p:cNvSpPr>
          <p:nvPr>
            <p:ph type="body" sz="quarter" idx="10"/>
          </p:nvPr>
        </p:nvSpPr>
        <p:spPr/>
        <p:txBody>
          <a:bodyPr/>
          <a:lstStyle/>
          <a:p>
            <a:endParaRPr lang="en-US"/>
          </a:p>
        </p:txBody>
      </p:sp>
      <p:pic>
        <p:nvPicPr>
          <p:cNvPr id="5" name="Picture 4" descr="Chart&#10;&#10;Description automatically generated">
            <a:extLst>
              <a:ext uri="{FF2B5EF4-FFF2-40B4-BE49-F238E27FC236}">
                <a16:creationId xmlns:a16="http://schemas.microsoft.com/office/drawing/2014/main" id="{6F25F899-A014-7E4D-8036-DDD29489024E}"/>
              </a:ext>
            </a:extLst>
          </p:cNvPr>
          <p:cNvPicPr>
            <a:picLocks noChangeAspect="1"/>
          </p:cNvPicPr>
          <p:nvPr/>
        </p:nvPicPr>
        <p:blipFill>
          <a:blip r:embed="rId5"/>
          <a:stretch>
            <a:fillRect/>
          </a:stretch>
        </p:blipFill>
        <p:spPr>
          <a:xfrm>
            <a:off x="9226361" y="2273535"/>
            <a:ext cx="8529479" cy="3941208"/>
          </a:xfrm>
          <a:prstGeom prst="rect">
            <a:avLst/>
          </a:prstGeom>
        </p:spPr>
      </p:pic>
      <p:pic>
        <p:nvPicPr>
          <p:cNvPr id="6" name="Picture 5">
            <a:extLst>
              <a:ext uri="{FF2B5EF4-FFF2-40B4-BE49-F238E27FC236}">
                <a16:creationId xmlns:a16="http://schemas.microsoft.com/office/drawing/2014/main" id="{82A4017F-8570-0B4F-94D6-EF10F426F0F2}"/>
              </a:ext>
            </a:extLst>
          </p:cNvPr>
          <p:cNvPicPr>
            <a:picLocks noChangeAspect="1"/>
          </p:cNvPicPr>
          <p:nvPr/>
        </p:nvPicPr>
        <p:blipFill>
          <a:blip r:embed="rId6"/>
          <a:stretch>
            <a:fillRect/>
          </a:stretch>
        </p:blipFill>
        <p:spPr>
          <a:xfrm>
            <a:off x="2050694" y="6736883"/>
            <a:ext cx="5492535" cy="1285487"/>
          </a:xfrm>
          <a:prstGeom prst="rect">
            <a:avLst/>
          </a:prstGeom>
        </p:spPr>
      </p:pic>
      <p:pic>
        <p:nvPicPr>
          <p:cNvPr id="8" name="Picture 7" descr="Table&#10;&#10;Description automatically generated">
            <a:extLst>
              <a:ext uri="{FF2B5EF4-FFF2-40B4-BE49-F238E27FC236}">
                <a16:creationId xmlns:a16="http://schemas.microsoft.com/office/drawing/2014/main" id="{45A7D700-D198-E744-8E2F-804DAD1BE3FD}"/>
              </a:ext>
            </a:extLst>
          </p:cNvPr>
          <p:cNvPicPr>
            <a:picLocks noChangeAspect="1"/>
          </p:cNvPicPr>
          <p:nvPr/>
        </p:nvPicPr>
        <p:blipFill>
          <a:blip r:embed="rId7"/>
          <a:stretch>
            <a:fillRect/>
          </a:stretch>
        </p:blipFill>
        <p:spPr>
          <a:xfrm>
            <a:off x="9226361" y="6736883"/>
            <a:ext cx="8242300" cy="2311400"/>
          </a:xfrm>
          <a:prstGeom prst="rect">
            <a:avLst/>
          </a:prstGeom>
        </p:spPr>
      </p:pic>
      <p:pic>
        <p:nvPicPr>
          <p:cNvPr id="10" name="Audio 9">
            <a:hlinkClick r:id="" action="ppaction://media"/>
            <a:extLst>
              <a:ext uri="{FF2B5EF4-FFF2-40B4-BE49-F238E27FC236}">
                <a16:creationId xmlns:a16="http://schemas.microsoft.com/office/drawing/2014/main" id="{8928E86D-CCFB-C8AD-7EA5-544AF6F589E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646187920"/>
      </p:ext>
    </p:extLst>
  </p:cSld>
  <p:clrMapOvr>
    <a:masterClrMapping/>
  </p:clrMapOvr>
  <mc:AlternateContent xmlns:mc="http://schemas.openxmlformats.org/markup-compatibility/2006">
    <mc:Choice xmlns:p14="http://schemas.microsoft.com/office/powerpoint/2010/main" Requires="p14">
      <p:transition spd="med" p14:dur="700" advTm="16289">
        <p:fade/>
      </p:transition>
    </mc:Choice>
    <mc:Fallback>
      <p:transition spd="med" advTm="162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altLang="zh-CN" dirty="0">
                <a:ea typeface="宋体" panose="02010600030101010101" pitchFamily="2" charset="-122"/>
              </a:rPr>
              <a:t>FASTQ File</a:t>
            </a:r>
            <a:endParaRPr lang="en-US" dirty="0"/>
          </a:p>
        </p:txBody>
      </p:sp>
      <p:pic>
        <p:nvPicPr>
          <p:cNvPr id="11" name="Picture 10" descr="Text&#10;&#10;Description automatically generated with low confidence">
            <a:extLst>
              <a:ext uri="{FF2B5EF4-FFF2-40B4-BE49-F238E27FC236}">
                <a16:creationId xmlns:a16="http://schemas.microsoft.com/office/drawing/2014/main" id="{6E65DA57-06FD-9A4A-A1C1-4F575C9F5A94}"/>
              </a:ext>
            </a:extLst>
          </p:cNvPr>
          <p:cNvPicPr>
            <a:picLocks noChangeAspect="1"/>
          </p:cNvPicPr>
          <p:nvPr/>
        </p:nvPicPr>
        <p:blipFill>
          <a:blip r:embed="rId5"/>
          <a:stretch>
            <a:fillRect/>
          </a:stretch>
        </p:blipFill>
        <p:spPr>
          <a:xfrm>
            <a:off x="2945526" y="2114549"/>
            <a:ext cx="11595664" cy="7230238"/>
          </a:xfrm>
          <a:prstGeom prst="rect">
            <a:avLst/>
          </a:prstGeom>
        </p:spPr>
      </p:pic>
      <p:pic>
        <p:nvPicPr>
          <p:cNvPr id="3" name="Audio 2">
            <a:hlinkClick r:id="" action="ppaction://media"/>
            <a:extLst>
              <a:ext uri="{FF2B5EF4-FFF2-40B4-BE49-F238E27FC236}">
                <a16:creationId xmlns:a16="http://schemas.microsoft.com/office/drawing/2014/main" id="{91C6D97E-3564-832A-DC52-30A5C92024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777325888"/>
      </p:ext>
    </p:extLst>
  </p:cSld>
  <p:clrMapOvr>
    <a:masterClrMapping/>
  </p:clrMapOvr>
  <mc:AlternateContent xmlns:mc="http://schemas.openxmlformats.org/markup-compatibility/2006" xmlns:p14="http://schemas.microsoft.com/office/powerpoint/2010/main">
    <mc:Choice Requires="p14">
      <p:transition spd="med" p14:dur="700" advTm="4128">
        <p:fade/>
      </p:transition>
    </mc:Choice>
    <mc:Fallback xmlns="">
      <p:transition spd="med" advTm="41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r>
              <a:rPr lang="en-US" dirty="0"/>
              <a:t>Sequence Alignment/Map Data Format (SAM)</a:t>
            </a:r>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31977" y="3186797"/>
            <a:ext cx="8280763" cy="6198208"/>
          </a:xfrm>
        </p:spPr>
        <p:txBody>
          <a:bodyPr/>
          <a:lstStyle/>
          <a:p>
            <a:pPr marL="0"/>
            <a:r>
              <a:rPr lang="en-US" dirty="0"/>
              <a:t>SAM is a common format having sequence reads and their alignment to a reference genome.</a:t>
            </a:r>
          </a:p>
          <a:p>
            <a:pPr marL="0"/>
            <a:endParaRPr lang="en-US" dirty="0"/>
          </a:p>
          <a:p>
            <a:pPr marL="0"/>
            <a:r>
              <a:rPr lang="en-US" dirty="0"/>
              <a:t>BAM is the binary form of a SAM file.</a:t>
            </a:r>
          </a:p>
          <a:p>
            <a:pPr marL="0"/>
            <a:endParaRPr lang="en-US" dirty="0"/>
          </a:p>
          <a:p>
            <a:pPr marL="0"/>
            <a:r>
              <a:rPr lang="en-US" dirty="0"/>
              <a:t>Aligned BAM files are available at repositories (Sequence Read Archive at NCBI, ENA at </a:t>
            </a:r>
            <a:r>
              <a:rPr lang="en-US" b="1" dirty="0" err="1"/>
              <a:t>Ensembl</a:t>
            </a:r>
            <a:r>
              <a:rPr lang="en-US" dirty="0"/>
              <a:t>)</a:t>
            </a:r>
          </a:p>
          <a:p>
            <a:pPr marL="0"/>
            <a:endParaRPr lang="en-US" dirty="0"/>
          </a:p>
          <a:p>
            <a:pPr marL="0"/>
            <a:r>
              <a:rPr lang="en-US" dirty="0" err="1"/>
              <a:t>SAMTools</a:t>
            </a:r>
            <a:r>
              <a:rPr lang="en-US" dirty="0"/>
              <a:t> is a software package commonly used to analyze SAM/BAM files.</a:t>
            </a:r>
          </a:p>
          <a:p>
            <a:pPr marL="0"/>
            <a:endParaRPr lang="en-US" dirty="0"/>
          </a:p>
          <a:p>
            <a:pPr marL="0"/>
            <a:endParaRPr lang="en-US" dirty="0"/>
          </a:p>
          <a:p>
            <a:pPr marL="0"/>
            <a:endParaRPr lang="en-US" dirty="0"/>
          </a:p>
          <a:p>
            <a:pPr marL="0"/>
            <a:endParaRPr lang="en-US" dirty="0"/>
          </a:p>
          <a:p>
            <a:pPr marL="0"/>
            <a:endParaRPr lang="en-US" dirty="0"/>
          </a:p>
          <a:p>
            <a:pPr marL="0"/>
            <a:endParaRPr lang="en-US" b="1" dirty="0"/>
          </a:p>
          <a:p>
            <a:pPr marL="457200" indent="-457200">
              <a:buClr>
                <a:schemeClr val="bg1"/>
              </a:buClr>
              <a:buFont typeface="Arial" panose="020B0604020202020204" pitchFamily="34" charset="0"/>
              <a:buChar char="•"/>
            </a:pPr>
            <a:endParaRPr lang="en-US" dirty="0">
              <a:solidFill>
                <a:srgbClr val="000000"/>
              </a:solidFill>
            </a:endParaRPr>
          </a:p>
        </p:txBody>
      </p:sp>
      <p:pic>
        <p:nvPicPr>
          <p:cNvPr id="7" name="Picture 6" descr="Text&#10;&#10;Description automatically generated">
            <a:extLst>
              <a:ext uri="{FF2B5EF4-FFF2-40B4-BE49-F238E27FC236}">
                <a16:creationId xmlns:a16="http://schemas.microsoft.com/office/drawing/2014/main" id="{2BA4F4D0-FCF3-494B-B31E-E8BB2B617D4B}"/>
              </a:ext>
            </a:extLst>
          </p:cNvPr>
          <p:cNvPicPr>
            <a:picLocks noChangeAspect="1"/>
          </p:cNvPicPr>
          <p:nvPr/>
        </p:nvPicPr>
        <p:blipFill>
          <a:blip r:embed="rId5"/>
          <a:stretch>
            <a:fillRect/>
          </a:stretch>
        </p:blipFill>
        <p:spPr>
          <a:xfrm>
            <a:off x="9465527" y="3427297"/>
            <a:ext cx="8206705" cy="3963278"/>
          </a:xfrm>
          <a:prstGeom prst="rect">
            <a:avLst/>
          </a:prstGeom>
        </p:spPr>
      </p:pic>
      <p:pic>
        <p:nvPicPr>
          <p:cNvPr id="6" name="Audio 5">
            <a:hlinkClick r:id="" action="ppaction://media"/>
            <a:extLst>
              <a:ext uri="{FF2B5EF4-FFF2-40B4-BE49-F238E27FC236}">
                <a16:creationId xmlns:a16="http://schemas.microsoft.com/office/drawing/2014/main" id="{C30235B9-D2EF-2B67-6FDC-28EAFACFA0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831624016"/>
      </p:ext>
    </p:extLst>
  </p:cSld>
  <p:clrMapOvr>
    <a:masterClrMapping/>
  </p:clrMapOvr>
  <mc:AlternateContent xmlns:mc="http://schemas.openxmlformats.org/markup-compatibility/2006" xmlns:p14="http://schemas.microsoft.com/office/powerpoint/2010/main">
    <mc:Choice Requires="p14">
      <p:transition spd="med" p14:dur="700" advTm="28971">
        <p:fade/>
      </p:transition>
    </mc:Choice>
    <mc:Fallback xmlns="">
      <p:transition spd="med" advTm="289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r>
              <a:rPr lang="en-US" dirty="0"/>
              <a:t>RNA-seq and Data Analysis</a:t>
            </a:r>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39" y="2811143"/>
            <a:ext cx="8324661" cy="6921595"/>
          </a:xfrm>
        </p:spPr>
        <p:txBody>
          <a:bodyPr/>
          <a:lstStyle/>
          <a:p>
            <a:pPr marL="0"/>
            <a:r>
              <a:rPr lang="en-US" dirty="0"/>
              <a:t>RNA: Ribonucleic Acid</a:t>
            </a:r>
          </a:p>
          <a:p>
            <a:pPr marL="0"/>
            <a:endParaRPr lang="en-US" dirty="0"/>
          </a:p>
          <a:p>
            <a:pPr marL="0"/>
            <a:r>
              <a:rPr lang="en-US" dirty="0"/>
              <a:t>1. RNA converts the genetic information contained within DNA to a format used to build proteins, and then moves it to ribosomal protein factories. </a:t>
            </a:r>
          </a:p>
          <a:p>
            <a:pPr marL="0"/>
            <a:endParaRPr lang="en-US" dirty="0"/>
          </a:p>
          <a:p>
            <a:pPr marL="0"/>
            <a:r>
              <a:rPr lang="en-US" dirty="0"/>
              <a:t>2. RNA only has one strand, but like DNA, is made up of nucleotides. </a:t>
            </a:r>
          </a:p>
          <a:p>
            <a:pPr marL="0"/>
            <a:endParaRPr lang="en-US" dirty="0"/>
          </a:p>
          <a:p>
            <a:pPr marL="0"/>
            <a:r>
              <a:rPr lang="en-US" dirty="0"/>
              <a:t>3. RNA strands are shorter than DNA strands. </a:t>
            </a:r>
          </a:p>
          <a:p>
            <a:pPr marL="0"/>
            <a:endParaRPr lang="en-US" dirty="0"/>
          </a:p>
          <a:p>
            <a:pPr marL="0"/>
            <a:r>
              <a:rPr lang="en-US" dirty="0"/>
              <a:t>4. RNA sometimes forms a secondary double helix structure, but only intermittently. </a:t>
            </a:r>
          </a:p>
          <a:p>
            <a:pPr marL="0"/>
            <a:endParaRPr lang="en-US" dirty="0"/>
          </a:p>
          <a:p>
            <a:pPr marL="0"/>
            <a:endParaRPr lang="en-US" dirty="0"/>
          </a:p>
          <a:p>
            <a:pPr marL="0"/>
            <a:endParaRPr lang="en-US" dirty="0"/>
          </a:p>
          <a:p>
            <a:pPr marL="0"/>
            <a:endParaRPr lang="en-US" dirty="0"/>
          </a:p>
          <a:p>
            <a:pPr marL="0"/>
            <a:endParaRPr lang="en-US" dirty="0"/>
          </a:p>
          <a:p>
            <a:pPr marL="0"/>
            <a:endParaRPr lang="en-US" dirty="0"/>
          </a:p>
          <a:p>
            <a:pPr marL="0"/>
            <a:endParaRPr lang="en-US" b="1" dirty="0"/>
          </a:p>
          <a:p>
            <a:pPr marL="457200" indent="-457200">
              <a:buClr>
                <a:schemeClr val="bg1"/>
              </a:buClr>
              <a:buFont typeface="Arial" panose="020B0604020202020204" pitchFamily="34" charset="0"/>
              <a:buChar char="•"/>
            </a:pPr>
            <a:endParaRPr lang="en-US" dirty="0">
              <a:solidFill>
                <a:srgbClr val="000000"/>
              </a:solidFill>
            </a:endParaRPr>
          </a:p>
        </p:txBody>
      </p:sp>
      <p:pic>
        <p:nvPicPr>
          <p:cNvPr id="5122" name="Picture 2" descr="DNA vs. RNA – 5 Key Differences and Comparison | Technology Networks">
            <a:extLst>
              <a:ext uri="{FF2B5EF4-FFF2-40B4-BE49-F238E27FC236}">
                <a16:creationId xmlns:a16="http://schemas.microsoft.com/office/drawing/2014/main" id="{4714CDA4-169D-1348-B8EC-84B63A47E9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6019" y="1943099"/>
            <a:ext cx="9015141" cy="507101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3">
            <a:extLst>
              <a:ext uri="{FF2B5EF4-FFF2-40B4-BE49-F238E27FC236}">
                <a16:creationId xmlns:a16="http://schemas.microsoft.com/office/drawing/2014/main" id="{3C46A8F3-DBE2-6E42-9631-5F523939CC15}"/>
              </a:ext>
            </a:extLst>
          </p:cNvPr>
          <p:cNvSpPr txBox="1">
            <a:spLocks noChangeArrowheads="1"/>
          </p:cNvSpPr>
          <p:nvPr/>
        </p:nvSpPr>
        <p:spPr bwMode="auto">
          <a:xfrm>
            <a:off x="9545442" y="9607798"/>
            <a:ext cx="8742558" cy="396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spcBef>
                <a:spcPts val="8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3200">
                <a:solidFill>
                  <a:srgbClr val="000000"/>
                </a:solidFill>
                <a:latin typeface="Times New Roman" panose="02020603050405020304" pitchFamily="18" charset="0"/>
                <a:ea typeface="MS PGothic" panose="020B0600070205080204" pitchFamily="34" charset="-128"/>
              </a:defRPr>
            </a:lvl1pPr>
            <a:lvl2pPr marL="914400" indent="-457200">
              <a:spcBef>
                <a:spcPts val="7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800">
                <a:solidFill>
                  <a:srgbClr val="000000"/>
                </a:solidFill>
                <a:latin typeface="Times New Roman" panose="02020603050405020304" pitchFamily="18" charset="0"/>
                <a:ea typeface="MS PGothic" panose="020B0600070205080204" pitchFamily="34" charset="-128"/>
              </a:defRPr>
            </a:lvl2pPr>
            <a:lvl3pPr marL="1257300" indent="-342900">
              <a:spcBef>
                <a:spcPts val="6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400">
                <a:solidFill>
                  <a:srgbClr val="000000"/>
                </a:solidFill>
                <a:latin typeface="Times New Roman" panose="02020603050405020304" pitchFamily="18" charset="0"/>
                <a:ea typeface="MS PGothic" panose="020B0600070205080204" pitchFamily="34" charset="-128"/>
              </a:defRPr>
            </a:lvl3pPr>
            <a:lvl4pPr marL="1714500" indent="-342900">
              <a:spcBef>
                <a:spcPts val="5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4pPr>
            <a:lvl5pPr marL="2171700" indent="-342900">
              <a:spcBef>
                <a:spcPts val="500"/>
              </a:spcBef>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5pPr>
            <a:lvl6pPr marL="26289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6pPr>
            <a:lvl7pPr marL="30861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7pPr>
            <a:lvl8pPr marL="35433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8pPr>
            <a:lvl9pPr marL="40005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9pPr>
          </a:lstStyle>
          <a:p>
            <a:pPr defTabSz="457200">
              <a:buNone/>
            </a:pPr>
            <a:r>
              <a:rPr lang="en-US" altLang="zh-CN" sz="2000" b="1" dirty="0">
                <a:latin typeface="Arial" panose="020B0604020202020204" pitchFamily="34" charset="0"/>
                <a:ea typeface="宋体" panose="02010600030101010101" pitchFamily="2" charset="-122"/>
                <a:cs typeface="Arial" panose="020B0604020202020204" pitchFamily="34" charset="0"/>
              </a:rPr>
              <a:t>Source: https://</a:t>
            </a:r>
            <a:r>
              <a:rPr lang="en-US" altLang="zh-CN" sz="2000" b="1" dirty="0" err="1">
                <a:latin typeface="Arial" panose="020B0604020202020204" pitchFamily="34" charset="0"/>
                <a:ea typeface="宋体" panose="02010600030101010101" pitchFamily="2" charset="-122"/>
                <a:cs typeface="Arial" panose="020B0604020202020204" pitchFamily="34" charset="0"/>
              </a:rPr>
              <a:t>www.technologynetworks.com</a:t>
            </a:r>
            <a:r>
              <a:rPr lang="en-US" altLang="zh-CN" sz="2000" b="1" dirty="0">
                <a:latin typeface="Arial" panose="020B0604020202020204" pitchFamily="34" charset="0"/>
                <a:ea typeface="宋体" panose="02010600030101010101" pitchFamily="2" charset="-122"/>
                <a:cs typeface="Arial" panose="020B0604020202020204" pitchFamily="34" charset="0"/>
              </a:rPr>
              <a:t>/genomics/lists/what-are-the-key-differences-between-dna-and-rna-296719</a:t>
            </a:r>
          </a:p>
        </p:txBody>
      </p:sp>
      <p:pic>
        <p:nvPicPr>
          <p:cNvPr id="4" name="Audio 3">
            <a:hlinkClick r:id="" action="ppaction://media"/>
            <a:extLst>
              <a:ext uri="{FF2B5EF4-FFF2-40B4-BE49-F238E27FC236}">
                <a16:creationId xmlns:a16="http://schemas.microsoft.com/office/drawing/2014/main" id="{7D810B03-9472-8604-712B-550B132AF4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252035885"/>
      </p:ext>
    </p:extLst>
  </p:cSld>
  <p:clrMapOvr>
    <a:masterClrMapping/>
  </p:clrMapOvr>
  <mc:AlternateContent xmlns:mc="http://schemas.openxmlformats.org/markup-compatibility/2006">
    <mc:Choice xmlns:p14="http://schemas.microsoft.com/office/powerpoint/2010/main" Requires="p14">
      <p:transition spd="med" p14:dur="700" advTm="32181">
        <p:fade/>
      </p:transition>
    </mc:Choice>
    <mc:Fallback>
      <p:transition spd="med" advTm="321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r>
              <a:rPr lang="en-US" dirty="0"/>
              <a:t>RNA-seq and Data Analysis</a:t>
            </a:r>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39" y="2811143"/>
            <a:ext cx="8324661" cy="6921595"/>
          </a:xfrm>
        </p:spPr>
        <p:txBody>
          <a:bodyPr/>
          <a:lstStyle/>
          <a:p>
            <a:pPr marL="0"/>
            <a:r>
              <a:rPr lang="en-US" dirty="0"/>
              <a:t>RNA-Seq (named as an abbreviation of "RNA sequencing") is a sequencing technique which uses next-generation sequencing (NGS) to detect the presence and quantity of RNA in a biological sample at a given moment, analyzing the continuously changing cellular transcriptome.</a:t>
            </a:r>
          </a:p>
          <a:p>
            <a:pPr marL="0"/>
            <a:endParaRPr lang="en-US" dirty="0"/>
          </a:p>
          <a:p>
            <a:pPr marL="0"/>
            <a:r>
              <a:rPr lang="en-US" dirty="0"/>
              <a:t>The quantification of the amount of RNA produced or "expressed" (i.e., RNA transcribed) at a given time in a biological sample can be done by several technologies, but RNA-seq is currently considered the most powerful, robust and adaptable technique for measuring gene expression and transcription activation at genome-wide level.</a:t>
            </a:r>
          </a:p>
          <a:p>
            <a:pPr marL="0"/>
            <a:endParaRPr lang="en-US" dirty="0"/>
          </a:p>
          <a:p>
            <a:pPr marL="0"/>
            <a:endParaRPr lang="en-US" dirty="0"/>
          </a:p>
          <a:p>
            <a:pPr marL="0"/>
            <a:endParaRPr lang="en-US" dirty="0"/>
          </a:p>
          <a:p>
            <a:pPr marL="0"/>
            <a:endParaRPr lang="en-US" dirty="0"/>
          </a:p>
          <a:p>
            <a:pPr marL="0"/>
            <a:endParaRPr lang="en-US" b="1" dirty="0"/>
          </a:p>
          <a:p>
            <a:pPr marL="457200" indent="-457200">
              <a:buClr>
                <a:schemeClr val="bg1"/>
              </a:buClr>
              <a:buFont typeface="Arial" panose="020B0604020202020204" pitchFamily="34" charset="0"/>
              <a:buChar char="•"/>
            </a:pPr>
            <a:endParaRPr lang="en-US" dirty="0">
              <a:solidFill>
                <a:srgbClr val="000000"/>
              </a:solidFill>
            </a:endParaRPr>
          </a:p>
        </p:txBody>
      </p:sp>
      <p:sp>
        <p:nvSpPr>
          <p:cNvPr id="6" name="Text Box 3">
            <a:extLst>
              <a:ext uri="{FF2B5EF4-FFF2-40B4-BE49-F238E27FC236}">
                <a16:creationId xmlns:a16="http://schemas.microsoft.com/office/drawing/2014/main" id="{3C46A8F3-DBE2-6E42-9631-5F523939CC15}"/>
              </a:ext>
            </a:extLst>
          </p:cNvPr>
          <p:cNvSpPr txBox="1">
            <a:spLocks noChangeArrowheads="1"/>
          </p:cNvSpPr>
          <p:nvPr/>
        </p:nvSpPr>
        <p:spPr bwMode="auto">
          <a:xfrm>
            <a:off x="12288642" y="9890370"/>
            <a:ext cx="8742558" cy="396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spcBef>
                <a:spcPts val="8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3200">
                <a:solidFill>
                  <a:srgbClr val="000000"/>
                </a:solidFill>
                <a:latin typeface="Times New Roman" panose="02020603050405020304" pitchFamily="18" charset="0"/>
                <a:ea typeface="MS PGothic" panose="020B0600070205080204" pitchFamily="34" charset="-128"/>
              </a:defRPr>
            </a:lvl1pPr>
            <a:lvl2pPr marL="914400" indent="-457200">
              <a:spcBef>
                <a:spcPts val="7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800">
                <a:solidFill>
                  <a:srgbClr val="000000"/>
                </a:solidFill>
                <a:latin typeface="Times New Roman" panose="02020603050405020304" pitchFamily="18" charset="0"/>
                <a:ea typeface="MS PGothic" panose="020B0600070205080204" pitchFamily="34" charset="-128"/>
              </a:defRPr>
            </a:lvl2pPr>
            <a:lvl3pPr marL="1257300" indent="-342900">
              <a:spcBef>
                <a:spcPts val="6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400">
                <a:solidFill>
                  <a:srgbClr val="000000"/>
                </a:solidFill>
                <a:latin typeface="Times New Roman" panose="02020603050405020304" pitchFamily="18" charset="0"/>
                <a:ea typeface="MS PGothic" panose="020B0600070205080204" pitchFamily="34" charset="-128"/>
              </a:defRPr>
            </a:lvl3pPr>
            <a:lvl4pPr marL="1714500" indent="-342900">
              <a:spcBef>
                <a:spcPts val="5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4pPr>
            <a:lvl5pPr marL="2171700" indent="-342900">
              <a:spcBef>
                <a:spcPts val="500"/>
              </a:spcBef>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5pPr>
            <a:lvl6pPr marL="26289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6pPr>
            <a:lvl7pPr marL="30861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7pPr>
            <a:lvl8pPr marL="35433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8pPr>
            <a:lvl9pPr marL="40005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9pPr>
          </a:lstStyle>
          <a:p>
            <a:pPr defTabSz="457200">
              <a:buNone/>
            </a:pPr>
            <a:r>
              <a:rPr lang="en-US" altLang="zh-CN" sz="2000" b="1" dirty="0">
                <a:latin typeface="Arial" panose="020B0604020202020204" pitchFamily="34" charset="0"/>
                <a:ea typeface="宋体" panose="02010600030101010101" pitchFamily="2" charset="-122"/>
                <a:cs typeface="Arial" panose="020B0604020202020204" pitchFamily="34" charset="0"/>
              </a:rPr>
              <a:t>Source: https://</a:t>
            </a:r>
            <a:r>
              <a:rPr lang="en-US" altLang="zh-CN" sz="2000" b="1" dirty="0" err="1">
                <a:latin typeface="Arial" panose="020B0604020202020204" pitchFamily="34" charset="0"/>
                <a:ea typeface="宋体" panose="02010600030101010101" pitchFamily="2" charset="-122"/>
                <a:cs typeface="Arial" panose="020B0604020202020204" pitchFamily="34" charset="0"/>
              </a:rPr>
              <a:t>en.wikipedia.org</a:t>
            </a:r>
            <a:r>
              <a:rPr lang="en-US" altLang="zh-CN" sz="2000" b="1" dirty="0">
                <a:latin typeface="Arial" panose="020B0604020202020204" pitchFamily="34" charset="0"/>
                <a:ea typeface="宋体" panose="02010600030101010101" pitchFamily="2" charset="-122"/>
                <a:cs typeface="Arial" panose="020B0604020202020204" pitchFamily="34" charset="0"/>
              </a:rPr>
              <a:t>/wiki/RNA-Seq</a:t>
            </a:r>
          </a:p>
        </p:txBody>
      </p:sp>
      <p:pic>
        <p:nvPicPr>
          <p:cNvPr id="6148" name="Picture 4">
            <a:extLst>
              <a:ext uri="{FF2B5EF4-FFF2-40B4-BE49-F238E27FC236}">
                <a16:creationId xmlns:a16="http://schemas.microsoft.com/office/drawing/2014/main" id="{C5A7F5CA-07B6-F64D-A16E-32504DE045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7183" y="2814921"/>
            <a:ext cx="8845301" cy="514705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489DF6E6-3E29-9B0A-7AAA-4E816FA0A0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428140296"/>
      </p:ext>
    </p:extLst>
  </p:cSld>
  <p:clrMapOvr>
    <a:masterClrMapping/>
  </p:clrMapOvr>
  <mc:AlternateContent xmlns:mc="http://schemas.openxmlformats.org/markup-compatibility/2006" xmlns:p14="http://schemas.microsoft.com/office/powerpoint/2010/main">
    <mc:Choice Requires="p14">
      <p:transition spd="med" p14:dur="700" advTm="45685">
        <p:fade/>
      </p:transition>
    </mc:Choice>
    <mc:Fallback xmlns="">
      <p:transition spd="med" advTm="456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r>
              <a:rPr lang="en-US" dirty="0"/>
              <a:t>RNA-seq and Data Analysis</a:t>
            </a:r>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39" y="2811143"/>
            <a:ext cx="8324661" cy="6921595"/>
          </a:xfrm>
        </p:spPr>
        <p:txBody>
          <a:bodyPr/>
          <a:lstStyle/>
          <a:p>
            <a:pPr marL="0"/>
            <a:r>
              <a:rPr lang="en-US" dirty="0"/>
              <a:t>Single-cell RNA sequencing (</a:t>
            </a:r>
            <a:r>
              <a:rPr lang="en-US" b="1" dirty="0" err="1"/>
              <a:t>scRNA</a:t>
            </a:r>
            <a:r>
              <a:rPr lang="en-US" b="1" dirty="0"/>
              <a:t>-Seq</a:t>
            </a:r>
            <a:r>
              <a:rPr lang="en-US" dirty="0"/>
              <a:t>) provides the expression profiles of individual cells. </a:t>
            </a:r>
          </a:p>
          <a:p>
            <a:pPr marL="0"/>
            <a:endParaRPr lang="en-US" dirty="0"/>
          </a:p>
          <a:p>
            <a:pPr marL="0"/>
            <a:r>
              <a:rPr lang="en-US" dirty="0"/>
              <a:t>Although it is not possible to obtain complete information on every RNA expressed by each cell, due to the small amount of material available, patterns of gene expression can be identified through gene clustering analyses. </a:t>
            </a:r>
          </a:p>
          <a:p>
            <a:pPr marL="0"/>
            <a:endParaRPr lang="en-US" dirty="0"/>
          </a:p>
          <a:p>
            <a:pPr marL="0"/>
            <a:r>
              <a:rPr lang="en-US" dirty="0"/>
              <a:t>This can uncover the existence of rare cell types within a cell population that may never have been seen before. </a:t>
            </a:r>
          </a:p>
          <a:p>
            <a:pPr marL="0"/>
            <a:endParaRPr lang="en-US" dirty="0"/>
          </a:p>
          <a:p>
            <a:pPr marL="0"/>
            <a:endParaRPr lang="en-US" dirty="0"/>
          </a:p>
          <a:p>
            <a:pPr marL="0"/>
            <a:endParaRPr lang="en-US" dirty="0"/>
          </a:p>
          <a:p>
            <a:pPr marL="0"/>
            <a:endParaRPr lang="en-US" b="1" dirty="0"/>
          </a:p>
          <a:p>
            <a:pPr marL="457200" indent="-457200">
              <a:buClr>
                <a:schemeClr val="bg1"/>
              </a:buClr>
              <a:buFont typeface="Arial" panose="020B0604020202020204" pitchFamily="34" charset="0"/>
              <a:buChar char="•"/>
            </a:pPr>
            <a:endParaRPr lang="en-US" dirty="0">
              <a:solidFill>
                <a:srgbClr val="000000"/>
              </a:solidFill>
            </a:endParaRPr>
          </a:p>
        </p:txBody>
      </p:sp>
      <p:sp>
        <p:nvSpPr>
          <p:cNvPr id="6" name="Text Box 3">
            <a:extLst>
              <a:ext uri="{FF2B5EF4-FFF2-40B4-BE49-F238E27FC236}">
                <a16:creationId xmlns:a16="http://schemas.microsoft.com/office/drawing/2014/main" id="{3C46A8F3-DBE2-6E42-9631-5F523939CC15}"/>
              </a:ext>
            </a:extLst>
          </p:cNvPr>
          <p:cNvSpPr txBox="1">
            <a:spLocks noChangeArrowheads="1"/>
          </p:cNvSpPr>
          <p:nvPr/>
        </p:nvSpPr>
        <p:spPr bwMode="auto">
          <a:xfrm>
            <a:off x="12288642" y="9890370"/>
            <a:ext cx="8742558" cy="396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spcBef>
                <a:spcPts val="8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3200">
                <a:solidFill>
                  <a:srgbClr val="000000"/>
                </a:solidFill>
                <a:latin typeface="Times New Roman" panose="02020603050405020304" pitchFamily="18" charset="0"/>
                <a:ea typeface="MS PGothic" panose="020B0600070205080204" pitchFamily="34" charset="-128"/>
              </a:defRPr>
            </a:lvl1pPr>
            <a:lvl2pPr marL="914400" indent="-457200">
              <a:spcBef>
                <a:spcPts val="7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800">
                <a:solidFill>
                  <a:srgbClr val="000000"/>
                </a:solidFill>
                <a:latin typeface="Times New Roman" panose="02020603050405020304" pitchFamily="18" charset="0"/>
                <a:ea typeface="MS PGothic" panose="020B0600070205080204" pitchFamily="34" charset="-128"/>
              </a:defRPr>
            </a:lvl2pPr>
            <a:lvl3pPr marL="1257300" indent="-342900">
              <a:spcBef>
                <a:spcPts val="6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400">
                <a:solidFill>
                  <a:srgbClr val="000000"/>
                </a:solidFill>
                <a:latin typeface="Times New Roman" panose="02020603050405020304" pitchFamily="18" charset="0"/>
                <a:ea typeface="MS PGothic" panose="020B0600070205080204" pitchFamily="34" charset="-128"/>
              </a:defRPr>
            </a:lvl3pPr>
            <a:lvl4pPr marL="1714500" indent="-342900">
              <a:spcBef>
                <a:spcPts val="5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4pPr>
            <a:lvl5pPr marL="2171700" indent="-342900">
              <a:spcBef>
                <a:spcPts val="500"/>
              </a:spcBef>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5pPr>
            <a:lvl6pPr marL="26289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6pPr>
            <a:lvl7pPr marL="30861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7pPr>
            <a:lvl8pPr marL="35433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8pPr>
            <a:lvl9pPr marL="40005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9pPr>
          </a:lstStyle>
          <a:p>
            <a:pPr defTabSz="457200">
              <a:buNone/>
            </a:pPr>
            <a:r>
              <a:rPr lang="en-US" altLang="zh-CN" sz="2000" b="1" dirty="0">
                <a:latin typeface="Arial" panose="020B0604020202020204" pitchFamily="34" charset="0"/>
                <a:ea typeface="宋体" panose="02010600030101010101" pitchFamily="2" charset="-122"/>
                <a:cs typeface="Arial" panose="020B0604020202020204" pitchFamily="34" charset="0"/>
              </a:rPr>
              <a:t>Source: https://</a:t>
            </a:r>
            <a:r>
              <a:rPr lang="en-US" altLang="zh-CN" sz="2000" b="1" dirty="0" err="1">
                <a:latin typeface="Arial" panose="020B0604020202020204" pitchFamily="34" charset="0"/>
                <a:ea typeface="宋体" panose="02010600030101010101" pitchFamily="2" charset="-122"/>
                <a:cs typeface="Arial" panose="020B0604020202020204" pitchFamily="34" charset="0"/>
              </a:rPr>
              <a:t>en.wikipedia.org</a:t>
            </a:r>
            <a:r>
              <a:rPr lang="en-US" altLang="zh-CN" sz="2000" b="1" dirty="0">
                <a:latin typeface="Arial" panose="020B0604020202020204" pitchFamily="34" charset="0"/>
                <a:ea typeface="宋体" panose="02010600030101010101" pitchFamily="2" charset="-122"/>
                <a:cs typeface="Arial" panose="020B0604020202020204" pitchFamily="34" charset="0"/>
              </a:rPr>
              <a:t>/wiki/RNA-Seq</a:t>
            </a:r>
          </a:p>
        </p:txBody>
      </p:sp>
      <p:pic>
        <p:nvPicPr>
          <p:cNvPr id="7172" name="Picture 4" descr="File:RNA-Seq workflow-5.pdf">
            <a:extLst>
              <a:ext uri="{FF2B5EF4-FFF2-40B4-BE49-F238E27FC236}">
                <a16:creationId xmlns:a16="http://schemas.microsoft.com/office/drawing/2014/main" id="{F41E959E-1BDC-444D-A681-F4BA6AC336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7302" y="2811142"/>
            <a:ext cx="8324660" cy="5889697"/>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8E26DA08-AD30-B5BE-7069-A82952B019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520961349"/>
      </p:ext>
    </p:extLst>
  </p:cSld>
  <p:clrMapOvr>
    <a:masterClrMapping/>
  </p:clrMapOvr>
  <mc:AlternateContent xmlns:mc="http://schemas.openxmlformats.org/markup-compatibility/2006" xmlns:p14="http://schemas.microsoft.com/office/powerpoint/2010/main">
    <mc:Choice Requires="p14">
      <p:transition spd="med" p14:dur="700" advTm="33589">
        <p:fade/>
      </p:transition>
    </mc:Choice>
    <mc:Fallback xmlns="">
      <p:transition spd="med" advTm="335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r>
              <a:rPr lang="en-US" dirty="0"/>
              <a:t>Data Analysis Workflow</a:t>
            </a:r>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39" y="3542663"/>
            <a:ext cx="8324661" cy="6921595"/>
          </a:xfrm>
        </p:spPr>
        <p:txBody>
          <a:bodyPr/>
          <a:lstStyle/>
          <a:p>
            <a:pPr marL="0"/>
            <a:r>
              <a:rPr lang="en-US" dirty="0"/>
              <a:t>Data collection</a:t>
            </a:r>
          </a:p>
          <a:p>
            <a:pPr marL="0"/>
            <a:endParaRPr lang="en-US" dirty="0"/>
          </a:p>
          <a:p>
            <a:pPr marL="0"/>
            <a:r>
              <a:rPr lang="en-US" dirty="0"/>
              <a:t>1. Which sequencing technology you are using ?</a:t>
            </a:r>
          </a:p>
          <a:p>
            <a:pPr marL="0"/>
            <a:r>
              <a:rPr lang="en-US" dirty="0"/>
              <a:t>2. What kind of experiments are you doing ?</a:t>
            </a:r>
          </a:p>
          <a:p>
            <a:pPr marL="0"/>
            <a:r>
              <a:rPr lang="en-US" dirty="0"/>
              <a:t>3. How many samples ?</a:t>
            </a:r>
          </a:p>
          <a:p>
            <a:pPr marL="0"/>
            <a:r>
              <a:rPr lang="en-US" dirty="0"/>
              <a:t>4. How many replicates ?</a:t>
            </a:r>
          </a:p>
          <a:p>
            <a:pPr marL="0"/>
            <a:r>
              <a:rPr lang="en-US" dirty="0"/>
              <a:t>5. Which public data you will include in your</a:t>
            </a:r>
          </a:p>
          <a:p>
            <a:pPr marL="0"/>
            <a:r>
              <a:rPr lang="en-US" dirty="0"/>
              <a:t>analysis ?</a:t>
            </a:r>
          </a:p>
          <a:p>
            <a:pPr marL="0"/>
            <a:endParaRPr lang="en-US" dirty="0"/>
          </a:p>
          <a:p>
            <a:pPr marL="0"/>
            <a:endParaRPr lang="en-US" dirty="0"/>
          </a:p>
          <a:p>
            <a:pPr marL="0"/>
            <a:endParaRPr lang="en-US" b="1" dirty="0"/>
          </a:p>
          <a:p>
            <a:pPr marL="457200" indent="-457200">
              <a:buClr>
                <a:schemeClr val="bg1"/>
              </a:buClr>
              <a:buFont typeface="Arial" panose="020B0604020202020204" pitchFamily="34" charset="0"/>
              <a:buChar char="•"/>
            </a:pPr>
            <a:endParaRPr lang="en-US" dirty="0">
              <a:solidFill>
                <a:srgbClr val="000000"/>
              </a:solidFill>
            </a:endParaRPr>
          </a:p>
        </p:txBody>
      </p:sp>
      <p:sp>
        <p:nvSpPr>
          <p:cNvPr id="6" name="Text Box 3">
            <a:extLst>
              <a:ext uri="{FF2B5EF4-FFF2-40B4-BE49-F238E27FC236}">
                <a16:creationId xmlns:a16="http://schemas.microsoft.com/office/drawing/2014/main" id="{3C46A8F3-DBE2-6E42-9631-5F523939CC15}"/>
              </a:ext>
            </a:extLst>
          </p:cNvPr>
          <p:cNvSpPr txBox="1">
            <a:spLocks noChangeArrowheads="1"/>
          </p:cNvSpPr>
          <p:nvPr/>
        </p:nvSpPr>
        <p:spPr bwMode="auto">
          <a:xfrm>
            <a:off x="10147608" y="9538494"/>
            <a:ext cx="8742558" cy="396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spcBef>
                <a:spcPts val="8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3200">
                <a:solidFill>
                  <a:srgbClr val="000000"/>
                </a:solidFill>
                <a:latin typeface="Times New Roman" panose="02020603050405020304" pitchFamily="18" charset="0"/>
                <a:ea typeface="MS PGothic" panose="020B0600070205080204" pitchFamily="34" charset="-128"/>
              </a:defRPr>
            </a:lvl1pPr>
            <a:lvl2pPr marL="914400" indent="-457200">
              <a:spcBef>
                <a:spcPts val="7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800">
                <a:solidFill>
                  <a:srgbClr val="000000"/>
                </a:solidFill>
                <a:latin typeface="Times New Roman" panose="02020603050405020304" pitchFamily="18" charset="0"/>
                <a:ea typeface="MS PGothic" panose="020B0600070205080204" pitchFamily="34" charset="-128"/>
              </a:defRPr>
            </a:lvl2pPr>
            <a:lvl3pPr marL="1257300" indent="-342900">
              <a:spcBef>
                <a:spcPts val="6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400">
                <a:solidFill>
                  <a:srgbClr val="000000"/>
                </a:solidFill>
                <a:latin typeface="Times New Roman" panose="02020603050405020304" pitchFamily="18" charset="0"/>
                <a:ea typeface="MS PGothic" panose="020B0600070205080204" pitchFamily="34" charset="-128"/>
              </a:defRPr>
            </a:lvl3pPr>
            <a:lvl4pPr marL="1714500" indent="-342900">
              <a:spcBef>
                <a:spcPts val="5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4pPr>
            <a:lvl5pPr marL="2171700" indent="-342900">
              <a:spcBef>
                <a:spcPts val="500"/>
              </a:spcBef>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5pPr>
            <a:lvl6pPr marL="26289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6pPr>
            <a:lvl7pPr marL="30861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7pPr>
            <a:lvl8pPr marL="35433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8pPr>
            <a:lvl9pPr marL="40005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9pPr>
          </a:lstStyle>
          <a:p>
            <a:pPr defTabSz="457200">
              <a:buNone/>
            </a:pPr>
            <a:r>
              <a:rPr lang="en-US" altLang="zh-CN" sz="2000" b="1" dirty="0">
                <a:latin typeface="Arial" panose="020B0604020202020204" pitchFamily="34" charset="0"/>
                <a:ea typeface="宋体" panose="02010600030101010101" pitchFamily="2" charset="-122"/>
                <a:cs typeface="Arial" panose="020B0604020202020204" pitchFamily="34" charset="0"/>
              </a:rPr>
              <a:t>Source: https://</a:t>
            </a:r>
            <a:r>
              <a:rPr lang="en-US" altLang="zh-CN" sz="2000" b="1" dirty="0" err="1">
                <a:latin typeface="Arial" panose="020B0604020202020204" pitchFamily="34" charset="0"/>
                <a:ea typeface="宋体" panose="02010600030101010101" pitchFamily="2" charset="-122"/>
                <a:cs typeface="Arial" panose="020B0604020202020204" pitchFamily="34" charset="0"/>
              </a:rPr>
              <a:t>www.slideshare.net</a:t>
            </a:r>
            <a:r>
              <a:rPr lang="en-US" altLang="zh-CN" sz="2000" b="1" dirty="0">
                <a:latin typeface="Arial" panose="020B0604020202020204" pitchFamily="34" charset="0"/>
                <a:ea typeface="宋体" panose="02010600030101010101" pitchFamily="2" charset="-122"/>
                <a:cs typeface="Arial" panose="020B0604020202020204" pitchFamily="34" charset="0"/>
              </a:rPr>
              <a:t>/</a:t>
            </a:r>
            <a:r>
              <a:rPr lang="en-US" altLang="zh-CN" sz="2000" b="1" dirty="0" err="1">
                <a:latin typeface="Arial" panose="020B0604020202020204" pitchFamily="34" charset="0"/>
                <a:ea typeface="宋体" panose="02010600030101010101" pitchFamily="2" charset="-122"/>
                <a:cs typeface="Arial" panose="020B0604020202020204" pitchFamily="34" charset="0"/>
              </a:rPr>
              <a:t>altunaakalin</a:t>
            </a:r>
            <a:r>
              <a:rPr lang="en-US" altLang="zh-CN" sz="2000" b="1" dirty="0">
                <a:latin typeface="Arial" panose="020B0604020202020204" pitchFamily="34" charset="0"/>
                <a:ea typeface="宋体" panose="02010600030101010101" pitchFamily="2" charset="-122"/>
                <a:cs typeface="Arial" panose="020B0604020202020204" pitchFamily="34" charset="0"/>
              </a:rPr>
              <a:t>/data-analysis-patterns-tools-and-data-types-in-genomics?from_action=save</a:t>
            </a:r>
          </a:p>
        </p:txBody>
      </p:sp>
      <p:pic>
        <p:nvPicPr>
          <p:cNvPr id="5" name="Picture 4">
            <a:extLst>
              <a:ext uri="{FF2B5EF4-FFF2-40B4-BE49-F238E27FC236}">
                <a16:creationId xmlns:a16="http://schemas.microsoft.com/office/drawing/2014/main" id="{D74A5F69-417E-9D48-966C-948860AA4BAB}"/>
              </a:ext>
            </a:extLst>
          </p:cNvPr>
          <p:cNvPicPr>
            <a:picLocks noChangeAspect="1"/>
          </p:cNvPicPr>
          <p:nvPr/>
        </p:nvPicPr>
        <p:blipFill>
          <a:blip r:embed="rId5"/>
          <a:stretch>
            <a:fillRect/>
          </a:stretch>
        </p:blipFill>
        <p:spPr>
          <a:xfrm>
            <a:off x="3558943" y="1840786"/>
            <a:ext cx="11950700" cy="1270000"/>
          </a:xfrm>
          <a:prstGeom prst="rect">
            <a:avLst/>
          </a:prstGeom>
        </p:spPr>
      </p:pic>
      <p:sp>
        <p:nvSpPr>
          <p:cNvPr id="7" name="Rounded Rectangle 6">
            <a:extLst>
              <a:ext uri="{FF2B5EF4-FFF2-40B4-BE49-F238E27FC236}">
                <a16:creationId xmlns:a16="http://schemas.microsoft.com/office/drawing/2014/main" id="{7E38654F-D12B-E94A-AA01-98B9635DE9D8}"/>
              </a:ext>
            </a:extLst>
          </p:cNvPr>
          <p:cNvSpPr/>
          <p:nvPr/>
        </p:nvSpPr>
        <p:spPr>
          <a:xfrm>
            <a:off x="3323810" y="1761024"/>
            <a:ext cx="2519430" cy="142952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Shape&#10;&#10;Description automatically generated with medium confidence">
            <a:extLst>
              <a:ext uri="{FF2B5EF4-FFF2-40B4-BE49-F238E27FC236}">
                <a16:creationId xmlns:a16="http://schemas.microsoft.com/office/drawing/2014/main" id="{84CF5E57-0741-214B-B5E9-9C66B259E0B9}"/>
              </a:ext>
            </a:extLst>
          </p:cNvPr>
          <p:cNvPicPr>
            <a:picLocks noChangeAspect="1"/>
          </p:cNvPicPr>
          <p:nvPr/>
        </p:nvPicPr>
        <p:blipFill>
          <a:blip r:embed="rId6"/>
          <a:stretch>
            <a:fillRect/>
          </a:stretch>
        </p:blipFill>
        <p:spPr>
          <a:xfrm>
            <a:off x="9144000" y="4476730"/>
            <a:ext cx="7346697" cy="2318425"/>
          </a:xfrm>
          <a:prstGeom prst="rect">
            <a:avLst/>
          </a:prstGeom>
        </p:spPr>
      </p:pic>
      <p:pic>
        <p:nvPicPr>
          <p:cNvPr id="8" name="Audio 7">
            <a:hlinkClick r:id="" action="ppaction://media"/>
            <a:extLst>
              <a:ext uri="{FF2B5EF4-FFF2-40B4-BE49-F238E27FC236}">
                <a16:creationId xmlns:a16="http://schemas.microsoft.com/office/drawing/2014/main" id="{EC7E7E83-B7D1-3071-6D39-FBA3DE9F25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853646509"/>
      </p:ext>
    </p:extLst>
  </p:cSld>
  <p:clrMapOvr>
    <a:masterClrMapping/>
  </p:clrMapOvr>
  <mc:AlternateContent xmlns:mc="http://schemas.openxmlformats.org/markup-compatibility/2006" xmlns:p14="http://schemas.microsoft.com/office/powerpoint/2010/main">
    <mc:Choice Requires="p14">
      <p:transition spd="med" p14:dur="700" advTm="43146">
        <p:fade/>
      </p:transition>
    </mc:Choice>
    <mc:Fallback xmlns="">
      <p:transition spd="med" advTm="431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r>
              <a:rPr lang="en-US" dirty="0"/>
              <a:t>Data Analysis Workflow</a:t>
            </a:r>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39" y="3516537"/>
            <a:ext cx="8324661" cy="6921595"/>
          </a:xfrm>
        </p:spPr>
        <p:txBody>
          <a:bodyPr/>
          <a:lstStyle/>
          <a:p>
            <a:pPr marL="0"/>
            <a:r>
              <a:rPr lang="en-US" dirty="0"/>
              <a:t>Quality check and clean up </a:t>
            </a:r>
          </a:p>
          <a:p>
            <a:pPr marL="0"/>
            <a:endParaRPr lang="en-US" dirty="0"/>
          </a:p>
          <a:p>
            <a:pPr marL="0"/>
            <a:r>
              <a:rPr lang="en-US" dirty="0"/>
              <a:t>1. Quality check is mostly about checking read quality. </a:t>
            </a:r>
          </a:p>
          <a:p>
            <a:pPr marL="0"/>
            <a:endParaRPr lang="en-US" dirty="0"/>
          </a:p>
          <a:p>
            <a:pPr marL="0"/>
            <a:r>
              <a:rPr lang="en-US" dirty="0"/>
              <a:t>2. Involve removing low quality bases from reads </a:t>
            </a:r>
          </a:p>
          <a:p>
            <a:pPr marL="0"/>
            <a:endParaRPr lang="en-US" dirty="0"/>
          </a:p>
          <a:p>
            <a:pPr marL="0"/>
            <a:r>
              <a:rPr lang="en-US" dirty="0"/>
              <a:t>3. Involve removing adapter/barcode sequences from reads </a:t>
            </a:r>
          </a:p>
          <a:p>
            <a:pPr marL="0"/>
            <a:endParaRPr lang="en-US" dirty="0"/>
          </a:p>
          <a:p>
            <a:pPr marL="0"/>
            <a:endParaRPr lang="en-US" dirty="0"/>
          </a:p>
          <a:p>
            <a:pPr marL="0"/>
            <a:endParaRPr lang="en-US" b="1" dirty="0"/>
          </a:p>
          <a:p>
            <a:pPr marL="457200" indent="-457200">
              <a:buClr>
                <a:schemeClr val="bg1"/>
              </a:buClr>
              <a:buFont typeface="Arial" panose="020B0604020202020204" pitchFamily="34" charset="0"/>
              <a:buChar char="•"/>
            </a:pPr>
            <a:endParaRPr lang="en-US" dirty="0">
              <a:solidFill>
                <a:srgbClr val="000000"/>
              </a:solidFill>
            </a:endParaRPr>
          </a:p>
        </p:txBody>
      </p:sp>
      <p:sp>
        <p:nvSpPr>
          <p:cNvPr id="6" name="Text Box 3">
            <a:extLst>
              <a:ext uri="{FF2B5EF4-FFF2-40B4-BE49-F238E27FC236}">
                <a16:creationId xmlns:a16="http://schemas.microsoft.com/office/drawing/2014/main" id="{3C46A8F3-DBE2-6E42-9631-5F523939CC15}"/>
              </a:ext>
            </a:extLst>
          </p:cNvPr>
          <p:cNvSpPr txBox="1">
            <a:spLocks noChangeArrowheads="1"/>
          </p:cNvSpPr>
          <p:nvPr/>
        </p:nvSpPr>
        <p:spPr bwMode="auto">
          <a:xfrm>
            <a:off x="10147608" y="9538494"/>
            <a:ext cx="8742558" cy="396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spcBef>
                <a:spcPts val="8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3200">
                <a:solidFill>
                  <a:srgbClr val="000000"/>
                </a:solidFill>
                <a:latin typeface="Times New Roman" panose="02020603050405020304" pitchFamily="18" charset="0"/>
                <a:ea typeface="MS PGothic" panose="020B0600070205080204" pitchFamily="34" charset="-128"/>
              </a:defRPr>
            </a:lvl1pPr>
            <a:lvl2pPr marL="914400" indent="-457200">
              <a:spcBef>
                <a:spcPts val="7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800">
                <a:solidFill>
                  <a:srgbClr val="000000"/>
                </a:solidFill>
                <a:latin typeface="Times New Roman" panose="02020603050405020304" pitchFamily="18" charset="0"/>
                <a:ea typeface="MS PGothic" panose="020B0600070205080204" pitchFamily="34" charset="-128"/>
              </a:defRPr>
            </a:lvl2pPr>
            <a:lvl3pPr marL="1257300" indent="-342900">
              <a:spcBef>
                <a:spcPts val="6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400">
                <a:solidFill>
                  <a:srgbClr val="000000"/>
                </a:solidFill>
                <a:latin typeface="Times New Roman" panose="02020603050405020304" pitchFamily="18" charset="0"/>
                <a:ea typeface="MS PGothic" panose="020B0600070205080204" pitchFamily="34" charset="-128"/>
              </a:defRPr>
            </a:lvl3pPr>
            <a:lvl4pPr marL="1714500" indent="-342900">
              <a:spcBef>
                <a:spcPts val="5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4pPr>
            <a:lvl5pPr marL="2171700" indent="-342900">
              <a:spcBef>
                <a:spcPts val="500"/>
              </a:spcBef>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5pPr>
            <a:lvl6pPr marL="26289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6pPr>
            <a:lvl7pPr marL="30861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7pPr>
            <a:lvl8pPr marL="35433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8pPr>
            <a:lvl9pPr marL="40005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9pPr>
          </a:lstStyle>
          <a:p>
            <a:pPr defTabSz="457200">
              <a:buNone/>
            </a:pPr>
            <a:r>
              <a:rPr lang="en-US" altLang="zh-CN" sz="2000" b="1" dirty="0">
                <a:latin typeface="Arial" panose="020B0604020202020204" pitchFamily="34" charset="0"/>
                <a:ea typeface="宋体" panose="02010600030101010101" pitchFamily="2" charset="-122"/>
                <a:cs typeface="Arial" panose="020B0604020202020204" pitchFamily="34" charset="0"/>
              </a:rPr>
              <a:t>Source: https://</a:t>
            </a:r>
            <a:r>
              <a:rPr lang="en-US" altLang="zh-CN" sz="2000" b="1" dirty="0" err="1">
                <a:latin typeface="Arial" panose="020B0604020202020204" pitchFamily="34" charset="0"/>
                <a:ea typeface="宋体" panose="02010600030101010101" pitchFamily="2" charset="-122"/>
                <a:cs typeface="Arial" panose="020B0604020202020204" pitchFamily="34" charset="0"/>
              </a:rPr>
              <a:t>www.slideshare.net</a:t>
            </a:r>
            <a:r>
              <a:rPr lang="en-US" altLang="zh-CN" sz="2000" b="1" dirty="0">
                <a:latin typeface="Arial" panose="020B0604020202020204" pitchFamily="34" charset="0"/>
                <a:ea typeface="宋体" panose="02010600030101010101" pitchFamily="2" charset="-122"/>
                <a:cs typeface="Arial" panose="020B0604020202020204" pitchFamily="34" charset="0"/>
              </a:rPr>
              <a:t>/</a:t>
            </a:r>
            <a:r>
              <a:rPr lang="en-US" altLang="zh-CN" sz="2000" b="1" dirty="0" err="1">
                <a:latin typeface="Arial" panose="020B0604020202020204" pitchFamily="34" charset="0"/>
                <a:ea typeface="宋体" panose="02010600030101010101" pitchFamily="2" charset="-122"/>
                <a:cs typeface="Arial" panose="020B0604020202020204" pitchFamily="34" charset="0"/>
              </a:rPr>
              <a:t>altunaakalin</a:t>
            </a:r>
            <a:r>
              <a:rPr lang="en-US" altLang="zh-CN" sz="2000" b="1" dirty="0">
                <a:latin typeface="Arial" panose="020B0604020202020204" pitchFamily="34" charset="0"/>
                <a:ea typeface="宋体" panose="02010600030101010101" pitchFamily="2" charset="-122"/>
                <a:cs typeface="Arial" panose="020B0604020202020204" pitchFamily="34" charset="0"/>
              </a:rPr>
              <a:t>/data-analysis-patterns-tools-and-data-types-in-genomics?from_action=save</a:t>
            </a:r>
          </a:p>
        </p:txBody>
      </p:sp>
      <p:pic>
        <p:nvPicPr>
          <p:cNvPr id="5" name="Picture 4">
            <a:extLst>
              <a:ext uri="{FF2B5EF4-FFF2-40B4-BE49-F238E27FC236}">
                <a16:creationId xmlns:a16="http://schemas.microsoft.com/office/drawing/2014/main" id="{D74A5F69-417E-9D48-966C-948860AA4BAB}"/>
              </a:ext>
            </a:extLst>
          </p:cNvPr>
          <p:cNvPicPr>
            <a:picLocks noChangeAspect="1"/>
          </p:cNvPicPr>
          <p:nvPr/>
        </p:nvPicPr>
        <p:blipFill>
          <a:blip r:embed="rId5"/>
          <a:stretch>
            <a:fillRect/>
          </a:stretch>
        </p:blipFill>
        <p:spPr>
          <a:xfrm>
            <a:off x="3558943" y="1840786"/>
            <a:ext cx="11950700" cy="1270000"/>
          </a:xfrm>
          <a:prstGeom prst="rect">
            <a:avLst/>
          </a:prstGeom>
        </p:spPr>
      </p:pic>
      <p:sp>
        <p:nvSpPr>
          <p:cNvPr id="7" name="Rounded Rectangle 6">
            <a:extLst>
              <a:ext uri="{FF2B5EF4-FFF2-40B4-BE49-F238E27FC236}">
                <a16:creationId xmlns:a16="http://schemas.microsoft.com/office/drawing/2014/main" id="{7E38654F-D12B-E94A-AA01-98B9635DE9D8}"/>
              </a:ext>
            </a:extLst>
          </p:cNvPr>
          <p:cNvSpPr/>
          <p:nvPr/>
        </p:nvSpPr>
        <p:spPr>
          <a:xfrm>
            <a:off x="5858004" y="1761024"/>
            <a:ext cx="2423848" cy="142952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Text, chat or text message&#10;&#10;Description automatically generated">
            <a:extLst>
              <a:ext uri="{FF2B5EF4-FFF2-40B4-BE49-F238E27FC236}">
                <a16:creationId xmlns:a16="http://schemas.microsoft.com/office/drawing/2014/main" id="{78655AB4-4F7B-DB4D-9B3A-CD8F85946AEC}"/>
              </a:ext>
            </a:extLst>
          </p:cNvPr>
          <p:cNvPicPr>
            <a:picLocks noChangeAspect="1"/>
          </p:cNvPicPr>
          <p:nvPr/>
        </p:nvPicPr>
        <p:blipFill>
          <a:blip r:embed="rId6"/>
          <a:stretch>
            <a:fillRect/>
          </a:stretch>
        </p:blipFill>
        <p:spPr>
          <a:xfrm>
            <a:off x="8871857" y="4480242"/>
            <a:ext cx="8705470" cy="2129564"/>
          </a:xfrm>
          <a:prstGeom prst="rect">
            <a:avLst/>
          </a:prstGeom>
        </p:spPr>
      </p:pic>
      <p:pic>
        <p:nvPicPr>
          <p:cNvPr id="4" name="Audio 3">
            <a:hlinkClick r:id="" action="ppaction://media"/>
            <a:extLst>
              <a:ext uri="{FF2B5EF4-FFF2-40B4-BE49-F238E27FC236}">
                <a16:creationId xmlns:a16="http://schemas.microsoft.com/office/drawing/2014/main" id="{7DA822A6-47D1-A98D-9C30-AA76E99BEF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172361818"/>
      </p:ext>
    </p:extLst>
  </p:cSld>
  <p:clrMapOvr>
    <a:masterClrMapping/>
  </p:clrMapOvr>
  <mc:AlternateContent xmlns:mc="http://schemas.openxmlformats.org/markup-compatibility/2006" xmlns:p14="http://schemas.microsoft.com/office/powerpoint/2010/main">
    <mc:Choice Requires="p14">
      <p:transition spd="med" p14:dur="700" advTm="13066">
        <p:fade/>
      </p:transition>
    </mc:Choice>
    <mc:Fallback xmlns="">
      <p:transition spd="med" advTm="130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r>
              <a:rPr lang="en-US" dirty="0"/>
              <a:t>Data Analysis Workflow</a:t>
            </a:r>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39" y="3203025"/>
            <a:ext cx="8324661" cy="6921595"/>
          </a:xfrm>
        </p:spPr>
        <p:txBody>
          <a:bodyPr/>
          <a:lstStyle/>
          <a:p>
            <a:pPr marL="0"/>
            <a:r>
              <a:rPr lang="en-US" dirty="0"/>
              <a:t>Data Processing </a:t>
            </a:r>
          </a:p>
          <a:p>
            <a:pPr marL="0"/>
            <a:endParaRPr lang="en-US" dirty="0"/>
          </a:p>
          <a:p>
            <a:pPr marL="0"/>
            <a:r>
              <a:rPr lang="en-US" dirty="0"/>
              <a:t>1. Transforming raw data to a state where modeling or exploratory data analysis can start </a:t>
            </a:r>
          </a:p>
          <a:p>
            <a:pPr marL="0"/>
            <a:r>
              <a:rPr lang="en-US" dirty="0"/>
              <a:t>2. Include making a tabular data structure from raw data </a:t>
            </a:r>
          </a:p>
          <a:p>
            <a:pPr marL="0"/>
            <a:r>
              <a:rPr lang="en-US" dirty="0"/>
              <a:t>3. Include data transformations such as taking logs or normalization</a:t>
            </a:r>
          </a:p>
          <a:p>
            <a:pPr marL="0"/>
            <a:r>
              <a:rPr lang="en-US" dirty="0"/>
              <a:t>4. Alignment + Quantification</a:t>
            </a:r>
            <a:br>
              <a:rPr lang="en-US" dirty="0"/>
            </a:br>
            <a:endParaRPr lang="en-US" dirty="0"/>
          </a:p>
          <a:p>
            <a:pPr marL="0"/>
            <a:r>
              <a:rPr lang="en-US" dirty="0"/>
              <a:t> </a:t>
            </a:r>
          </a:p>
          <a:p>
            <a:pPr marL="0"/>
            <a:endParaRPr lang="en-US" dirty="0"/>
          </a:p>
          <a:p>
            <a:pPr marL="0"/>
            <a:endParaRPr lang="en-US" dirty="0"/>
          </a:p>
          <a:p>
            <a:pPr marL="0"/>
            <a:endParaRPr lang="en-US" b="1" dirty="0"/>
          </a:p>
          <a:p>
            <a:pPr marL="457200" indent="-457200">
              <a:buClr>
                <a:schemeClr val="bg1"/>
              </a:buClr>
              <a:buFont typeface="Arial" panose="020B0604020202020204" pitchFamily="34" charset="0"/>
              <a:buChar char="•"/>
            </a:pPr>
            <a:endParaRPr lang="en-US" dirty="0">
              <a:solidFill>
                <a:srgbClr val="000000"/>
              </a:solidFill>
            </a:endParaRPr>
          </a:p>
        </p:txBody>
      </p:sp>
      <p:sp>
        <p:nvSpPr>
          <p:cNvPr id="6" name="Text Box 3">
            <a:extLst>
              <a:ext uri="{FF2B5EF4-FFF2-40B4-BE49-F238E27FC236}">
                <a16:creationId xmlns:a16="http://schemas.microsoft.com/office/drawing/2014/main" id="{3C46A8F3-DBE2-6E42-9631-5F523939CC15}"/>
              </a:ext>
            </a:extLst>
          </p:cNvPr>
          <p:cNvSpPr txBox="1">
            <a:spLocks noChangeArrowheads="1"/>
          </p:cNvSpPr>
          <p:nvPr/>
        </p:nvSpPr>
        <p:spPr bwMode="auto">
          <a:xfrm>
            <a:off x="10147608" y="9538494"/>
            <a:ext cx="8742558" cy="396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spcBef>
                <a:spcPts val="8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3200">
                <a:solidFill>
                  <a:srgbClr val="000000"/>
                </a:solidFill>
                <a:latin typeface="Times New Roman" panose="02020603050405020304" pitchFamily="18" charset="0"/>
                <a:ea typeface="MS PGothic" panose="020B0600070205080204" pitchFamily="34" charset="-128"/>
              </a:defRPr>
            </a:lvl1pPr>
            <a:lvl2pPr marL="914400" indent="-457200">
              <a:spcBef>
                <a:spcPts val="7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800">
                <a:solidFill>
                  <a:srgbClr val="000000"/>
                </a:solidFill>
                <a:latin typeface="Times New Roman" panose="02020603050405020304" pitchFamily="18" charset="0"/>
                <a:ea typeface="MS PGothic" panose="020B0600070205080204" pitchFamily="34" charset="-128"/>
              </a:defRPr>
            </a:lvl2pPr>
            <a:lvl3pPr marL="1257300" indent="-342900">
              <a:spcBef>
                <a:spcPts val="6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400">
                <a:solidFill>
                  <a:srgbClr val="000000"/>
                </a:solidFill>
                <a:latin typeface="Times New Roman" panose="02020603050405020304" pitchFamily="18" charset="0"/>
                <a:ea typeface="MS PGothic" panose="020B0600070205080204" pitchFamily="34" charset="-128"/>
              </a:defRPr>
            </a:lvl3pPr>
            <a:lvl4pPr marL="1714500" indent="-342900">
              <a:spcBef>
                <a:spcPts val="5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4pPr>
            <a:lvl5pPr marL="2171700" indent="-342900">
              <a:spcBef>
                <a:spcPts val="500"/>
              </a:spcBef>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5pPr>
            <a:lvl6pPr marL="26289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6pPr>
            <a:lvl7pPr marL="30861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7pPr>
            <a:lvl8pPr marL="35433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8pPr>
            <a:lvl9pPr marL="40005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9pPr>
          </a:lstStyle>
          <a:p>
            <a:pPr defTabSz="457200">
              <a:buNone/>
            </a:pPr>
            <a:r>
              <a:rPr lang="en-US" altLang="zh-CN" sz="2000" b="1" dirty="0">
                <a:latin typeface="Arial" panose="020B0604020202020204" pitchFamily="34" charset="0"/>
                <a:ea typeface="宋体" panose="02010600030101010101" pitchFamily="2" charset="-122"/>
                <a:cs typeface="Arial" panose="020B0604020202020204" pitchFamily="34" charset="0"/>
              </a:rPr>
              <a:t>Source: https://</a:t>
            </a:r>
            <a:r>
              <a:rPr lang="en-US" altLang="zh-CN" sz="2000" b="1" dirty="0" err="1">
                <a:latin typeface="Arial" panose="020B0604020202020204" pitchFamily="34" charset="0"/>
                <a:ea typeface="宋体" panose="02010600030101010101" pitchFamily="2" charset="-122"/>
                <a:cs typeface="Arial" panose="020B0604020202020204" pitchFamily="34" charset="0"/>
              </a:rPr>
              <a:t>www.slideshare.net</a:t>
            </a:r>
            <a:r>
              <a:rPr lang="en-US" altLang="zh-CN" sz="2000" b="1" dirty="0">
                <a:latin typeface="Arial" panose="020B0604020202020204" pitchFamily="34" charset="0"/>
                <a:ea typeface="宋体" panose="02010600030101010101" pitchFamily="2" charset="-122"/>
                <a:cs typeface="Arial" panose="020B0604020202020204" pitchFamily="34" charset="0"/>
              </a:rPr>
              <a:t>/</a:t>
            </a:r>
            <a:r>
              <a:rPr lang="en-US" altLang="zh-CN" sz="2000" b="1" dirty="0" err="1">
                <a:latin typeface="Arial" panose="020B0604020202020204" pitchFamily="34" charset="0"/>
                <a:ea typeface="宋体" panose="02010600030101010101" pitchFamily="2" charset="-122"/>
                <a:cs typeface="Arial" panose="020B0604020202020204" pitchFamily="34" charset="0"/>
              </a:rPr>
              <a:t>altunaakalin</a:t>
            </a:r>
            <a:r>
              <a:rPr lang="en-US" altLang="zh-CN" sz="2000" b="1" dirty="0">
                <a:latin typeface="Arial" panose="020B0604020202020204" pitchFamily="34" charset="0"/>
                <a:ea typeface="宋体" panose="02010600030101010101" pitchFamily="2" charset="-122"/>
                <a:cs typeface="Arial" panose="020B0604020202020204" pitchFamily="34" charset="0"/>
              </a:rPr>
              <a:t>/data-analysis-patterns-tools-and-data-types-in-genomics?from_action=save</a:t>
            </a:r>
          </a:p>
        </p:txBody>
      </p:sp>
      <p:pic>
        <p:nvPicPr>
          <p:cNvPr id="5" name="Picture 4">
            <a:extLst>
              <a:ext uri="{FF2B5EF4-FFF2-40B4-BE49-F238E27FC236}">
                <a16:creationId xmlns:a16="http://schemas.microsoft.com/office/drawing/2014/main" id="{D74A5F69-417E-9D48-966C-948860AA4BAB}"/>
              </a:ext>
            </a:extLst>
          </p:cNvPr>
          <p:cNvPicPr>
            <a:picLocks noChangeAspect="1"/>
          </p:cNvPicPr>
          <p:nvPr/>
        </p:nvPicPr>
        <p:blipFill>
          <a:blip r:embed="rId5"/>
          <a:stretch>
            <a:fillRect/>
          </a:stretch>
        </p:blipFill>
        <p:spPr>
          <a:xfrm>
            <a:off x="3532817" y="1840786"/>
            <a:ext cx="11950700" cy="1270000"/>
          </a:xfrm>
          <a:prstGeom prst="rect">
            <a:avLst/>
          </a:prstGeom>
        </p:spPr>
      </p:pic>
      <p:sp>
        <p:nvSpPr>
          <p:cNvPr id="7" name="Rounded Rectangle 6">
            <a:extLst>
              <a:ext uri="{FF2B5EF4-FFF2-40B4-BE49-F238E27FC236}">
                <a16:creationId xmlns:a16="http://schemas.microsoft.com/office/drawing/2014/main" id="{7E38654F-D12B-E94A-AA01-98B9635DE9D8}"/>
              </a:ext>
            </a:extLst>
          </p:cNvPr>
          <p:cNvSpPr/>
          <p:nvPr/>
        </p:nvSpPr>
        <p:spPr>
          <a:xfrm>
            <a:off x="8287698" y="1761024"/>
            <a:ext cx="2423848" cy="142952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Text, chat or text message&#10;&#10;Description automatically generated">
            <a:extLst>
              <a:ext uri="{FF2B5EF4-FFF2-40B4-BE49-F238E27FC236}">
                <a16:creationId xmlns:a16="http://schemas.microsoft.com/office/drawing/2014/main" id="{72EDA1E9-B1CB-984D-8683-E2CBA8BD878A}"/>
              </a:ext>
            </a:extLst>
          </p:cNvPr>
          <p:cNvPicPr>
            <a:picLocks noChangeAspect="1"/>
          </p:cNvPicPr>
          <p:nvPr/>
        </p:nvPicPr>
        <p:blipFill>
          <a:blip r:embed="rId6"/>
          <a:stretch>
            <a:fillRect/>
          </a:stretch>
        </p:blipFill>
        <p:spPr>
          <a:xfrm>
            <a:off x="9144000" y="4711783"/>
            <a:ext cx="8773888" cy="1959429"/>
          </a:xfrm>
          <a:prstGeom prst="rect">
            <a:avLst/>
          </a:prstGeom>
        </p:spPr>
      </p:pic>
      <p:pic>
        <p:nvPicPr>
          <p:cNvPr id="8" name="Audio 7">
            <a:hlinkClick r:id="" action="ppaction://media"/>
            <a:extLst>
              <a:ext uri="{FF2B5EF4-FFF2-40B4-BE49-F238E27FC236}">
                <a16:creationId xmlns:a16="http://schemas.microsoft.com/office/drawing/2014/main" id="{719BDDFB-07E0-FA74-5CD5-E47692FE801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4008683072"/>
      </p:ext>
    </p:extLst>
  </p:cSld>
  <p:clrMapOvr>
    <a:masterClrMapping/>
  </p:clrMapOvr>
  <mc:AlternateContent xmlns:mc="http://schemas.openxmlformats.org/markup-compatibility/2006" xmlns:p14="http://schemas.microsoft.com/office/powerpoint/2010/main">
    <mc:Choice Requires="p14">
      <p:transition spd="med" p14:dur="700" advTm="21849">
        <p:fade/>
      </p:transition>
    </mc:Choice>
    <mc:Fallback xmlns="">
      <p:transition spd="med" advTm="218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r>
              <a:rPr lang="en-US" dirty="0"/>
              <a:t>Data Analysis Workflow</a:t>
            </a:r>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39" y="3203025"/>
            <a:ext cx="8688828" cy="6255707"/>
          </a:xfrm>
          <a:ln>
            <a:solidFill>
              <a:schemeClr val="accent1"/>
            </a:solidFill>
          </a:ln>
        </p:spPr>
        <p:txBody>
          <a:bodyPr/>
          <a:lstStyle/>
          <a:p>
            <a:pPr marL="0"/>
            <a:r>
              <a:rPr lang="en-US" b="1" dirty="0"/>
              <a:t>Exploratory analysis and modeling </a:t>
            </a:r>
          </a:p>
          <a:p>
            <a:pPr marL="0"/>
            <a:endParaRPr lang="en-US" dirty="0"/>
          </a:p>
          <a:p>
            <a:pPr marL="0"/>
            <a:r>
              <a:rPr lang="en-US" dirty="0"/>
              <a:t>In general, </a:t>
            </a:r>
          </a:p>
          <a:p>
            <a:pPr marL="73546" indent="-457200">
              <a:buClr>
                <a:schemeClr val="bg1"/>
              </a:buClr>
              <a:buFont typeface="Wingdings" pitchFamily="2" charset="2"/>
              <a:buChar char="§"/>
            </a:pPr>
            <a:r>
              <a:rPr lang="en-US" dirty="0"/>
              <a:t>How samples or variables relate to each other </a:t>
            </a:r>
          </a:p>
          <a:p>
            <a:pPr marL="1023419" lvl="1" indent="-457200">
              <a:buClr>
                <a:srgbClr val="002060"/>
              </a:buClr>
              <a:buFont typeface="Arial" panose="020B0604020202020204" pitchFamily="34" charset="0"/>
              <a:buChar char="•"/>
            </a:pPr>
            <a:r>
              <a:rPr lang="en-US" dirty="0"/>
              <a:t>clustering &amp; dimension reduction (PCA, etc.) </a:t>
            </a:r>
          </a:p>
          <a:p>
            <a:pPr marL="73546" indent="-457200">
              <a:buClr>
                <a:srgbClr val="002060"/>
              </a:buClr>
              <a:buFont typeface="Wingdings" pitchFamily="2" charset="2"/>
              <a:buChar char="§"/>
            </a:pPr>
            <a:r>
              <a:rPr lang="en-US" dirty="0"/>
              <a:t>Prediction of variable of interest: Y ~ X</a:t>
            </a:r>
            <a:r>
              <a:rPr lang="en-US" baseline="-25000" dirty="0"/>
              <a:t>1</a:t>
            </a:r>
            <a:r>
              <a:rPr lang="en-US" dirty="0"/>
              <a:t> + … + </a:t>
            </a:r>
            <a:r>
              <a:rPr lang="en-US" dirty="0" err="1"/>
              <a:t>X</a:t>
            </a:r>
            <a:r>
              <a:rPr lang="en-US" baseline="-25000" dirty="0" err="1"/>
              <a:t>n</a:t>
            </a:r>
            <a:r>
              <a:rPr lang="en-US" dirty="0"/>
              <a:t> </a:t>
            </a:r>
          </a:p>
          <a:p>
            <a:pPr marL="73546" indent="-457200">
              <a:buClr>
                <a:srgbClr val="002060"/>
              </a:buClr>
              <a:buFont typeface="Wingdings" pitchFamily="2" charset="2"/>
              <a:buChar char="§"/>
            </a:pPr>
            <a:r>
              <a:rPr lang="en-US" dirty="0"/>
              <a:t>Statistical models including hypothesis testing </a:t>
            </a:r>
          </a:p>
          <a:p>
            <a:pPr marL="0"/>
            <a:endParaRPr lang="en-US" dirty="0"/>
          </a:p>
          <a:p>
            <a:pPr marL="0"/>
            <a:r>
              <a:rPr lang="en-US" dirty="0"/>
              <a:t>In genomics, </a:t>
            </a:r>
          </a:p>
          <a:p>
            <a:pPr marL="73546" indent="-457200">
              <a:buClr>
                <a:srgbClr val="002060"/>
              </a:buClr>
              <a:buFont typeface="Wingdings" pitchFamily="2" charset="2"/>
              <a:buChar char="§"/>
            </a:pPr>
            <a:r>
              <a:rPr lang="en-US" dirty="0"/>
              <a:t>Annotation with gene sets/pathways </a:t>
            </a:r>
          </a:p>
          <a:p>
            <a:pPr marL="73546" indent="-457200">
              <a:buClr>
                <a:srgbClr val="002060"/>
              </a:buClr>
              <a:buFont typeface="Wingdings" pitchFamily="2" charset="2"/>
              <a:buChar char="§"/>
            </a:pPr>
            <a:r>
              <a:rPr lang="en-US" dirty="0"/>
              <a:t>Looking at genomics data with special browsers, such as UCSC genome browser or IGV </a:t>
            </a:r>
          </a:p>
          <a:p>
            <a:pPr marL="0"/>
            <a:br>
              <a:rPr lang="en-US" dirty="0"/>
            </a:br>
            <a:endParaRPr lang="en-US" dirty="0"/>
          </a:p>
          <a:p>
            <a:pPr marL="0"/>
            <a:r>
              <a:rPr lang="en-US" dirty="0"/>
              <a:t> </a:t>
            </a:r>
          </a:p>
          <a:p>
            <a:pPr marL="0"/>
            <a:endParaRPr lang="en-US" dirty="0"/>
          </a:p>
          <a:p>
            <a:pPr marL="0"/>
            <a:endParaRPr lang="en-US" dirty="0"/>
          </a:p>
          <a:p>
            <a:pPr marL="0"/>
            <a:endParaRPr lang="en-US" b="1" dirty="0"/>
          </a:p>
          <a:p>
            <a:pPr marL="457200" indent="-457200">
              <a:buClr>
                <a:schemeClr val="bg1"/>
              </a:buClr>
              <a:buFont typeface="Arial" panose="020B0604020202020204" pitchFamily="34" charset="0"/>
              <a:buChar char="•"/>
            </a:pPr>
            <a:endParaRPr lang="en-US" dirty="0">
              <a:solidFill>
                <a:srgbClr val="000000"/>
              </a:solidFill>
            </a:endParaRPr>
          </a:p>
        </p:txBody>
      </p:sp>
      <p:sp>
        <p:nvSpPr>
          <p:cNvPr id="6" name="Text Box 3">
            <a:extLst>
              <a:ext uri="{FF2B5EF4-FFF2-40B4-BE49-F238E27FC236}">
                <a16:creationId xmlns:a16="http://schemas.microsoft.com/office/drawing/2014/main" id="{3C46A8F3-DBE2-6E42-9631-5F523939CC15}"/>
              </a:ext>
            </a:extLst>
          </p:cNvPr>
          <p:cNvSpPr txBox="1">
            <a:spLocks noChangeArrowheads="1"/>
          </p:cNvSpPr>
          <p:nvPr/>
        </p:nvSpPr>
        <p:spPr bwMode="auto">
          <a:xfrm>
            <a:off x="10147608" y="9538494"/>
            <a:ext cx="8742558" cy="396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spcBef>
                <a:spcPts val="8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3200">
                <a:solidFill>
                  <a:srgbClr val="000000"/>
                </a:solidFill>
                <a:latin typeface="Times New Roman" panose="02020603050405020304" pitchFamily="18" charset="0"/>
                <a:ea typeface="MS PGothic" panose="020B0600070205080204" pitchFamily="34" charset="-128"/>
              </a:defRPr>
            </a:lvl1pPr>
            <a:lvl2pPr marL="914400" indent="-457200">
              <a:spcBef>
                <a:spcPts val="7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800">
                <a:solidFill>
                  <a:srgbClr val="000000"/>
                </a:solidFill>
                <a:latin typeface="Times New Roman" panose="02020603050405020304" pitchFamily="18" charset="0"/>
                <a:ea typeface="MS PGothic" panose="020B0600070205080204" pitchFamily="34" charset="-128"/>
              </a:defRPr>
            </a:lvl2pPr>
            <a:lvl3pPr marL="1257300" indent="-342900">
              <a:spcBef>
                <a:spcPts val="6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400">
                <a:solidFill>
                  <a:srgbClr val="000000"/>
                </a:solidFill>
                <a:latin typeface="Times New Roman" panose="02020603050405020304" pitchFamily="18" charset="0"/>
                <a:ea typeface="MS PGothic" panose="020B0600070205080204" pitchFamily="34" charset="-128"/>
              </a:defRPr>
            </a:lvl3pPr>
            <a:lvl4pPr marL="1714500" indent="-342900">
              <a:spcBef>
                <a:spcPts val="5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4pPr>
            <a:lvl5pPr marL="2171700" indent="-342900">
              <a:spcBef>
                <a:spcPts val="500"/>
              </a:spcBef>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5pPr>
            <a:lvl6pPr marL="26289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6pPr>
            <a:lvl7pPr marL="30861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7pPr>
            <a:lvl8pPr marL="35433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8pPr>
            <a:lvl9pPr marL="40005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9pPr>
          </a:lstStyle>
          <a:p>
            <a:pPr defTabSz="457200">
              <a:buNone/>
            </a:pPr>
            <a:r>
              <a:rPr lang="en-US" altLang="zh-CN" sz="2000" b="1" dirty="0">
                <a:latin typeface="Arial" panose="020B0604020202020204" pitchFamily="34" charset="0"/>
                <a:ea typeface="宋体" panose="02010600030101010101" pitchFamily="2" charset="-122"/>
                <a:cs typeface="Arial" panose="020B0604020202020204" pitchFamily="34" charset="0"/>
              </a:rPr>
              <a:t>Source: https://</a:t>
            </a:r>
            <a:r>
              <a:rPr lang="en-US" altLang="zh-CN" sz="2000" b="1" dirty="0" err="1">
                <a:latin typeface="Arial" panose="020B0604020202020204" pitchFamily="34" charset="0"/>
                <a:ea typeface="宋体" panose="02010600030101010101" pitchFamily="2" charset="-122"/>
                <a:cs typeface="Arial" panose="020B0604020202020204" pitchFamily="34" charset="0"/>
              </a:rPr>
              <a:t>www.slideshare.net</a:t>
            </a:r>
            <a:r>
              <a:rPr lang="en-US" altLang="zh-CN" sz="2000" b="1" dirty="0">
                <a:latin typeface="Arial" panose="020B0604020202020204" pitchFamily="34" charset="0"/>
                <a:ea typeface="宋体" panose="02010600030101010101" pitchFamily="2" charset="-122"/>
                <a:cs typeface="Arial" panose="020B0604020202020204" pitchFamily="34" charset="0"/>
              </a:rPr>
              <a:t>/</a:t>
            </a:r>
            <a:r>
              <a:rPr lang="en-US" altLang="zh-CN" sz="2000" b="1" dirty="0" err="1">
                <a:latin typeface="Arial" panose="020B0604020202020204" pitchFamily="34" charset="0"/>
                <a:ea typeface="宋体" panose="02010600030101010101" pitchFamily="2" charset="-122"/>
                <a:cs typeface="Arial" panose="020B0604020202020204" pitchFamily="34" charset="0"/>
              </a:rPr>
              <a:t>altunaakalin</a:t>
            </a:r>
            <a:r>
              <a:rPr lang="en-US" altLang="zh-CN" sz="2000" b="1" dirty="0">
                <a:latin typeface="Arial" panose="020B0604020202020204" pitchFamily="34" charset="0"/>
                <a:ea typeface="宋体" panose="02010600030101010101" pitchFamily="2" charset="-122"/>
                <a:cs typeface="Arial" panose="020B0604020202020204" pitchFamily="34" charset="0"/>
              </a:rPr>
              <a:t>/data-analysis-patterns-tools-and-data-types-in-genomics?from_action=save</a:t>
            </a:r>
          </a:p>
        </p:txBody>
      </p:sp>
      <p:pic>
        <p:nvPicPr>
          <p:cNvPr id="5" name="Picture 4">
            <a:extLst>
              <a:ext uri="{FF2B5EF4-FFF2-40B4-BE49-F238E27FC236}">
                <a16:creationId xmlns:a16="http://schemas.microsoft.com/office/drawing/2014/main" id="{D74A5F69-417E-9D48-966C-948860AA4BAB}"/>
              </a:ext>
            </a:extLst>
          </p:cNvPr>
          <p:cNvPicPr>
            <a:picLocks noChangeAspect="1"/>
          </p:cNvPicPr>
          <p:nvPr/>
        </p:nvPicPr>
        <p:blipFill>
          <a:blip r:embed="rId5"/>
          <a:stretch>
            <a:fillRect/>
          </a:stretch>
        </p:blipFill>
        <p:spPr>
          <a:xfrm>
            <a:off x="3532817" y="1840786"/>
            <a:ext cx="11950700" cy="1270000"/>
          </a:xfrm>
          <a:prstGeom prst="rect">
            <a:avLst/>
          </a:prstGeom>
        </p:spPr>
      </p:pic>
      <p:sp>
        <p:nvSpPr>
          <p:cNvPr id="7" name="Rounded Rectangle 6">
            <a:extLst>
              <a:ext uri="{FF2B5EF4-FFF2-40B4-BE49-F238E27FC236}">
                <a16:creationId xmlns:a16="http://schemas.microsoft.com/office/drawing/2014/main" id="{7E38654F-D12B-E94A-AA01-98B9635DE9D8}"/>
              </a:ext>
            </a:extLst>
          </p:cNvPr>
          <p:cNvSpPr/>
          <p:nvPr/>
        </p:nvSpPr>
        <p:spPr>
          <a:xfrm>
            <a:off x="10769639" y="1761024"/>
            <a:ext cx="4713877" cy="142952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5E53E4B2-B6CF-1647-9B49-4BE18EA4233A}"/>
              </a:ext>
            </a:extLst>
          </p:cNvPr>
          <p:cNvSpPr txBox="1">
            <a:spLocks/>
          </p:cNvSpPr>
          <p:nvPr/>
        </p:nvSpPr>
        <p:spPr bwMode="auto">
          <a:xfrm>
            <a:off x="9508167" y="3231593"/>
            <a:ext cx="8742558" cy="6227139"/>
          </a:xfrm>
          <a:prstGeom prst="rect">
            <a:avLst/>
          </a:prstGeom>
          <a:noFill/>
          <a:ln w="9525">
            <a:solidFill>
              <a:schemeClr val="accent1"/>
            </a:solid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0" defTabSz="914400"/>
            <a:r>
              <a:rPr lang="en-US" b="1" kern="0" dirty="0"/>
              <a:t>Final visualization and reporting </a:t>
            </a:r>
          </a:p>
          <a:p>
            <a:pPr marL="0" defTabSz="914400"/>
            <a:endParaRPr lang="en-US" kern="0" dirty="0"/>
          </a:p>
          <a:p>
            <a:pPr marL="0" defTabSz="914400"/>
            <a:r>
              <a:rPr lang="en-US" kern="0" dirty="0"/>
              <a:t>Final figures, tables and text that describes the outcome of analysis </a:t>
            </a:r>
          </a:p>
          <a:p>
            <a:pPr marL="0" defTabSz="914400"/>
            <a:endParaRPr lang="en-US" kern="0" dirty="0"/>
          </a:p>
          <a:p>
            <a:pPr marL="0" defTabSz="914400"/>
            <a:r>
              <a:rPr lang="en-US" kern="0" dirty="0" err="1"/>
              <a:t>Jupyter</a:t>
            </a:r>
            <a:r>
              <a:rPr lang="en-US" kern="0" dirty="0"/>
              <a:t> notebook or </a:t>
            </a:r>
            <a:r>
              <a:rPr lang="en-US" kern="0" dirty="0" err="1"/>
              <a:t>Rmarkdown</a:t>
            </a:r>
            <a:r>
              <a:rPr lang="en-US" kern="0" dirty="0"/>
              <a:t> go-to tool for compiling reports these days </a:t>
            </a:r>
          </a:p>
          <a:p>
            <a:pPr marL="0" defTabSz="914400"/>
            <a:r>
              <a:rPr lang="en-US" kern="0" dirty="0"/>
              <a:t> </a:t>
            </a:r>
          </a:p>
          <a:p>
            <a:pPr marL="0" defTabSz="914400"/>
            <a:endParaRPr lang="en-US" kern="0" dirty="0"/>
          </a:p>
          <a:p>
            <a:pPr marL="0" defTabSz="914400"/>
            <a:endParaRPr lang="en-US" kern="0" dirty="0"/>
          </a:p>
          <a:p>
            <a:pPr marL="0" defTabSz="914400"/>
            <a:endParaRPr lang="en-US" b="1" kern="0" dirty="0"/>
          </a:p>
          <a:p>
            <a:pPr marL="457200" indent="-457200" defTabSz="914400">
              <a:buClr>
                <a:schemeClr val="bg1"/>
              </a:buClr>
              <a:buFont typeface="Arial" panose="020B0604020202020204" pitchFamily="34" charset="0"/>
              <a:buChar char="•"/>
            </a:pPr>
            <a:endParaRPr lang="en-US" kern="0" dirty="0">
              <a:solidFill>
                <a:srgbClr val="000000"/>
              </a:solidFill>
            </a:endParaRPr>
          </a:p>
        </p:txBody>
      </p:sp>
      <p:pic>
        <p:nvPicPr>
          <p:cNvPr id="9" name="Audio 8">
            <a:hlinkClick r:id="" action="ppaction://media"/>
            <a:extLst>
              <a:ext uri="{FF2B5EF4-FFF2-40B4-BE49-F238E27FC236}">
                <a16:creationId xmlns:a16="http://schemas.microsoft.com/office/drawing/2014/main" id="{097D16AD-1C86-6367-0EA7-C6C268D0D8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220067236"/>
      </p:ext>
    </p:extLst>
  </p:cSld>
  <p:clrMapOvr>
    <a:masterClrMapping/>
  </p:clrMapOvr>
  <mc:AlternateContent xmlns:mc="http://schemas.openxmlformats.org/markup-compatibility/2006" xmlns:p14="http://schemas.microsoft.com/office/powerpoint/2010/main">
    <mc:Choice Requires="p14">
      <p:transition spd="med" p14:dur="700" advTm="44096">
        <p:fade/>
      </p:transition>
    </mc:Choice>
    <mc:Fallback xmlns="">
      <p:transition spd="med" advTm="440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39E623-7E8F-487F-86AA-742B27905FB5}"/>
              </a:ext>
            </a:extLst>
          </p:cNvPr>
          <p:cNvPicPr>
            <a:picLocks noChangeAspect="1"/>
          </p:cNvPicPr>
          <p:nvPr/>
        </p:nvPicPr>
        <p:blipFill>
          <a:blip r:embed="rId4"/>
          <a:stretch>
            <a:fillRect/>
          </a:stretch>
        </p:blipFill>
        <p:spPr>
          <a:xfrm>
            <a:off x="7548880" y="3505059"/>
            <a:ext cx="3190241" cy="1104314"/>
          </a:xfrm>
          <a:prstGeom prst="rect">
            <a:avLst/>
          </a:prstGeom>
        </p:spPr>
      </p:pic>
      <p:sp>
        <p:nvSpPr>
          <p:cNvPr id="10" name="Subtitle 11">
            <a:extLst>
              <a:ext uri="{FF2B5EF4-FFF2-40B4-BE49-F238E27FC236}">
                <a16:creationId xmlns:a16="http://schemas.microsoft.com/office/drawing/2014/main" id="{7A19A67C-0C19-4076-8945-3A7EB019B8F8}"/>
              </a:ext>
            </a:extLst>
          </p:cNvPr>
          <p:cNvSpPr txBox="1">
            <a:spLocks noGrp="1"/>
          </p:cNvSpPr>
          <p:nvPr>
            <p:ph idx="1"/>
          </p:nvPr>
        </p:nvSpPr>
        <p:spPr bwMode="auto">
          <a:xfrm>
            <a:off x="853440" y="4980568"/>
            <a:ext cx="16581120" cy="5611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0" indent="0" algn="ctr" defTabSz="346459" rtl="0" fontAlgn="base">
              <a:lnSpc>
                <a:spcPct val="90000"/>
              </a:lnSpc>
              <a:spcBef>
                <a:spcPts val="0"/>
              </a:spcBef>
              <a:spcAft>
                <a:spcPts val="0"/>
              </a:spcAft>
              <a:buClr>
                <a:srgbClr val="6F6F6F"/>
              </a:buClr>
              <a:buSzPct val="100000"/>
              <a:buFontTx/>
              <a:buNone/>
              <a:defRPr sz="1400" b="0" baseline="0">
                <a:solidFill>
                  <a:schemeClr val="tx1"/>
                </a:solidFill>
                <a:effectLst/>
                <a:latin typeface="Arial" panose="020B0604020202020204" pitchFamily="34" charset="0"/>
                <a:ea typeface="+mn-ea"/>
                <a:cs typeface="Arial" panose="020B0604020202020204" pitchFamily="34" charset="0"/>
              </a:defRPr>
            </a:lvl1pPr>
            <a:lvl2pPr marL="630238" indent="-228600" algn="l" defTabSz="346459" rtl="0" fontAlgn="base">
              <a:lnSpc>
                <a:spcPct val="90000"/>
              </a:lnSpc>
              <a:spcBef>
                <a:spcPts val="225"/>
              </a:spcBef>
              <a:spcAft>
                <a:spcPts val="225"/>
              </a:spcAft>
              <a:buClr>
                <a:schemeClr val="bg2"/>
              </a:buClr>
              <a:buSzPct val="100000"/>
              <a:buFont typeface="Arial" panose="020B0604020202020204" pitchFamily="34" charset="0"/>
              <a:buChar char="–"/>
              <a:defRPr sz="1400" b="0">
                <a:solidFill>
                  <a:schemeClr val="bg2"/>
                </a:solidFill>
                <a:latin typeface="Arial" panose="020B0604020202020204" pitchFamily="34" charset="0"/>
                <a:cs typeface="Arial" panose="020B0604020202020204" pitchFamily="34" charset="0"/>
              </a:defRPr>
            </a:lvl2pPr>
            <a:lvl3pPr marL="804863" indent="-203200" algn="l" defTabSz="346459" rtl="0" fontAlgn="base">
              <a:lnSpc>
                <a:spcPct val="90000"/>
              </a:lnSpc>
              <a:spcBef>
                <a:spcPts val="225"/>
              </a:spcBef>
              <a:spcAft>
                <a:spcPts val="225"/>
              </a:spcAft>
              <a:buClr>
                <a:schemeClr val="bg2"/>
              </a:buClr>
              <a:buSzPct val="100000"/>
              <a:buFont typeface="Arial" panose="020B0604020202020204" pitchFamily="34" charset="0"/>
              <a:buChar char="–"/>
              <a:defRPr sz="1400" b="0">
                <a:solidFill>
                  <a:schemeClr val="bg2"/>
                </a:solidFill>
                <a:latin typeface="Arial" panose="020B0604020202020204" pitchFamily="34" charset="0"/>
                <a:cs typeface="Arial" panose="020B0604020202020204" pitchFamily="34" charset="0"/>
              </a:defRPr>
            </a:lvl3pPr>
            <a:lvl4pPr marL="1331066" indent="-171443" algn="l" rtl="0" fontAlgn="base">
              <a:spcBef>
                <a:spcPct val="20000"/>
              </a:spcBef>
              <a:spcAft>
                <a:spcPct val="0"/>
              </a:spcAft>
              <a:buChar char="–"/>
              <a:defRPr sz="1500">
                <a:solidFill>
                  <a:schemeClr val="bg1"/>
                </a:solidFill>
                <a:latin typeface="+mn-lt"/>
              </a:defRPr>
            </a:lvl4pPr>
            <a:lvl5pPr marL="1588230" indent="-171443" algn="l" rtl="0" fontAlgn="base">
              <a:spcBef>
                <a:spcPct val="20000"/>
              </a:spcBef>
              <a:spcAft>
                <a:spcPct val="0"/>
              </a:spcAft>
              <a:buChar char="»"/>
              <a:defRPr sz="1500">
                <a:solidFill>
                  <a:schemeClr val="bg1"/>
                </a:solidFill>
                <a:latin typeface="+mn-lt"/>
              </a:defRPr>
            </a:lvl5pPr>
            <a:lvl6pPr marL="1931117" indent="-171443" algn="l" rtl="0" eaLnBrk="1" fontAlgn="base" hangingPunct="1">
              <a:spcBef>
                <a:spcPct val="20000"/>
              </a:spcBef>
              <a:spcAft>
                <a:spcPct val="0"/>
              </a:spcAft>
              <a:buChar char="»"/>
              <a:defRPr sz="1500">
                <a:solidFill>
                  <a:schemeClr val="bg1"/>
                </a:solidFill>
                <a:latin typeface="+mn-lt"/>
              </a:defRPr>
            </a:lvl6pPr>
            <a:lvl7pPr marL="2274003" indent="-171443" algn="l" rtl="0" eaLnBrk="1" fontAlgn="base" hangingPunct="1">
              <a:spcBef>
                <a:spcPct val="20000"/>
              </a:spcBef>
              <a:spcAft>
                <a:spcPct val="0"/>
              </a:spcAft>
              <a:buChar char="»"/>
              <a:defRPr sz="1500">
                <a:solidFill>
                  <a:schemeClr val="bg1"/>
                </a:solidFill>
                <a:latin typeface="+mn-lt"/>
              </a:defRPr>
            </a:lvl7pPr>
            <a:lvl8pPr marL="2616890" indent="-171443" algn="l" rtl="0" eaLnBrk="1" fontAlgn="base" hangingPunct="1">
              <a:spcBef>
                <a:spcPct val="20000"/>
              </a:spcBef>
              <a:spcAft>
                <a:spcPct val="0"/>
              </a:spcAft>
              <a:buChar char="»"/>
              <a:defRPr sz="1500">
                <a:solidFill>
                  <a:schemeClr val="bg1"/>
                </a:solidFill>
                <a:latin typeface="+mn-lt"/>
              </a:defRPr>
            </a:lvl8pPr>
            <a:lvl9pPr marL="2959775" indent="-171443" algn="l" rtl="0" eaLnBrk="1" fontAlgn="base" hangingPunct="1">
              <a:spcBef>
                <a:spcPct val="20000"/>
              </a:spcBef>
              <a:spcAft>
                <a:spcPct val="0"/>
              </a:spcAft>
              <a:buChar char="»"/>
              <a:defRPr sz="1500">
                <a:solidFill>
                  <a:schemeClr val="bg1"/>
                </a:solidFill>
                <a:latin typeface="+mn-lt"/>
              </a:defRPr>
            </a:lvl9pPr>
          </a:lstStyle>
          <a:p>
            <a:pPr marL="0" marR="0" lvl="0" indent="0" algn="ctr" defTabSz="346459" rtl="0" eaLnBrk="1" fontAlgn="base" latinLnBrk="0" hangingPunct="1">
              <a:lnSpc>
                <a:spcPct val="90000"/>
              </a:lnSpc>
              <a:spcBef>
                <a:spcPts val="90"/>
              </a:spcBef>
              <a:spcAft>
                <a:spcPts val="90"/>
              </a:spcAft>
              <a:buClr>
                <a:srgbClr val="6F6F6F"/>
              </a:buClr>
              <a:buSzPct val="100000"/>
              <a:buFontTx/>
              <a:buNone/>
              <a:tabLst/>
              <a:defRPr/>
            </a:pPr>
            <a:r>
              <a:rPr kumimoji="0" lang="en-US" sz="1600" b="0" i="0" u="none" strike="noStrike" kern="0" cap="none" spc="0" normalizeH="0" baseline="0" noProof="0" dirty="0">
                <a:ln>
                  <a:noFill/>
                </a:ln>
                <a:solidFill>
                  <a:schemeClr val="bg1"/>
                </a:solidFill>
                <a:effectLst/>
                <a:uLnTx/>
                <a:uFillTx/>
              </a:rPr>
              <a:t>The Accelerated Data Science Teaching Kit is licensed by NVIDIA, Georgia Institute of Technology, and Prairie View </a:t>
            </a:r>
            <a:r>
              <a:rPr kumimoji="0" lang="en-US" sz="1600" b="0" i="0" u="none" strike="noStrike" kern="0" cap="none" spc="0" normalizeH="0" baseline="0" noProof="0" dirty="0" err="1">
                <a:ln>
                  <a:noFill/>
                </a:ln>
                <a:solidFill>
                  <a:schemeClr val="bg1"/>
                </a:solidFill>
                <a:effectLst/>
                <a:uLnTx/>
                <a:uFillTx/>
              </a:rPr>
              <a:t>A&amp;M</a:t>
            </a:r>
            <a:r>
              <a:rPr kumimoji="0" lang="en-US" sz="1600" b="0" i="0" u="none" strike="noStrike" kern="0" cap="none" spc="0" normalizeH="0" baseline="0" noProof="0" dirty="0">
                <a:ln>
                  <a:noFill/>
                </a:ln>
                <a:solidFill>
                  <a:schemeClr val="bg1"/>
                </a:solidFill>
                <a:effectLst/>
                <a:uLnTx/>
                <a:uFillTx/>
              </a:rPr>
              <a:t> University under the</a:t>
            </a:r>
          </a:p>
          <a:p>
            <a:pPr marL="0" marR="0" lvl="0" indent="0" algn="ctr" defTabSz="346459" rtl="0" eaLnBrk="1" fontAlgn="base" latinLnBrk="0" hangingPunct="1">
              <a:lnSpc>
                <a:spcPct val="90000"/>
              </a:lnSpc>
              <a:spcBef>
                <a:spcPts val="90"/>
              </a:spcBef>
              <a:spcAft>
                <a:spcPts val="90"/>
              </a:spcAft>
              <a:buClr>
                <a:srgbClr val="6F6F6F"/>
              </a:buClr>
              <a:buSzPct val="100000"/>
              <a:buFontTx/>
              <a:buNone/>
              <a:tabLst/>
              <a:defRPr/>
            </a:pPr>
            <a:r>
              <a:rPr lang="en-US" sz="1600" u="sng" dirty="0">
                <a:solidFill>
                  <a:srgbClr val="6F6F6F"/>
                </a:solidFill>
                <a:effectLst/>
                <a:ea typeface="Times New Roman" panose="02020603050405020304" pitchFamily="18" charset="0"/>
                <a:hlinkClick r:id="rId5">
                  <a:extLst>
                    <a:ext uri="{A12FA001-AC4F-418D-AE19-62706E023703}">
                      <ahyp:hlinkClr xmlns:ahyp="http://schemas.microsoft.com/office/drawing/2018/hyperlinkcolor" val="tx"/>
                    </a:ext>
                  </a:extLst>
                </a:hlinkClick>
              </a:rPr>
              <a:t>Creative Commons Attribution-</a:t>
            </a:r>
            <a:r>
              <a:rPr lang="en-US" sz="1600" u="sng" dirty="0" err="1">
                <a:solidFill>
                  <a:srgbClr val="6F6F6F"/>
                </a:solidFill>
                <a:effectLst/>
                <a:ea typeface="Times New Roman" panose="02020603050405020304" pitchFamily="18" charset="0"/>
                <a:hlinkClick r:id="rId5">
                  <a:extLst>
                    <a:ext uri="{A12FA001-AC4F-418D-AE19-62706E023703}">
                      <ahyp:hlinkClr xmlns:ahyp="http://schemas.microsoft.com/office/drawing/2018/hyperlinkcolor" val="tx"/>
                    </a:ext>
                  </a:extLst>
                </a:hlinkClick>
              </a:rPr>
              <a:t>NonCommercial</a:t>
            </a:r>
            <a:r>
              <a:rPr lang="en-US" sz="1600" u="sng" dirty="0">
                <a:solidFill>
                  <a:srgbClr val="6F6F6F"/>
                </a:solidFill>
                <a:effectLst/>
                <a:ea typeface="Times New Roman" panose="02020603050405020304" pitchFamily="18" charset="0"/>
                <a:hlinkClick r:id="rId5">
                  <a:extLst>
                    <a:ext uri="{A12FA001-AC4F-418D-AE19-62706E023703}">
                      <ahyp:hlinkClr xmlns:ahyp="http://schemas.microsoft.com/office/drawing/2018/hyperlinkcolor" val="tx"/>
                    </a:ext>
                  </a:extLst>
                </a:hlinkClick>
              </a:rPr>
              <a:t> 4.0 International License.</a:t>
            </a:r>
            <a:endParaRPr lang="en-US" sz="1600" dirty="0">
              <a:solidFill>
                <a:srgbClr val="6F6F6F"/>
              </a:solidFill>
              <a:ea typeface="Times New Roman" panose="02020603050405020304" pitchFamily="18" charset="0"/>
              <a:hlinkClick r:id="rId5">
                <a:extLst>
                  <a:ext uri="{A12FA001-AC4F-418D-AE19-62706E023703}">
                    <ahyp:hlinkClr xmlns:ahyp="http://schemas.microsoft.com/office/drawing/2018/hyperlinkcolor" val="tx"/>
                  </a:ext>
                </a:extLst>
              </a:hlinkClick>
            </a:endParaRPr>
          </a:p>
        </p:txBody>
      </p:sp>
      <p:pic>
        <p:nvPicPr>
          <p:cNvPr id="2" name="Audio 1">
            <a:hlinkClick r:id="" action="ppaction://media"/>
            <a:extLst>
              <a:ext uri="{FF2B5EF4-FFF2-40B4-BE49-F238E27FC236}">
                <a16:creationId xmlns:a16="http://schemas.microsoft.com/office/drawing/2014/main" id="{1C0920FD-4C71-A166-D22C-980C540B70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765269515"/>
      </p:ext>
    </p:extLst>
  </p:cSld>
  <p:clrMapOvr>
    <a:masterClrMapping/>
  </p:clrMapOvr>
  <mc:AlternateContent xmlns:mc="http://schemas.openxmlformats.org/markup-compatibility/2006" xmlns:p14="http://schemas.microsoft.com/office/powerpoint/2010/main">
    <mc:Choice Requires="p14">
      <p:transition spd="med" p14:dur="700" advTm="2114">
        <p:fade/>
      </p:transition>
    </mc:Choice>
    <mc:Fallback xmlns="">
      <p:transition spd="med" advTm="21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D3E35-7FB6-4F84-88E8-ED2635EB18BA}"/>
              </a:ext>
            </a:extLst>
          </p:cNvPr>
          <p:cNvSpPr>
            <a:spLocks noGrp="1"/>
          </p:cNvSpPr>
          <p:nvPr>
            <p:ph type="body" sz="quarter" idx="10"/>
          </p:nvPr>
        </p:nvSpPr>
        <p:spPr>
          <a:xfrm>
            <a:off x="1140077" y="6610379"/>
            <a:ext cx="9235191" cy="1705219"/>
          </a:xfrm>
        </p:spPr>
        <p:txBody>
          <a:bodyPr/>
          <a:lstStyle/>
          <a:p>
            <a:r>
              <a:rPr lang="en-US" dirty="0"/>
              <a:t>Thank You</a:t>
            </a:r>
          </a:p>
        </p:txBody>
      </p:sp>
      <p:sp>
        <p:nvSpPr>
          <p:cNvPr id="5" name="Text Placeholder 4">
            <a:extLst>
              <a:ext uri="{FF2B5EF4-FFF2-40B4-BE49-F238E27FC236}">
                <a16:creationId xmlns:a16="http://schemas.microsoft.com/office/drawing/2014/main" id="{04276C08-D6AC-41B8-9C4F-83CCA4CE3F1E}"/>
              </a:ext>
            </a:extLst>
          </p:cNvPr>
          <p:cNvSpPr>
            <a:spLocks noGrp="1"/>
          </p:cNvSpPr>
          <p:nvPr>
            <p:ph type="body" sz="quarter" idx="11"/>
          </p:nvPr>
        </p:nvSpPr>
        <p:spPr>
          <a:xfrm>
            <a:off x="1140078" y="6185215"/>
            <a:ext cx="7454900" cy="449262"/>
          </a:xfrm>
        </p:spPr>
        <p:txBody>
          <a:bodyPr/>
          <a:lstStyle/>
          <a:p>
            <a:r>
              <a:rPr lang="en-US" dirty="0"/>
              <a:t>DLI Accelerated Data Science Teaching Kit</a:t>
            </a:r>
          </a:p>
          <a:p>
            <a:endParaRPr lang="en-US" dirty="0"/>
          </a:p>
        </p:txBody>
      </p:sp>
      <p:pic>
        <p:nvPicPr>
          <p:cNvPr id="3" name="Audio 2">
            <a:hlinkClick r:id="" action="ppaction://media"/>
            <a:extLst>
              <a:ext uri="{FF2B5EF4-FFF2-40B4-BE49-F238E27FC236}">
                <a16:creationId xmlns:a16="http://schemas.microsoft.com/office/drawing/2014/main" id="{93F2E548-562A-66BB-8653-8266E8A8A0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017057522"/>
      </p:ext>
    </p:extLst>
  </p:cSld>
  <p:clrMapOvr>
    <a:masterClrMapping/>
  </p:clrMapOvr>
  <mc:AlternateContent xmlns:mc="http://schemas.openxmlformats.org/markup-compatibility/2006" xmlns:p14="http://schemas.microsoft.com/office/powerpoint/2010/main">
    <mc:Choice Requires="p14">
      <p:transition spd="med" p14:dur="700" advTm="2037">
        <p:fade/>
      </p:transition>
    </mc:Choice>
    <mc:Fallback xmlns="">
      <p:transition spd="med" advTm="20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dirty="0">
                <a:solidFill>
                  <a:srgbClr val="000000"/>
                </a:solidFill>
              </a:rPr>
              <a:t>Genomics</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p:txBody>
          <a:bodyPr/>
          <a:lstStyle/>
          <a:p>
            <a:pPr marL="0" indent="0"/>
            <a:r>
              <a:rPr lang="en-US" dirty="0">
                <a:solidFill>
                  <a:srgbClr val="000000"/>
                </a:solidFill>
              </a:rPr>
              <a:t>Genomics is an interdisciplinary field of biology focusing on the structure, function, evolution, mapping, and editing of genomes. </a:t>
            </a:r>
          </a:p>
          <a:p>
            <a:pPr marL="0" indent="0"/>
            <a:endParaRPr lang="en-US" dirty="0">
              <a:solidFill>
                <a:srgbClr val="000000"/>
              </a:solidFill>
            </a:endParaRPr>
          </a:p>
          <a:p>
            <a:pPr marL="0" indent="0"/>
            <a:r>
              <a:rPr lang="en-US" dirty="0">
                <a:solidFill>
                  <a:srgbClr val="000000"/>
                </a:solidFill>
              </a:rPr>
              <a:t>A genome is an organism's complete set of DNA, including all of its </a:t>
            </a:r>
            <a:r>
              <a:rPr lang="en-US" b="1" dirty="0">
                <a:solidFill>
                  <a:srgbClr val="000000"/>
                </a:solidFill>
              </a:rPr>
              <a:t>genes</a:t>
            </a:r>
            <a:r>
              <a:rPr lang="en-US" dirty="0">
                <a:solidFill>
                  <a:srgbClr val="000000"/>
                </a:solidFill>
              </a:rPr>
              <a:t>. </a:t>
            </a:r>
          </a:p>
          <a:p>
            <a:pPr marL="0" indent="0"/>
            <a:endParaRPr lang="en-US" dirty="0">
              <a:solidFill>
                <a:srgbClr val="000000"/>
              </a:solidFill>
            </a:endParaRPr>
          </a:p>
          <a:p>
            <a:pPr marL="0" indent="0"/>
            <a:r>
              <a:rPr lang="en-US" dirty="0">
                <a:solidFill>
                  <a:srgbClr val="000000"/>
                </a:solidFill>
              </a:rPr>
              <a:t>In contrast to genetics, which refers to the study of individual genes and their roles in inheritance, genomics aims at the collective characterization and quantification of all of an organism's genes, their interrelations and influence on the organism.</a:t>
            </a:r>
            <a:endParaRPr lang="en-US" sz="2800" dirty="0">
              <a:solidFill>
                <a:srgbClr val="000000"/>
              </a:solidFill>
            </a:endParaRPr>
          </a:p>
          <a:p>
            <a:endParaRPr lang="en-US" sz="2800" dirty="0">
              <a:solidFill>
                <a:srgbClr val="000000"/>
              </a:solidFill>
            </a:endParaRPr>
          </a:p>
          <a:p>
            <a:endParaRPr lang="en-US" dirty="0"/>
          </a:p>
        </p:txBody>
      </p:sp>
      <p:pic>
        <p:nvPicPr>
          <p:cNvPr id="5" name="Audio 4">
            <a:hlinkClick r:id="" action="ppaction://media"/>
            <a:extLst>
              <a:ext uri="{FF2B5EF4-FFF2-40B4-BE49-F238E27FC236}">
                <a16:creationId xmlns:a16="http://schemas.microsoft.com/office/drawing/2014/main" id="{4374EAF8-8970-CD50-AD01-9507069249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37134094"/>
      </p:ext>
    </p:extLst>
  </p:cSld>
  <p:clrMapOvr>
    <a:masterClrMapping/>
  </p:clrMapOvr>
  <mc:AlternateContent xmlns:mc="http://schemas.openxmlformats.org/markup-compatibility/2006" xmlns:p14="http://schemas.microsoft.com/office/powerpoint/2010/main">
    <mc:Choice Requires="p14">
      <p:transition spd="med" p14:dur="700" advTm="38019">
        <p:fade/>
      </p:transition>
    </mc:Choice>
    <mc:Fallback xmlns="">
      <p:transition spd="med" advTm="380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sz="4800" dirty="0">
                <a:solidFill>
                  <a:srgbClr val="000000"/>
                </a:solidFill>
              </a:rPr>
              <a:t>What is gene?</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40" y="3191235"/>
            <a:ext cx="8748405" cy="5880576"/>
          </a:xfrm>
        </p:spPr>
        <p:txBody>
          <a:bodyPr/>
          <a:lstStyle/>
          <a:p>
            <a:pPr marL="0" indent="0"/>
            <a:r>
              <a:rPr lang="en-US" dirty="0">
                <a:solidFill>
                  <a:srgbClr val="000000"/>
                </a:solidFill>
              </a:rPr>
              <a:t>Based on Central Dogma of Molecular Biology, proposed by </a:t>
            </a:r>
            <a:r>
              <a:rPr lang="en-US" i="1" dirty="0">
                <a:solidFill>
                  <a:srgbClr val="000000"/>
                </a:solidFill>
              </a:rPr>
              <a:t>Francis Crick</a:t>
            </a:r>
            <a:r>
              <a:rPr lang="en-US" dirty="0">
                <a:solidFill>
                  <a:srgbClr val="000000"/>
                </a:solidFill>
              </a:rPr>
              <a:t>, a </a:t>
            </a:r>
            <a:r>
              <a:rPr lang="en-US" b="1" dirty="0">
                <a:solidFill>
                  <a:srgbClr val="000000"/>
                </a:solidFill>
              </a:rPr>
              <a:t>gene</a:t>
            </a:r>
            <a:r>
              <a:rPr lang="en-US" dirty="0">
                <a:solidFill>
                  <a:srgbClr val="000000"/>
                </a:solidFill>
              </a:rPr>
              <a:t> is a genomic sequence of nucleotides which can be transcribed to an RNA transcript of protein-coding sequences which is translated using the genetic code into an amino acid sequence.</a:t>
            </a:r>
          </a:p>
          <a:p>
            <a:pPr marL="0" indent="0"/>
            <a:endParaRPr lang="en-US" dirty="0">
              <a:solidFill>
                <a:srgbClr val="000000"/>
              </a:solidFill>
            </a:endParaRPr>
          </a:p>
          <a:p>
            <a:pPr marL="0" indent="0"/>
            <a:r>
              <a:rPr lang="en-US" dirty="0">
                <a:solidFill>
                  <a:srgbClr val="000000"/>
                </a:solidFill>
              </a:rPr>
              <a:t>A locatable region of genomic sequence, corresponding to a unit of inheritance, which is associated with regulatory regions, transcribed regions and/or other functional sequence regions.</a:t>
            </a:r>
          </a:p>
          <a:p>
            <a:pPr marL="0" indent="0"/>
            <a:endParaRPr lang="en-US" dirty="0">
              <a:solidFill>
                <a:srgbClr val="000000"/>
              </a:solidFill>
            </a:endParaRPr>
          </a:p>
          <a:p>
            <a:pPr marL="0" indent="0"/>
            <a:endParaRPr lang="en-US" dirty="0">
              <a:solidFill>
                <a:srgbClr val="000000"/>
              </a:solidFill>
            </a:endParaRPr>
          </a:p>
          <a:p>
            <a:pPr marL="0" indent="0"/>
            <a:endParaRPr lang="en-US" dirty="0">
              <a:solidFill>
                <a:srgbClr val="000000"/>
              </a:solidFill>
            </a:endParaRPr>
          </a:p>
          <a:p>
            <a:endParaRPr lang="en-US" dirty="0"/>
          </a:p>
        </p:txBody>
      </p:sp>
      <p:sp>
        <p:nvSpPr>
          <p:cNvPr id="14" name="Text Box 3">
            <a:extLst>
              <a:ext uri="{FF2B5EF4-FFF2-40B4-BE49-F238E27FC236}">
                <a16:creationId xmlns:a16="http://schemas.microsoft.com/office/drawing/2014/main" id="{BFB9F4ED-2F54-B14D-A35F-C06B94541025}"/>
              </a:ext>
            </a:extLst>
          </p:cNvPr>
          <p:cNvSpPr txBox="1">
            <a:spLocks noChangeArrowheads="1"/>
          </p:cNvSpPr>
          <p:nvPr/>
        </p:nvSpPr>
        <p:spPr bwMode="auto">
          <a:xfrm>
            <a:off x="8430322" y="9853614"/>
            <a:ext cx="10109125" cy="2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spcBef>
                <a:spcPts val="8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3200">
                <a:solidFill>
                  <a:srgbClr val="000000"/>
                </a:solidFill>
                <a:latin typeface="Times New Roman" panose="02020603050405020304" pitchFamily="18" charset="0"/>
                <a:ea typeface="MS PGothic" panose="020B0600070205080204" pitchFamily="34" charset="-128"/>
              </a:defRPr>
            </a:lvl1pPr>
            <a:lvl2pPr marL="914400" indent="-457200">
              <a:spcBef>
                <a:spcPts val="7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800">
                <a:solidFill>
                  <a:srgbClr val="000000"/>
                </a:solidFill>
                <a:latin typeface="Times New Roman" panose="02020603050405020304" pitchFamily="18" charset="0"/>
                <a:ea typeface="MS PGothic" panose="020B0600070205080204" pitchFamily="34" charset="-128"/>
              </a:defRPr>
            </a:lvl2pPr>
            <a:lvl3pPr marL="1257300" indent="-342900">
              <a:spcBef>
                <a:spcPts val="6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400">
                <a:solidFill>
                  <a:srgbClr val="000000"/>
                </a:solidFill>
                <a:latin typeface="Times New Roman" panose="02020603050405020304" pitchFamily="18" charset="0"/>
                <a:ea typeface="MS PGothic" panose="020B0600070205080204" pitchFamily="34" charset="-128"/>
              </a:defRPr>
            </a:lvl3pPr>
            <a:lvl4pPr marL="1714500" indent="-342900">
              <a:spcBef>
                <a:spcPts val="5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4pPr>
            <a:lvl5pPr marL="2171700" indent="-342900">
              <a:spcBef>
                <a:spcPts val="500"/>
              </a:spcBef>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5pPr>
            <a:lvl6pPr marL="26289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6pPr>
            <a:lvl7pPr marL="30861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7pPr>
            <a:lvl8pPr marL="35433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8pPr>
            <a:lvl9pPr marL="40005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9pPr>
          </a:lstStyle>
          <a:p>
            <a:pPr defTabSz="457200">
              <a:buNone/>
            </a:pPr>
            <a:r>
              <a:rPr lang="en-US" altLang="zh-CN" sz="2000" b="1" dirty="0">
                <a:latin typeface="Arial" panose="020B0604020202020204" pitchFamily="34" charset="0"/>
                <a:ea typeface="宋体" panose="02010600030101010101" pitchFamily="2" charset="-122"/>
                <a:cs typeface="Arial" panose="020B0604020202020204" pitchFamily="34" charset="0"/>
              </a:rPr>
              <a:t>Source: https://</a:t>
            </a:r>
            <a:r>
              <a:rPr lang="en-US" altLang="zh-CN" sz="2000" b="1" dirty="0" err="1">
                <a:latin typeface="Arial" panose="020B0604020202020204" pitchFamily="34" charset="0"/>
                <a:ea typeface="宋体" panose="02010600030101010101" pitchFamily="2" charset="-122"/>
                <a:cs typeface="Arial" panose="020B0604020202020204" pitchFamily="34" charset="0"/>
              </a:rPr>
              <a:t>www.cancer.gov</a:t>
            </a:r>
            <a:r>
              <a:rPr lang="en-US" altLang="zh-CN" sz="2000" b="1" dirty="0">
                <a:latin typeface="Arial" panose="020B0604020202020204" pitchFamily="34" charset="0"/>
                <a:ea typeface="宋体" panose="02010600030101010101" pitchFamily="2" charset="-122"/>
                <a:cs typeface="Arial" panose="020B0604020202020204" pitchFamily="34" charset="0"/>
              </a:rPr>
              <a:t>/publications/dictionaries/cancer-terms/def/gene</a:t>
            </a:r>
          </a:p>
        </p:txBody>
      </p:sp>
      <p:pic>
        <p:nvPicPr>
          <p:cNvPr id="1026" name="Picture 2" descr="Structure of DNA; drawing shows a chromosome, nucleosome, histone, gene, and nucleotide base pairs: guanine, cytosine, adenine, and thymine. Also shown is a cell and its nucleus.">
            <a:extLst>
              <a:ext uri="{FF2B5EF4-FFF2-40B4-BE49-F238E27FC236}">
                <a16:creationId xmlns:a16="http://schemas.microsoft.com/office/drawing/2014/main" id="{E6805CB5-3179-E64E-9FB0-BBD4AAFA49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80840" y="2015583"/>
            <a:ext cx="7251700" cy="5943600"/>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F019B78A-D295-F447-FE2F-8ADF89CDE8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4024180950"/>
      </p:ext>
    </p:extLst>
  </p:cSld>
  <p:clrMapOvr>
    <a:masterClrMapping/>
  </p:clrMapOvr>
  <mc:AlternateContent xmlns:mc="http://schemas.openxmlformats.org/markup-compatibility/2006" xmlns:p14="http://schemas.microsoft.com/office/powerpoint/2010/main">
    <mc:Choice Requires="p14">
      <p:transition spd="med" p14:dur="700" advTm="35363">
        <p:fade/>
      </p:transition>
    </mc:Choice>
    <mc:Fallback xmlns="">
      <p:transition spd="med" advTm="353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sz="4800" dirty="0">
                <a:solidFill>
                  <a:srgbClr val="000000"/>
                </a:solidFill>
              </a:rPr>
              <a:t>What is gene?</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40" y="3191234"/>
            <a:ext cx="8748405" cy="6889467"/>
          </a:xfrm>
        </p:spPr>
        <p:txBody>
          <a:bodyPr/>
          <a:lstStyle/>
          <a:p>
            <a:pPr marL="0" indent="0"/>
            <a:r>
              <a:rPr lang="en-US" dirty="0">
                <a:solidFill>
                  <a:srgbClr val="000000"/>
                </a:solidFill>
              </a:rPr>
              <a:t>The gene is a union of genomic sequences encoding a coherent set of potentially overlapping functional products.</a:t>
            </a:r>
          </a:p>
          <a:p>
            <a:pPr marL="0" indent="0"/>
            <a:endParaRPr lang="en-US" dirty="0">
              <a:solidFill>
                <a:srgbClr val="000000"/>
              </a:solidFill>
            </a:endParaRPr>
          </a:p>
          <a:p>
            <a:pPr marL="0" indent="0"/>
            <a:r>
              <a:rPr lang="en-US" dirty="0">
                <a:solidFill>
                  <a:srgbClr val="000000"/>
                </a:solidFill>
              </a:rPr>
              <a:t>1. A gene is a genomic sequence (DNA or RNA) directly encoding functional product molecules,</a:t>
            </a:r>
          </a:p>
          <a:p>
            <a:pPr marL="0" indent="0"/>
            <a:r>
              <a:rPr lang="en-US" dirty="0">
                <a:solidFill>
                  <a:srgbClr val="000000"/>
                </a:solidFill>
              </a:rPr>
              <a:t>either </a:t>
            </a:r>
            <a:r>
              <a:rPr lang="en-US" b="1" dirty="0">
                <a:solidFill>
                  <a:srgbClr val="000000"/>
                </a:solidFill>
              </a:rPr>
              <a:t>RNA</a:t>
            </a:r>
            <a:r>
              <a:rPr lang="en-US" dirty="0">
                <a:solidFill>
                  <a:srgbClr val="000000"/>
                </a:solidFill>
              </a:rPr>
              <a:t> or protein.</a:t>
            </a:r>
          </a:p>
          <a:p>
            <a:pPr marL="0" indent="0"/>
            <a:r>
              <a:rPr lang="en-US" dirty="0">
                <a:solidFill>
                  <a:srgbClr val="000000"/>
                </a:solidFill>
              </a:rPr>
              <a:t>2. In the case that there are several functional products sharing overlapping regions, one takes the</a:t>
            </a:r>
          </a:p>
          <a:p>
            <a:pPr marL="0" indent="0"/>
            <a:r>
              <a:rPr lang="en-US" dirty="0">
                <a:solidFill>
                  <a:srgbClr val="000000"/>
                </a:solidFill>
              </a:rPr>
              <a:t>union of all overlapping genomic sequences coding for them.</a:t>
            </a:r>
          </a:p>
          <a:p>
            <a:pPr marL="0" indent="0"/>
            <a:r>
              <a:rPr lang="en-US" dirty="0">
                <a:solidFill>
                  <a:srgbClr val="000000"/>
                </a:solidFill>
              </a:rPr>
              <a:t>3. This union must be coherent—i.e., done separately for final protein and RNA products—but does not</a:t>
            </a:r>
          </a:p>
          <a:p>
            <a:pPr marL="0" indent="0"/>
            <a:r>
              <a:rPr lang="en-US" dirty="0">
                <a:solidFill>
                  <a:srgbClr val="000000"/>
                </a:solidFill>
              </a:rPr>
              <a:t>require that all products necessarily share a common</a:t>
            </a:r>
          </a:p>
          <a:p>
            <a:pPr marL="0" indent="0"/>
            <a:r>
              <a:rPr lang="en-US" dirty="0">
                <a:solidFill>
                  <a:srgbClr val="000000"/>
                </a:solidFill>
              </a:rPr>
              <a:t>subsequence.</a:t>
            </a:r>
          </a:p>
          <a:p>
            <a:pPr marL="0" indent="0"/>
            <a:endParaRPr lang="en-US" dirty="0">
              <a:solidFill>
                <a:srgbClr val="000000"/>
              </a:solidFill>
            </a:endParaRPr>
          </a:p>
          <a:p>
            <a:pPr marL="0" indent="0"/>
            <a:endParaRPr lang="en-US" dirty="0">
              <a:solidFill>
                <a:srgbClr val="000000"/>
              </a:solidFill>
            </a:endParaRPr>
          </a:p>
          <a:p>
            <a:pPr marL="0" indent="0"/>
            <a:endParaRPr lang="en-US" dirty="0">
              <a:solidFill>
                <a:srgbClr val="000000"/>
              </a:solidFill>
            </a:endParaRPr>
          </a:p>
          <a:p>
            <a:endParaRPr lang="en-US" dirty="0"/>
          </a:p>
        </p:txBody>
      </p:sp>
      <p:sp>
        <p:nvSpPr>
          <p:cNvPr id="14" name="Text Box 3">
            <a:extLst>
              <a:ext uri="{FF2B5EF4-FFF2-40B4-BE49-F238E27FC236}">
                <a16:creationId xmlns:a16="http://schemas.microsoft.com/office/drawing/2014/main" id="{BFB9F4ED-2F54-B14D-A35F-C06B94541025}"/>
              </a:ext>
            </a:extLst>
          </p:cNvPr>
          <p:cNvSpPr txBox="1">
            <a:spLocks noChangeArrowheads="1"/>
          </p:cNvSpPr>
          <p:nvPr/>
        </p:nvSpPr>
        <p:spPr bwMode="auto">
          <a:xfrm>
            <a:off x="7828156" y="9853614"/>
            <a:ext cx="10711291" cy="2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spcBef>
                <a:spcPts val="8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3200">
                <a:solidFill>
                  <a:srgbClr val="000000"/>
                </a:solidFill>
                <a:latin typeface="Times New Roman" panose="02020603050405020304" pitchFamily="18" charset="0"/>
                <a:ea typeface="MS PGothic" panose="020B0600070205080204" pitchFamily="34" charset="-128"/>
              </a:defRPr>
            </a:lvl1pPr>
            <a:lvl2pPr marL="914400" indent="-457200">
              <a:spcBef>
                <a:spcPts val="7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800">
                <a:solidFill>
                  <a:srgbClr val="000000"/>
                </a:solidFill>
                <a:latin typeface="Times New Roman" panose="02020603050405020304" pitchFamily="18" charset="0"/>
                <a:ea typeface="MS PGothic" panose="020B0600070205080204" pitchFamily="34" charset="-128"/>
              </a:defRPr>
            </a:lvl2pPr>
            <a:lvl3pPr marL="1257300" indent="-342900">
              <a:spcBef>
                <a:spcPts val="6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400">
                <a:solidFill>
                  <a:srgbClr val="000000"/>
                </a:solidFill>
                <a:latin typeface="Times New Roman" panose="02020603050405020304" pitchFamily="18" charset="0"/>
                <a:ea typeface="MS PGothic" panose="020B0600070205080204" pitchFamily="34" charset="-128"/>
              </a:defRPr>
            </a:lvl3pPr>
            <a:lvl4pPr marL="1714500" indent="-342900">
              <a:spcBef>
                <a:spcPts val="5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4pPr>
            <a:lvl5pPr marL="2171700" indent="-342900">
              <a:spcBef>
                <a:spcPts val="500"/>
              </a:spcBef>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5pPr>
            <a:lvl6pPr marL="26289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6pPr>
            <a:lvl7pPr marL="30861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7pPr>
            <a:lvl8pPr marL="35433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8pPr>
            <a:lvl9pPr marL="40005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9pPr>
          </a:lstStyle>
          <a:p>
            <a:pPr defTabSz="457200">
              <a:buNone/>
            </a:pPr>
            <a:r>
              <a:rPr lang="en-US" altLang="zh-CN" sz="2000" b="1" dirty="0">
                <a:latin typeface="Arial" panose="020B0604020202020204" pitchFamily="34" charset="0"/>
                <a:ea typeface="宋体" panose="02010600030101010101" pitchFamily="2" charset="-122"/>
                <a:cs typeface="Arial" panose="020B0604020202020204" pitchFamily="34" charset="0"/>
              </a:rPr>
              <a:t>Source: Gerstein et al., Genome Research, 17: 669-681 (2007). </a:t>
            </a:r>
            <a:r>
              <a:rPr lang="en-US" altLang="zh-CN" sz="2000" b="1" dirty="0" err="1">
                <a:latin typeface="Arial" panose="020B0604020202020204" pitchFamily="34" charset="0"/>
                <a:ea typeface="宋体" panose="02010600030101010101" pitchFamily="2" charset="-122"/>
                <a:cs typeface="Arial" panose="020B0604020202020204" pitchFamily="34" charset="0"/>
              </a:rPr>
              <a:t>doi</a:t>
            </a:r>
            <a:r>
              <a:rPr lang="en-US" altLang="zh-CN" sz="2000" b="1" dirty="0">
                <a:latin typeface="Arial" panose="020B0604020202020204" pitchFamily="34" charset="0"/>
                <a:ea typeface="宋体" panose="02010600030101010101" pitchFamily="2" charset="-122"/>
                <a:cs typeface="Arial" panose="020B0604020202020204" pitchFamily="34" charset="0"/>
              </a:rPr>
              <a:t>: 10.1101/gr.6339607</a:t>
            </a:r>
          </a:p>
          <a:p>
            <a:pPr defTabSz="457200">
              <a:buNone/>
            </a:pPr>
            <a:endParaRPr lang="en-US" altLang="zh-CN" sz="2000" b="1" dirty="0">
              <a:latin typeface="Arial" panose="020B0604020202020204" pitchFamily="34" charset="0"/>
              <a:ea typeface="宋体" panose="02010600030101010101" pitchFamily="2" charset="-122"/>
              <a:cs typeface="Arial" panose="020B0604020202020204" pitchFamily="34" charset="0"/>
            </a:endParaRPr>
          </a:p>
        </p:txBody>
      </p:sp>
      <p:pic>
        <p:nvPicPr>
          <p:cNvPr id="4" name="Picture 3">
            <a:extLst>
              <a:ext uri="{FF2B5EF4-FFF2-40B4-BE49-F238E27FC236}">
                <a16:creationId xmlns:a16="http://schemas.microsoft.com/office/drawing/2014/main" id="{DCC9BED2-7C70-004A-88C3-F2674667FAB7}"/>
              </a:ext>
            </a:extLst>
          </p:cNvPr>
          <p:cNvPicPr>
            <a:picLocks noChangeAspect="1"/>
          </p:cNvPicPr>
          <p:nvPr/>
        </p:nvPicPr>
        <p:blipFill>
          <a:blip r:embed="rId5"/>
          <a:stretch>
            <a:fillRect/>
          </a:stretch>
        </p:blipFill>
        <p:spPr>
          <a:xfrm>
            <a:off x="9567744" y="2960170"/>
            <a:ext cx="8472235" cy="6295341"/>
          </a:xfrm>
          <a:prstGeom prst="rect">
            <a:avLst/>
          </a:prstGeom>
        </p:spPr>
      </p:pic>
      <p:pic>
        <p:nvPicPr>
          <p:cNvPr id="7" name="Audio 6">
            <a:hlinkClick r:id="" action="ppaction://media"/>
            <a:extLst>
              <a:ext uri="{FF2B5EF4-FFF2-40B4-BE49-F238E27FC236}">
                <a16:creationId xmlns:a16="http://schemas.microsoft.com/office/drawing/2014/main" id="{D9142116-A879-E70E-06BE-560F493CC5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3240674834"/>
      </p:ext>
    </p:extLst>
  </p:cSld>
  <p:clrMapOvr>
    <a:masterClrMapping/>
  </p:clrMapOvr>
  <mc:AlternateContent xmlns:mc="http://schemas.openxmlformats.org/markup-compatibility/2006" xmlns:p14="http://schemas.microsoft.com/office/powerpoint/2010/main">
    <mc:Choice Requires="p14">
      <p:transition spd="med" p14:dur="700" advTm="32885">
        <p:fade/>
      </p:transition>
    </mc:Choice>
    <mc:Fallback xmlns="">
      <p:transition spd="med" advTm="328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altLang="zh-CN" dirty="0">
                <a:ea typeface="宋体" panose="02010600030101010101" pitchFamily="2" charset="-122"/>
              </a:rPr>
              <a:t>Gene Expression Regulation</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40" y="2811143"/>
            <a:ext cx="15840582" cy="6921595"/>
          </a:xfrm>
        </p:spPr>
        <p:txBody>
          <a:bodyPr/>
          <a:lstStyle/>
          <a:p>
            <a:pPr marL="0"/>
            <a:r>
              <a:rPr lang="en-US" dirty="0"/>
              <a:t>Gene expression is the process by which the information encoded in </a:t>
            </a:r>
            <a:r>
              <a:rPr lang="en-US" b="1" dirty="0"/>
              <a:t>a gene </a:t>
            </a:r>
            <a:r>
              <a:rPr lang="en-US" dirty="0"/>
              <a:t>is used to direct the assembly of a protein molecule. </a:t>
            </a:r>
          </a:p>
          <a:p>
            <a:pPr marL="0"/>
            <a:endParaRPr lang="en-US" dirty="0"/>
          </a:p>
          <a:p>
            <a:pPr marL="0"/>
            <a:r>
              <a:rPr lang="en-US" dirty="0"/>
              <a:t>The process of turning on a gene to produce RNA and protein. </a:t>
            </a:r>
          </a:p>
          <a:p>
            <a:pPr marL="0"/>
            <a:endParaRPr lang="en-US" dirty="0"/>
          </a:p>
          <a:p>
            <a:pPr marL="0"/>
            <a:r>
              <a:rPr lang="en-US" dirty="0"/>
              <a:t>The cell reads the sequence of the gene in groups of three bases. </a:t>
            </a:r>
          </a:p>
          <a:p>
            <a:pPr marL="0"/>
            <a:endParaRPr lang="en-US" dirty="0"/>
          </a:p>
          <a:p>
            <a:pPr marL="0"/>
            <a:r>
              <a:rPr lang="en-US" dirty="0"/>
              <a:t>Each group of three bases (codon) corresponds to one of 20 different amino acids used to build the protein.</a:t>
            </a:r>
          </a:p>
          <a:p>
            <a:pPr marL="0"/>
            <a:endParaRPr lang="en-US" dirty="0">
              <a:solidFill>
                <a:srgbClr val="000000"/>
              </a:solidFill>
            </a:endParaRPr>
          </a:p>
          <a:p>
            <a:pPr marL="0"/>
            <a:r>
              <a:rPr lang="en-US" dirty="0">
                <a:solidFill>
                  <a:srgbClr val="000000"/>
                </a:solidFill>
              </a:rPr>
              <a:t>Gene expression regulation is how a cell controls which genes, out of the many genes in its genome, are “turned on”.</a:t>
            </a:r>
          </a:p>
        </p:txBody>
      </p:sp>
      <p:sp>
        <p:nvSpPr>
          <p:cNvPr id="12" name="Content Placeholder 2">
            <a:extLst>
              <a:ext uri="{FF2B5EF4-FFF2-40B4-BE49-F238E27FC236}">
                <a16:creationId xmlns:a16="http://schemas.microsoft.com/office/drawing/2014/main" id="{9D591DF8-80F7-FA4D-9B35-EE36F946259B}"/>
              </a:ext>
            </a:extLst>
          </p:cNvPr>
          <p:cNvSpPr txBox="1">
            <a:spLocks/>
          </p:cNvSpPr>
          <p:nvPr/>
        </p:nvSpPr>
        <p:spPr bwMode="auto">
          <a:xfrm>
            <a:off x="10577262" y="9937275"/>
            <a:ext cx="7710738" cy="349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0" indent="0">
              <a:defRPr/>
            </a:pPr>
            <a:r>
              <a:rPr lang="en-US" sz="2000" b="1" dirty="0"/>
              <a:t>Source: </a:t>
            </a:r>
            <a:r>
              <a:rPr lang="en-US" sz="2000" b="1" dirty="0">
                <a:cs typeface="MS PGothic" charset="0"/>
              </a:rPr>
              <a:t>https://</a:t>
            </a:r>
            <a:r>
              <a:rPr lang="en-US" sz="2000" b="1" dirty="0" err="1">
                <a:cs typeface="MS PGothic" charset="0"/>
              </a:rPr>
              <a:t>en.wikipedia.org</a:t>
            </a:r>
            <a:r>
              <a:rPr lang="en-US" sz="2000" b="1" dirty="0">
                <a:cs typeface="MS PGothic" charset="0"/>
              </a:rPr>
              <a:t>/wiki/</a:t>
            </a:r>
            <a:r>
              <a:rPr lang="en-US" sz="2000" b="1" dirty="0" err="1">
                <a:cs typeface="MS PGothic" charset="0"/>
              </a:rPr>
              <a:t>Artificial_neural_network</a:t>
            </a:r>
            <a:endParaRPr lang="en-US" altLang="ja-JP" sz="2000" b="1" kern="0" dirty="0">
              <a:solidFill>
                <a:srgbClr val="FF0000"/>
              </a:solidFill>
              <a:ea typeface="ＭＳ Ｐゴシック" charset="-128"/>
              <a:cs typeface="MS PGothic" charset="-128"/>
            </a:endParaRPr>
          </a:p>
        </p:txBody>
      </p:sp>
      <p:sp>
        <p:nvSpPr>
          <p:cNvPr id="6" name="TextBox 5">
            <a:extLst>
              <a:ext uri="{FF2B5EF4-FFF2-40B4-BE49-F238E27FC236}">
                <a16:creationId xmlns:a16="http://schemas.microsoft.com/office/drawing/2014/main" id="{3C956D35-5821-E74F-9321-78CD3EE2A4E1}"/>
              </a:ext>
            </a:extLst>
          </p:cNvPr>
          <p:cNvSpPr txBox="1"/>
          <p:nvPr/>
        </p:nvSpPr>
        <p:spPr>
          <a:xfrm>
            <a:off x="19158161" y="3524697"/>
            <a:ext cx="184731"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endParaRPr lang="en-US" sz="1600" dirty="0" err="1">
              <a:solidFill>
                <a:schemeClr val="bg1"/>
              </a:solidFill>
              <a:latin typeface="Trebuchet MS" panose="020B0603020202020204" pitchFamily="34" charset="0"/>
            </a:endParaRPr>
          </a:p>
        </p:txBody>
      </p:sp>
      <p:pic>
        <p:nvPicPr>
          <p:cNvPr id="4" name="Audio 3">
            <a:hlinkClick r:id="" action="ppaction://media"/>
            <a:extLst>
              <a:ext uri="{FF2B5EF4-FFF2-40B4-BE49-F238E27FC236}">
                <a16:creationId xmlns:a16="http://schemas.microsoft.com/office/drawing/2014/main" id="{BC63656D-CAD4-2DBB-7511-625875BBA5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519435819"/>
      </p:ext>
    </p:extLst>
  </p:cSld>
  <p:clrMapOvr>
    <a:masterClrMapping/>
  </p:clrMapOvr>
  <mc:AlternateContent xmlns:mc="http://schemas.openxmlformats.org/markup-compatibility/2006" xmlns:p14="http://schemas.microsoft.com/office/powerpoint/2010/main">
    <mc:Choice Requires="p14">
      <p:transition spd="med" p14:dur="700" advTm="36791">
        <p:fade/>
      </p:transition>
    </mc:Choice>
    <mc:Fallback xmlns="">
      <p:transition spd="med" advTm="367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altLang="zh-CN" dirty="0">
                <a:ea typeface="宋体" panose="02010600030101010101" pitchFamily="2" charset="-122"/>
              </a:rPr>
              <a:t>DNA Sequencing</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p:txBody>
          <a:bodyPr/>
          <a:lstStyle/>
          <a:p>
            <a:pPr marL="0"/>
            <a:r>
              <a:rPr lang="en-US" dirty="0"/>
              <a:t>Determining the number and order of nucleotides that make up a given molecule of DNA</a:t>
            </a:r>
          </a:p>
          <a:p>
            <a:pPr marL="0"/>
            <a:endParaRPr lang="en-US" dirty="0"/>
          </a:p>
          <a:p>
            <a:pPr marL="0"/>
            <a:r>
              <a:rPr lang="en-US" dirty="0"/>
              <a:t>1. How many base pairs (bp) are there in a human genome?</a:t>
            </a:r>
          </a:p>
          <a:p>
            <a:pPr marL="0"/>
            <a:r>
              <a:rPr lang="en-US" dirty="0"/>
              <a:t>                   </a:t>
            </a:r>
            <a:r>
              <a:rPr lang="en-US" b="1" dirty="0"/>
              <a:t>~3 billion (haploid)</a:t>
            </a:r>
          </a:p>
          <a:p>
            <a:pPr marL="0"/>
            <a:r>
              <a:rPr lang="en-US" dirty="0"/>
              <a:t>2. How much did it cost to sequence the first human genome?</a:t>
            </a:r>
          </a:p>
          <a:p>
            <a:pPr marL="0"/>
            <a:r>
              <a:rPr lang="en-US" dirty="0"/>
              <a:t>                   </a:t>
            </a:r>
            <a:r>
              <a:rPr lang="en-US" b="1" dirty="0"/>
              <a:t>~$2.7 billion</a:t>
            </a:r>
          </a:p>
          <a:p>
            <a:pPr marL="0"/>
            <a:r>
              <a:rPr lang="en-US" dirty="0"/>
              <a:t>3. How long did it take to sequence the first human genome?</a:t>
            </a:r>
          </a:p>
          <a:p>
            <a:pPr marL="0"/>
            <a:r>
              <a:rPr lang="en-US" dirty="0"/>
              <a:t>                   </a:t>
            </a:r>
            <a:r>
              <a:rPr lang="en-US" b="1" dirty="0"/>
              <a:t>~13 years</a:t>
            </a:r>
          </a:p>
          <a:p>
            <a:pPr marL="0"/>
            <a:r>
              <a:rPr lang="en-US" dirty="0"/>
              <a:t>4.When was the first human genome sequence complete?</a:t>
            </a:r>
          </a:p>
          <a:p>
            <a:pPr marL="0"/>
            <a:r>
              <a:rPr lang="en-US" dirty="0"/>
              <a:t>                   </a:t>
            </a:r>
            <a:r>
              <a:rPr lang="en-US" b="1" dirty="0"/>
              <a:t>2000 - 2003</a:t>
            </a:r>
          </a:p>
          <a:p>
            <a:pPr marL="0"/>
            <a:r>
              <a:rPr lang="en-US" dirty="0"/>
              <a:t>5. Whose genome was it?</a:t>
            </a:r>
          </a:p>
          <a:p>
            <a:pPr marL="0"/>
            <a:r>
              <a:rPr lang="en-US" b="1" dirty="0"/>
              <a:t>      Several people’s, but actually, mostly a person from Buffalo</a:t>
            </a:r>
          </a:p>
          <a:p>
            <a:pPr marL="457200" indent="-457200">
              <a:buClr>
                <a:schemeClr val="bg1"/>
              </a:buClr>
              <a:buFont typeface="Arial" panose="020B0604020202020204" pitchFamily="34" charset="0"/>
              <a:buChar char="•"/>
            </a:pPr>
            <a:endParaRPr lang="en-US" dirty="0">
              <a:solidFill>
                <a:srgbClr val="000000"/>
              </a:solidFill>
            </a:endParaRPr>
          </a:p>
        </p:txBody>
      </p:sp>
      <p:pic>
        <p:nvPicPr>
          <p:cNvPr id="4" name="Audio 3">
            <a:hlinkClick r:id="" action="ppaction://media"/>
            <a:extLst>
              <a:ext uri="{FF2B5EF4-FFF2-40B4-BE49-F238E27FC236}">
                <a16:creationId xmlns:a16="http://schemas.microsoft.com/office/drawing/2014/main" id="{8C6B4419-65DE-D3F3-E815-6E398D152A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3419972143"/>
      </p:ext>
    </p:extLst>
  </p:cSld>
  <p:clrMapOvr>
    <a:masterClrMapping/>
  </p:clrMapOvr>
  <mc:AlternateContent xmlns:mc="http://schemas.openxmlformats.org/markup-compatibility/2006" xmlns:p14="http://schemas.microsoft.com/office/powerpoint/2010/main">
    <mc:Choice Requires="p14">
      <p:transition spd="med" p14:dur="700" advTm="53710">
        <p:fade/>
      </p:transition>
    </mc:Choice>
    <mc:Fallback xmlns="">
      <p:transition spd="med" advTm="537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altLang="zh-CN" dirty="0">
                <a:ea typeface="宋体" panose="02010600030101010101" pitchFamily="2" charset="-122"/>
              </a:rPr>
              <a:t>DNA Sequencing</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p:txBody>
          <a:bodyPr/>
          <a:lstStyle/>
          <a:p>
            <a:pPr marL="0"/>
            <a:r>
              <a:rPr lang="en-US" dirty="0"/>
              <a:t>DNA sequencing is a laboratory technique used to determine the exact sequence of bases (A, C, G, and T) in a DNA molecule. </a:t>
            </a:r>
          </a:p>
          <a:p>
            <a:pPr marL="0"/>
            <a:endParaRPr lang="en-US" dirty="0"/>
          </a:p>
          <a:p>
            <a:pPr marL="0"/>
            <a:r>
              <a:rPr lang="en-US" dirty="0"/>
              <a:t>The DNA base sequence carries the information a cell needs to assemble protein and RNA molecules.</a:t>
            </a:r>
          </a:p>
          <a:p>
            <a:pPr marL="0"/>
            <a:endParaRPr lang="en-US" dirty="0"/>
          </a:p>
          <a:p>
            <a:pPr marL="0"/>
            <a:r>
              <a:rPr lang="en-US" dirty="0"/>
              <a:t>DNA sequence information is important to scientists investigating the functions of genes. </a:t>
            </a:r>
          </a:p>
          <a:p>
            <a:pPr marL="0"/>
            <a:endParaRPr lang="en-US" dirty="0"/>
          </a:p>
          <a:p>
            <a:pPr marL="0"/>
            <a:r>
              <a:rPr lang="en-US" dirty="0"/>
              <a:t>The technology of DNA sequencing was made faster and less expensive as a part of the Human Genome Project.</a:t>
            </a:r>
            <a:endParaRPr lang="en-US" dirty="0">
              <a:solidFill>
                <a:srgbClr val="000000"/>
              </a:solidFill>
            </a:endParaRPr>
          </a:p>
        </p:txBody>
      </p:sp>
      <p:pic>
        <p:nvPicPr>
          <p:cNvPr id="5" name="Audio 4">
            <a:hlinkClick r:id="" action="ppaction://media"/>
            <a:extLst>
              <a:ext uri="{FF2B5EF4-FFF2-40B4-BE49-F238E27FC236}">
                <a16:creationId xmlns:a16="http://schemas.microsoft.com/office/drawing/2014/main" id="{251A1CA9-9B25-F5B9-912E-AB7FF7A1B7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318708840"/>
      </p:ext>
    </p:extLst>
  </p:cSld>
  <p:clrMapOvr>
    <a:masterClrMapping/>
  </p:clrMapOvr>
  <mc:AlternateContent xmlns:mc="http://schemas.openxmlformats.org/markup-compatibility/2006">
    <mc:Choice xmlns:p14="http://schemas.microsoft.com/office/powerpoint/2010/main" Requires="p14">
      <p:transition spd="med" p14:dur="700" advTm="34862">
        <p:fade/>
      </p:transition>
    </mc:Choice>
    <mc:Fallback>
      <p:transition spd="med" advTm="348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altLang="zh-CN" dirty="0">
                <a:ea typeface="宋体" panose="02010600030101010101" pitchFamily="2" charset="-122"/>
              </a:rPr>
              <a:t>DNA Sequence Data</a:t>
            </a:r>
            <a:endParaRPr lang="en-US" dirty="0"/>
          </a:p>
        </p:txBody>
      </p:sp>
      <p:pic>
        <p:nvPicPr>
          <p:cNvPr id="3074" name="Picture 2">
            <a:extLst>
              <a:ext uri="{FF2B5EF4-FFF2-40B4-BE49-F238E27FC236}">
                <a16:creationId xmlns:a16="http://schemas.microsoft.com/office/drawing/2014/main" id="{4E9B8726-B868-7741-86EF-3252250EE7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674" y="2038673"/>
            <a:ext cx="17078651" cy="758902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a:extLst>
              <a:ext uri="{FF2B5EF4-FFF2-40B4-BE49-F238E27FC236}">
                <a16:creationId xmlns:a16="http://schemas.microsoft.com/office/drawing/2014/main" id="{AB432B8F-2A32-5A4D-81B4-0952C66812C5}"/>
              </a:ext>
            </a:extLst>
          </p:cNvPr>
          <p:cNvSpPr txBox="1">
            <a:spLocks noChangeArrowheads="1"/>
          </p:cNvSpPr>
          <p:nvPr/>
        </p:nvSpPr>
        <p:spPr bwMode="auto">
          <a:xfrm>
            <a:off x="9545443" y="9890370"/>
            <a:ext cx="8742558" cy="396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a:spcBef>
                <a:spcPts val="8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3200">
                <a:solidFill>
                  <a:srgbClr val="000000"/>
                </a:solidFill>
                <a:latin typeface="Times New Roman" panose="02020603050405020304" pitchFamily="18" charset="0"/>
                <a:ea typeface="MS PGothic" panose="020B0600070205080204" pitchFamily="34" charset="-128"/>
              </a:defRPr>
            </a:lvl1pPr>
            <a:lvl2pPr marL="914400" indent="-457200">
              <a:spcBef>
                <a:spcPts val="7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800">
                <a:solidFill>
                  <a:srgbClr val="000000"/>
                </a:solidFill>
                <a:latin typeface="Times New Roman" panose="02020603050405020304" pitchFamily="18" charset="0"/>
                <a:ea typeface="MS PGothic" panose="020B0600070205080204" pitchFamily="34" charset="-128"/>
              </a:defRPr>
            </a:lvl2pPr>
            <a:lvl3pPr marL="1257300" indent="-342900">
              <a:spcBef>
                <a:spcPts val="6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400">
                <a:solidFill>
                  <a:srgbClr val="000000"/>
                </a:solidFill>
                <a:latin typeface="Times New Roman" panose="02020603050405020304" pitchFamily="18" charset="0"/>
                <a:ea typeface="MS PGothic" panose="020B0600070205080204" pitchFamily="34" charset="-128"/>
              </a:defRPr>
            </a:lvl3pPr>
            <a:lvl4pPr marL="1714500" indent="-342900">
              <a:spcBef>
                <a:spcPts val="500"/>
              </a:spcBef>
              <a:buClr>
                <a:srgbClr val="000000"/>
              </a:buClr>
              <a:buSzPct val="100000"/>
              <a:buFont typeface="Arial" panose="020B0604020202020204" pitchFamily="34" charset="0"/>
              <a:buChar char="•"/>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4pPr>
            <a:lvl5pPr marL="2171700" indent="-342900">
              <a:spcBef>
                <a:spcPts val="500"/>
              </a:spcBef>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5pPr>
            <a:lvl6pPr marL="26289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6pPr>
            <a:lvl7pPr marL="30861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7pPr>
            <a:lvl8pPr marL="35433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8pPr>
            <a:lvl9pPr marL="4000500" indent="-342900" defTabSz="457200" eaLnBrk="0" fontAlgn="base" hangingPunct="0">
              <a:spcBef>
                <a:spcPts val="500"/>
              </a:spcBef>
              <a:spcAft>
                <a:spcPct val="0"/>
              </a:spcAft>
              <a:buClr>
                <a:srgbClr val="000000"/>
              </a:buClr>
              <a:buSzPct val="100000"/>
              <a:buFont typeface="Wingdings" pitchFamily="2" charset="2"/>
              <a:buChar char="ü"/>
              <a:tabLst>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 pos="9472613" algn="l"/>
              </a:tabLst>
              <a:defRPr sz="2000">
                <a:solidFill>
                  <a:srgbClr val="000000"/>
                </a:solidFill>
                <a:latin typeface="Times New Roman" panose="02020603050405020304" pitchFamily="18" charset="0"/>
                <a:ea typeface="MS PGothic" panose="020B0600070205080204" pitchFamily="34" charset="-128"/>
              </a:defRPr>
            </a:lvl9pPr>
          </a:lstStyle>
          <a:p>
            <a:pPr defTabSz="457200">
              <a:buNone/>
            </a:pPr>
            <a:r>
              <a:rPr lang="en-US" altLang="zh-CN" sz="2000" b="1" dirty="0">
                <a:latin typeface="Arial" panose="020B0604020202020204" pitchFamily="34" charset="0"/>
                <a:ea typeface="宋体" panose="02010600030101010101" pitchFamily="2" charset="-122"/>
                <a:cs typeface="Arial" panose="020B0604020202020204" pitchFamily="34" charset="0"/>
              </a:rPr>
              <a:t>Source: https://</a:t>
            </a:r>
            <a:r>
              <a:rPr lang="en-US" altLang="zh-CN" sz="2000" b="1" dirty="0" err="1">
                <a:latin typeface="Arial" panose="020B0604020202020204" pitchFamily="34" charset="0"/>
                <a:ea typeface="宋体" panose="02010600030101010101" pitchFamily="2" charset="-122"/>
                <a:cs typeface="Arial" panose="020B0604020202020204" pitchFamily="34" charset="0"/>
              </a:rPr>
              <a:t>www.genome.gov</a:t>
            </a:r>
            <a:r>
              <a:rPr lang="en-US" altLang="zh-CN" sz="2000" b="1" dirty="0">
                <a:latin typeface="Arial" panose="020B0604020202020204" pitchFamily="34" charset="0"/>
                <a:ea typeface="宋体" panose="02010600030101010101" pitchFamily="2" charset="-122"/>
                <a:cs typeface="Arial" panose="020B0604020202020204" pitchFamily="34" charset="0"/>
              </a:rPr>
              <a:t>/genetics-glossary/DNA-Sequencing</a:t>
            </a:r>
          </a:p>
        </p:txBody>
      </p:sp>
      <p:pic>
        <p:nvPicPr>
          <p:cNvPr id="3" name="Audio 2">
            <a:hlinkClick r:id="" action="ppaction://media"/>
            <a:extLst>
              <a:ext uri="{FF2B5EF4-FFF2-40B4-BE49-F238E27FC236}">
                <a16:creationId xmlns:a16="http://schemas.microsoft.com/office/drawing/2014/main" id="{795763E5-5E69-64AD-88EF-7733E463F6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746110513"/>
      </p:ext>
    </p:extLst>
  </p:cSld>
  <p:clrMapOvr>
    <a:masterClrMapping/>
  </p:clrMapOvr>
  <mc:AlternateContent xmlns:mc="http://schemas.openxmlformats.org/markup-compatibility/2006" xmlns:p14="http://schemas.microsoft.com/office/powerpoint/2010/main">
    <mc:Choice Requires="p14">
      <p:transition spd="med" p14:dur="700" advTm="6638">
        <p:fade/>
      </p:transition>
    </mc:Choice>
    <mc:Fallback xmlns="">
      <p:transition spd="med" advTm="66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itle &amp; Bullet">
  <a:themeElements>
    <a:clrScheme name="Custom 1">
      <a:dk1>
        <a:srgbClr val="CDCDCD"/>
      </a:dk1>
      <a:lt1>
        <a:srgbClr val="FFFFFF"/>
      </a:lt1>
      <a:dk2>
        <a:srgbClr val="000000"/>
      </a:dk2>
      <a:lt2>
        <a:srgbClr val="76B900"/>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sz="1600" dirty="0" err="1" smtClean="0">
            <a:solidFill>
              <a:schemeClr val="bg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3317AA0AAFE040A4C7C5D23CBE8847" ma:contentTypeVersion="4" ma:contentTypeDescription="Create a new document." ma:contentTypeScope="" ma:versionID="5b1f19b83b10f4e69c2746e9f27fdab9">
  <xsd:schema xmlns:xsd="http://www.w3.org/2001/XMLSchema" xmlns:xs="http://www.w3.org/2001/XMLSchema" xmlns:p="http://schemas.microsoft.com/office/2006/metadata/properties" xmlns:ns2="b2811cf8-4877-470e-bec4-f5c16c1a5202" targetNamespace="http://schemas.microsoft.com/office/2006/metadata/properties" ma:root="true" ma:fieldsID="cd1f39e3641858cffea9d19f9c4007fb" ns2:_="">
    <xsd:import namespace="b2811cf8-4877-470e-bec4-f5c16c1a52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811cf8-4877-470e-bec4-f5c16c1a52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F759AE-D161-4E69-9C92-477733D15A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811cf8-4877-470e-bec4-f5c16c1a52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88E22E-2A4B-4FB1-9848-BF16E7DBE74B}">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E29B7386-0C5E-43DB-8BF1-052EEAD5F5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99415</TotalTime>
  <Words>2628</Words>
  <Application>Microsoft Macintosh PowerPoint</Application>
  <PresentationFormat>Custom</PresentationFormat>
  <Paragraphs>271</Paragraphs>
  <Slides>20</Slides>
  <Notes>18</Notes>
  <HiddenSlides>0</HiddenSlides>
  <MMClips>20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Trebuchet MS</vt:lpstr>
      <vt:lpstr>Wingdings</vt:lpstr>
      <vt:lpstr>Title &amp; Bullet</vt:lpstr>
      <vt:lpstr>Lecture 19.1 -​ ​Introduction to Genomics</vt:lpstr>
      <vt:lpstr>PowerPoint Presentation</vt:lpstr>
      <vt:lpstr> Genomics</vt:lpstr>
      <vt:lpstr> What is gene?</vt:lpstr>
      <vt:lpstr> What is gene?</vt:lpstr>
      <vt:lpstr> Gene Expression Regulation</vt:lpstr>
      <vt:lpstr> DNA Sequencing</vt:lpstr>
      <vt:lpstr> DNA Sequencing</vt:lpstr>
      <vt:lpstr> DNA Sequence Data</vt:lpstr>
      <vt:lpstr> Data Format</vt:lpstr>
      <vt:lpstr> FASTQ File</vt:lpstr>
      <vt:lpstr>Sequence Alignment/Map Data Format (SAM)</vt:lpstr>
      <vt:lpstr>RNA-seq and Data Analysis</vt:lpstr>
      <vt:lpstr>RNA-seq and Data Analysis</vt:lpstr>
      <vt:lpstr>RNA-seq and Data Analysis</vt:lpstr>
      <vt:lpstr>Data Analysis Workflow</vt:lpstr>
      <vt:lpstr>Data Analysis Workflow</vt:lpstr>
      <vt:lpstr>Data Analysis Workflow</vt:lpstr>
      <vt:lpstr>Data Analysis Workflow</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 Hohn</dc:creator>
  <cp:lastModifiedBy>Lucy Nwosu</cp:lastModifiedBy>
  <cp:revision>3925</cp:revision>
  <dcterms:created xsi:type="dcterms:W3CDTF">2008-01-24T03:11:41Z</dcterms:created>
  <dcterms:modified xsi:type="dcterms:W3CDTF">2022-06-19T00:49:34Z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0x010100903317AA0AAFE040A4C7C5D23CBE8847</vt:lpwstr>
  </property>
  <property fmtid="{D5CDD505-2E9C-101B-9397-08002B2CF9AE}" pid="3" name="MSIP_Label_6b558183-044c-4105-8d9c-cea02a2a3d86_Enabled">
    <vt:lpwstr>True</vt:lpwstr>
  </property>
  <property fmtid="{D5CDD505-2E9C-101B-9397-08002B2CF9AE}" pid="4" name="MSIP_Label_6b558183-044c-4105-8d9c-cea02a2a3d86_SiteId">
    <vt:lpwstr>43083d15-7273-40c1-b7db-39efd9ccc17a</vt:lpwstr>
  </property>
  <property fmtid="{D5CDD505-2E9C-101B-9397-08002B2CF9AE}" pid="5" name="MSIP_Label_6b558183-044c-4105-8d9c-cea02a2a3d86_Ref">
    <vt:lpwstr>https://api.informationprotection.azure.com/api/43083d15-7273-40c1-b7db-39efd9ccc17a</vt:lpwstr>
  </property>
  <property fmtid="{D5CDD505-2E9C-101B-9397-08002B2CF9AE}" pid="6" name="MSIP_Label_6b558183-044c-4105-8d9c-cea02a2a3d86_Owner">
    <vt:lpwstr>lspillman@nvidia.com</vt:lpwstr>
  </property>
  <property fmtid="{D5CDD505-2E9C-101B-9397-08002B2CF9AE}" pid="7" name="MSIP_Label_6b558183-044c-4105-8d9c-cea02a2a3d86_SetDate">
    <vt:lpwstr>2018-05-11T15:28:31.9824217-07:00</vt:lpwstr>
  </property>
  <property fmtid="{D5CDD505-2E9C-101B-9397-08002B2CF9AE}" pid="8" name="MSIP_Label_6b558183-044c-4105-8d9c-cea02a2a3d86_Name">
    <vt:lpwstr>Unrestricted</vt:lpwstr>
  </property>
  <property fmtid="{D5CDD505-2E9C-101B-9397-08002B2CF9AE}" pid="9" name="MSIP_Label_6b558183-044c-4105-8d9c-cea02a2a3d86_Application">
    <vt:lpwstr>Microsoft Azure Information Protection</vt:lpwstr>
  </property>
  <property fmtid="{D5CDD505-2E9C-101B-9397-08002B2CF9AE}" pid="10" name="MSIP_Label_6b558183-044c-4105-8d9c-cea02a2a3d86_Extended_MSFT_Method">
    <vt:lpwstr>Automatic</vt:lpwstr>
  </property>
  <property fmtid="{D5CDD505-2E9C-101B-9397-08002B2CF9AE}" pid="11" name="Sensitivity">
    <vt:lpwstr>Unrestricted</vt:lpwstr>
  </property>
</Properties>
</file>