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17"/>
  </p:notesMasterIdLst>
  <p:handoutMasterIdLst>
    <p:handoutMasterId r:id="rId18"/>
  </p:handoutMasterIdLst>
  <p:sldIdLst>
    <p:sldId id="818" r:id="rId5"/>
    <p:sldId id="809" r:id="rId6"/>
    <p:sldId id="821" r:id="rId7"/>
    <p:sldId id="826" r:id="rId8"/>
    <p:sldId id="863" r:id="rId9"/>
    <p:sldId id="876" r:id="rId10"/>
    <p:sldId id="859" r:id="rId11"/>
    <p:sldId id="882" r:id="rId12"/>
    <p:sldId id="877" r:id="rId13"/>
    <p:sldId id="878" r:id="rId14"/>
    <p:sldId id="879" r:id="rId15"/>
    <p:sldId id="820" r:id="rId16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g, Xishuang" initials="DX" lastIdx="2" clrIdx="0">
    <p:extLst>
      <p:ext uri="{19B8F6BF-5375-455C-9EA6-DF929625EA0E}">
        <p15:presenceInfo xmlns:p15="http://schemas.microsoft.com/office/powerpoint/2012/main" userId="S::xidong@pvamu.edu::d29ea5ac-2f9d-408c-9c70-b4ad3440df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61F4C1-0F27-2563-95DD-1068BD070A44}" v="5" dt="2021-08-30T03:24:41.945"/>
    <p1510:client id="{96EDBB18-EAD0-BEE0-94F2-439BA5C98EC3}" v="7" dt="2021-08-13T17:49:40.647"/>
    <p1510:client id="{C8D6B44E-DEC8-69FE-5961-2F7D497F4CF3}" v="4" dt="2021-08-30T03:24:23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71024"/>
  </p:normalViewPr>
  <p:slideViewPr>
    <p:cSldViewPr snapToGrid="0">
      <p:cViewPr varScale="1">
        <p:scale>
          <a:sx n="52" d="100"/>
          <a:sy n="52" d="100"/>
        </p:scale>
        <p:origin x="1784" y="192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notesTextViewPr>
    <p:cViewPr>
      <p:scale>
        <a:sx n="170" d="100"/>
        <a:sy n="17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Bungo" userId="S::jbungo_nvidia.com#ext#@gtvault.onmicrosoft.com::c69b4972-ef89-4265-a3e3-b054213acbae" providerId="AD" clId="Web-{96EDBB18-EAD0-BEE0-94F2-439BA5C98EC3}"/>
    <pc:docChg chg="modSld">
      <pc:chgData name="Joe Bungo" userId="S::jbungo_nvidia.com#ext#@gtvault.onmicrosoft.com::c69b4972-ef89-4265-a3e3-b054213acbae" providerId="AD" clId="Web-{96EDBB18-EAD0-BEE0-94F2-439BA5C98EC3}" dt="2021-08-13T17:49:40.647" v="6" actId="20577"/>
      <pc:docMkLst>
        <pc:docMk/>
      </pc:docMkLst>
      <pc:sldChg chg="modSp">
        <pc:chgData name="Joe Bungo" userId="S::jbungo_nvidia.com#ext#@gtvault.onmicrosoft.com::c69b4972-ef89-4265-a3e3-b054213acbae" providerId="AD" clId="Web-{96EDBB18-EAD0-BEE0-94F2-439BA5C98EC3}" dt="2021-08-13T17:49:40.647" v="6" actId="20577"/>
        <pc:sldMkLst>
          <pc:docMk/>
          <pc:sldMk cId="797556869" sldId="818"/>
        </pc:sldMkLst>
        <pc:spChg chg="mod">
          <ac:chgData name="Joe Bungo" userId="S::jbungo_nvidia.com#ext#@gtvault.onmicrosoft.com::c69b4972-ef89-4265-a3e3-b054213acbae" providerId="AD" clId="Web-{96EDBB18-EAD0-BEE0-94F2-439BA5C98EC3}" dt="2021-08-13T17:49:40.647" v="6" actId="20577"/>
          <ac:spMkLst>
            <pc:docMk/>
            <pc:sldMk cId="797556869" sldId="818"/>
            <ac:spMk id="2" creationId="{4E9096EC-7B78-40A1-902B-4FD437982655}"/>
          </ac:spMkLst>
        </pc:spChg>
      </pc:sldChg>
    </pc:docChg>
  </pc:docChgLst>
  <pc:docChgLst>
    <pc:chgData name="Dong, Xishuang" userId="S::xidong_pvamu.edu#ext#@gtvault.onmicrosoft.com::d82fe4bc-41b8-4dba-8c63-3c53a5962af7" providerId="AD" clId="Web-{3961F4C1-0F27-2563-95DD-1068BD070A44}"/>
    <pc:docChg chg="modSld">
      <pc:chgData name="Dong, Xishuang" userId="S::xidong_pvamu.edu#ext#@gtvault.onmicrosoft.com::d82fe4bc-41b8-4dba-8c63-3c53a5962af7" providerId="AD" clId="Web-{3961F4C1-0F27-2563-95DD-1068BD070A44}" dt="2021-08-30T03:24:36.851" v="3" actId="20577"/>
      <pc:docMkLst>
        <pc:docMk/>
      </pc:docMkLst>
      <pc:sldChg chg="modSp">
        <pc:chgData name="Dong, Xishuang" userId="S::xidong_pvamu.edu#ext#@gtvault.onmicrosoft.com::d82fe4bc-41b8-4dba-8c63-3c53a5962af7" providerId="AD" clId="Web-{3961F4C1-0F27-2563-95DD-1068BD070A44}" dt="2021-08-30T03:24:36.851" v="3" actId="20577"/>
        <pc:sldMkLst>
          <pc:docMk/>
          <pc:sldMk cId="797556869" sldId="818"/>
        </pc:sldMkLst>
        <pc:spChg chg="mod">
          <ac:chgData name="Dong, Xishuang" userId="S::xidong_pvamu.edu#ext#@gtvault.onmicrosoft.com::d82fe4bc-41b8-4dba-8c63-3c53a5962af7" providerId="AD" clId="Web-{3961F4C1-0F27-2563-95DD-1068BD070A44}" dt="2021-08-30T03:24:36.851" v="3" actId="20577"/>
          <ac:spMkLst>
            <pc:docMk/>
            <pc:sldMk cId="797556869" sldId="818"/>
            <ac:spMk id="2" creationId="{4E9096EC-7B78-40A1-902B-4FD437982655}"/>
          </ac:spMkLst>
        </pc:spChg>
      </pc:sldChg>
    </pc:docChg>
  </pc:docChgLst>
  <pc:docChgLst>
    <pc:chgData name="Dong, Xishuang" userId="S::xidong_pvamu.edu#ext#@gtvault.onmicrosoft.com::d82fe4bc-41b8-4dba-8c63-3c53a5962af7" providerId="AD" clId="Web-{C8D6B44E-DEC8-69FE-5961-2F7D497F4CF3}"/>
    <pc:docChg chg="modSld">
      <pc:chgData name="Dong, Xishuang" userId="S::xidong_pvamu.edu#ext#@gtvault.onmicrosoft.com::d82fe4bc-41b8-4dba-8c63-3c53a5962af7" providerId="AD" clId="Web-{C8D6B44E-DEC8-69FE-5961-2F7D497F4CF3}" dt="2021-08-30T03:24:23.579" v="3" actId="20577"/>
      <pc:docMkLst>
        <pc:docMk/>
      </pc:docMkLst>
      <pc:sldChg chg="modSp">
        <pc:chgData name="Dong, Xishuang" userId="S::xidong_pvamu.edu#ext#@gtvault.onmicrosoft.com::d82fe4bc-41b8-4dba-8c63-3c53a5962af7" providerId="AD" clId="Web-{C8D6B44E-DEC8-69FE-5961-2F7D497F4CF3}" dt="2021-08-30T03:24:23.579" v="3" actId="20577"/>
        <pc:sldMkLst>
          <pc:docMk/>
          <pc:sldMk cId="797556869" sldId="818"/>
        </pc:sldMkLst>
        <pc:spChg chg="mod">
          <ac:chgData name="Dong, Xishuang" userId="S::xidong_pvamu.edu#ext#@gtvault.onmicrosoft.com::d82fe4bc-41b8-4dba-8c63-3c53a5962af7" providerId="AD" clId="Web-{C8D6B44E-DEC8-69FE-5961-2F7D497F4CF3}" dt="2021-08-30T03:24:23.579" v="3" actId="20577"/>
          <ac:spMkLst>
            <pc:docMk/>
            <pc:sldMk cId="797556869" sldId="818"/>
            <ac:spMk id="2" creationId="{4E9096EC-7B78-40A1-902B-4FD437982655}"/>
          </ac:spMkLst>
        </pc:spChg>
        <pc:spChg chg="mod">
          <ac:chgData name="Dong, Xishuang" userId="S::xidong_pvamu.edu#ext#@gtvault.onmicrosoft.com::d82fe4bc-41b8-4dba-8c63-3c53a5962af7" providerId="AD" clId="Web-{C8D6B44E-DEC8-69FE-5961-2F7D497F4CF3}" dt="2021-08-30T03:24:16.969" v="1" actId="1076"/>
          <ac:spMkLst>
            <pc:docMk/>
            <pc:sldMk cId="797556869" sldId="818"/>
            <ac:spMk id="4" creationId="{BDB2F42C-38A8-43F3-8788-F337D2EA91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6/18/22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this section, we will introduce data preprocessing </a:t>
            </a:r>
            <a:r>
              <a:rPr lang="en-US"/>
              <a:t>on genomics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87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right figure shows details on performing Z-score.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8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Generally, in the process of data preprocessing on genomics data, the first step is to figure out data distribution.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Usually, </a:t>
            </a:r>
            <a:r>
              <a:rPr lang="en-US" dirty="0">
                <a:solidFill>
                  <a:srgbClr val="000000"/>
                </a:solidFill>
              </a:rPr>
              <a:t>gene expression values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from </a:t>
            </a:r>
            <a:r>
              <a:rPr lang="en-US" dirty="0" err="1">
                <a:solidFill>
                  <a:srgbClr val="000000"/>
                </a:solidFill>
              </a:rPr>
              <a:t>RNAseq</a:t>
            </a:r>
            <a:r>
              <a:rPr lang="en-US" dirty="0">
                <a:solidFill>
                  <a:srgbClr val="000000"/>
                </a:solidFill>
              </a:rPr>
              <a:t> are extremely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skewed to low values shown in the right figure, even many zeros.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However, many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analytical tools often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assumes symmetrical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distribution and/or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”normality”, which is applicable to such distributions.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For example, Transcripts Per Kilobase Million (TPM) )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is a tool for measuring gene or transcript expression levels.</a:t>
            </a:r>
            <a:endParaRPr lang="en-US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6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order to use these tools to complete data preprocessing, we need to transform data to </a:t>
            </a:r>
            <a:r>
              <a:rPr lang="en-US" dirty="0">
                <a:solidFill>
                  <a:srgbClr val="000000"/>
                </a:solidFill>
              </a:rPr>
              <a:t>adjust data distribution that should be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monotonic so that the rank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distribution does not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Log2 and sqrt are command methods for data transformation.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75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Usually, samples are variant.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Sample variability is caused by noise and artifacts, often attributed to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differences in samples, RNA quality, sample preparation, etc. The right figure shows one example.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We need to correct these biases caused by non-biological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conditions for down stream data analysis.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23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figure shows details on sample variation.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8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first step to process sample variation is mean centered.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detailed method is shown 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mean centered, the result shown in the right figure presents that the sample variation is reduced a little 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37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detailed steps for obtaining median are:</a:t>
            </a:r>
          </a:p>
          <a:p>
            <a:pPr marL="1104870" lvl="1" indent="-342900">
              <a:buFont typeface="Arial" panose="020B0604020202020204" pitchFamily="34" charset="0"/>
              <a:buChar char="•"/>
            </a:pPr>
            <a:r>
              <a:rPr lang="en-US" dirty="0"/>
              <a:t>To find the median, we first arrange the observations in order from smallest to largest value.</a:t>
            </a:r>
          </a:p>
          <a:p>
            <a:pPr marL="110487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04870" lvl="1" indent="-342900">
              <a:buFont typeface="Arial" panose="020B0604020202020204" pitchFamily="34" charset="0"/>
              <a:buChar char="•"/>
            </a:pPr>
            <a:r>
              <a:rPr lang="en-US" dirty="0"/>
              <a:t>If there is an odd number of observations, the median is the middle value.</a:t>
            </a:r>
          </a:p>
          <a:p>
            <a:pPr marL="110487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104870" lvl="1" indent="-342900">
              <a:buFont typeface="Arial" panose="020B0604020202020204" pitchFamily="34" charset="0"/>
              <a:buChar char="•"/>
            </a:pPr>
            <a:r>
              <a:rPr lang="en-US" dirty="0"/>
              <a:t>If there is an even number of observations, the median is the average of the two middle values.</a:t>
            </a:r>
          </a:p>
          <a:p>
            <a:pPr marL="110487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80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right figure shows details on performing mean centered.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0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 also employ Z-score to perform normalization on gene expressions.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40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://creativecommons.org/licenses/by-nc/4.0/legalcode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tif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315" y="8290560"/>
            <a:ext cx="9700325" cy="47705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5" y="7102463"/>
            <a:ext cx="11684945" cy="118809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Lecture 19.</a:t>
            </a:r>
            <a:r>
              <a:rPr lang="en-US" altLang="zh-CN">
                <a:latin typeface="Arial"/>
                <a:ea typeface="黑体"/>
                <a:cs typeface="Arial"/>
              </a:rPr>
              <a:t>2 -</a:t>
            </a:r>
            <a:r>
              <a:rPr lang="zh-CN" altLang="en-US">
                <a:latin typeface="Arial"/>
                <a:ea typeface="黑体"/>
                <a:cs typeface="Arial"/>
              </a:rPr>
              <a:t> </a:t>
            </a:r>
            <a:r>
              <a:rPr lang="en-US" altLang="zh-CN">
                <a:latin typeface="Arial"/>
                <a:ea typeface="黑体"/>
                <a:cs typeface="Arial"/>
              </a:rPr>
              <a:t>Data</a:t>
            </a:r>
            <a:r>
              <a:rPr lang="zh-CN" altLang="en-US">
                <a:latin typeface="Arial"/>
                <a:ea typeface="黑体"/>
                <a:cs typeface="Arial"/>
              </a:rPr>
              <a:t> </a:t>
            </a:r>
            <a:r>
              <a:rPr lang="en-US" altLang="zh-CN">
                <a:latin typeface="Arial"/>
                <a:ea typeface="黑体"/>
                <a:cs typeface="Arial"/>
              </a:rPr>
              <a:t>Preprocessing</a:t>
            </a:r>
            <a:endParaRPr lang="en-US">
              <a:ea typeface="黑体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/>
              <a:t>DLI Accelerated Data Science Teaching Kit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C90918-8D58-4022-AD99-85D8DE8D3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14">
        <p:fade/>
      </p:transition>
    </mc:Choice>
    <mc:Fallback>
      <p:transition spd="med" advTm="5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 altLang="zh-CN">
                <a:ea typeface="宋体" panose="02010600030101010101" pitchFamily="2" charset="-122"/>
              </a:rPr>
              <a:t>Preprocessing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</p:spPr>
            <p:txBody>
              <a:bodyPr/>
              <a:lstStyle/>
              <a:p>
                <a:pPr marL="0"/>
                <a:r>
                  <a:rPr lang="en-US" altLang="zh-CN" b="1" dirty="0"/>
                  <a:t>Z-core</a:t>
                </a:r>
                <a:endParaRPr lang="en-US" b="1" dirty="0"/>
              </a:p>
              <a:p>
                <a:pPr marL="0"/>
                <a:endParaRPr lang="en-US" dirty="0"/>
              </a:p>
              <a:p>
                <a:r>
                  <a:rPr lang="en-US" dirty="0"/>
                  <a:t>a. k. a. Standardization</a:t>
                </a:r>
              </a:p>
              <a:p>
                <a:pPr marL="0"/>
                <a:endParaRPr lang="en-US" dirty="0"/>
              </a:p>
              <a:p>
                <a:pPr marL="0"/>
                <a:r>
                  <a:rPr lang="en-US" dirty="0"/>
                  <a:t>Normalized expression of gene </a:t>
                </a:r>
                <a:r>
                  <a:rPr lang="en-US" i="1" dirty="0" err="1"/>
                  <a:t>i</a:t>
                </a:r>
                <a:r>
                  <a:rPr lang="en-US" dirty="0"/>
                  <a:t> in sample </a:t>
                </a:r>
                <a:r>
                  <a:rPr lang="en-US" i="1" dirty="0"/>
                  <a:t>j</a:t>
                </a:r>
                <a:r>
                  <a:rPr lang="en-US" dirty="0"/>
                  <a:t>,</a:t>
                </a:r>
              </a:p>
              <a:p>
                <a:pPr marL="0"/>
                <a:endParaRPr lang="en-US" dirty="0"/>
              </a:p>
              <a:p>
                <a:pPr marL="0"/>
                <a:endParaRPr lang="en-US" dirty="0"/>
              </a:p>
              <a:p>
                <a:pPr marL="0"/>
                <a:r>
                  <a:rPr lang="en-US" altLang="zh-CN" dirty="0"/>
                  <a:t>	where</a:t>
                </a:r>
                <a:r>
                  <a:rPr lang="zh-CN" alt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b="0" i="1" baseline="30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dirty="0"/>
                  <a:t>]</a:t>
                </a:r>
                <a:endParaRPr lang="en-US" dirty="0"/>
              </a:p>
              <a:p>
                <a:pPr marL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  <a:blipFill>
                <a:blip r:embed="rId5"/>
                <a:stretch>
                  <a:fillRect l="-2167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C956D35-5821-E74F-9321-78CD3EE2A4E1}"/>
              </a:ext>
            </a:extLst>
          </p:cNvPr>
          <p:cNvSpPr txBox="1"/>
          <p:nvPr/>
        </p:nvSpPr>
        <p:spPr>
          <a:xfrm>
            <a:off x="19158161" y="3524697"/>
            <a:ext cx="18473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sz="1600" err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/>
              <p:nvPr/>
            </p:nvSpPr>
            <p:spPr>
              <a:xfrm>
                <a:off x="1725447" y="5788186"/>
                <a:ext cx="3813483" cy="967509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CN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err="1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447" y="5788186"/>
                <a:ext cx="3813483" cy="967509"/>
              </a:xfrm>
              <a:prstGeom prst="rect">
                <a:avLst/>
              </a:prstGeom>
              <a:blipFill>
                <a:blip r:embed="rId6"/>
                <a:stretch>
                  <a:fillRect t="-2532" b="-316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E4C2EBE-9059-5F4F-A727-4A7F1F73A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795" y="1485900"/>
            <a:ext cx="1097280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E2AA42-7DBC-1B00-1DD3-8C64C1BC3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81">
        <p:fade/>
      </p:transition>
    </mc:Choice>
    <mc:Fallback>
      <p:transition spd="med" advTm="6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 altLang="zh-CN">
                <a:ea typeface="宋体" panose="02010600030101010101" pitchFamily="2" charset="-122"/>
              </a:rPr>
              <a:t>Preprocessing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</p:spPr>
            <p:txBody>
              <a:bodyPr/>
              <a:lstStyle/>
              <a:p>
                <a:pPr marL="0"/>
                <a:r>
                  <a:rPr lang="en-US" altLang="zh-CN" b="1"/>
                  <a:t>Z-core</a:t>
                </a:r>
                <a:endParaRPr lang="en-US" b="1"/>
              </a:p>
              <a:p>
                <a:pPr marL="0"/>
                <a:endParaRPr lang="en-US"/>
              </a:p>
              <a:p>
                <a:r>
                  <a:rPr lang="en-US"/>
                  <a:t>a. k. a. Standardization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Normalized expression of gene </a:t>
                </a:r>
                <a:r>
                  <a:rPr lang="en-US" i="1" err="1"/>
                  <a:t>i</a:t>
                </a:r>
                <a:r>
                  <a:rPr lang="en-US"/>
                  <a:t> in sample </a:t>
                </a:r>
                <a:r>
                  <a:rPr lang="en-US" i="1"/>
                  <a:t>j</a:t>
                </a:r>
                <a:r>
                  <a:rPr lang="en-US"/>
                  <a:t>,</a:t>
                </a:r>
              </a:p>
              <a:p>
                <a:pPr marL="0"/>
                <a:endParaRPr lang="en-US"/>
              </a:p>
              <a:p>
                <a:pPr marL="0"/>
                <a:endParaRPr lang="en-US"/>
              </a:p>
              <a:p>
                <a:pPr marL="0"/>
                <a:r>
                  <a:rPr lang="en-US" altLang="zh-CN"/>
                  <a:t>	where</a:t>
                </a:r>
                <a:r>
                  <a:rPr lang="zh-CN" altLang="en-US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b="0" i="1" baseline="30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/>
                  <a:t>]</a:t>
                </a:r>
                <a:endParaRPr lang="en-US"/>
              </a:p>
              <a:p>
                <a:pPr marL="0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  <a:blipFill>
                <a:blip r:embed="rId5"/>
                <a:stretch>
                  <a:fillRect l="-2167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C956D35-5821-E74F-9321-78CD3EE2A4E1}"/>
              </a:ext>
            </a:extLst>
          </p:cNvPr>
          <p:cNvSpPr txBox="1"/>
          <p:nvPr/>
        </p:nvSpPr>
        <p:spPr>
          <a:xfrm>
            <a:off x="19158161" y="3524697"/>
            <a:ext cx="18473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sz="1600" err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/>
              <p:nvPr/>
            </p:nvSpPr>
            <p:spPr>
              <a:xfrm>
                <a:off x="1725447" y="5788186"/>
                <a:ext cx="3813483" cy="967509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CN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err="1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447" y="5788186"/>
                <a:ext cx="3813483" cy="967509"/>
              </a:xfrm>
              <a:prstGeom prst="rect">
                <a:avLst/>
              </a:prstGeom>
              <a:blipFill>
                <a:blip r:embed="rId6"/>
                <a:stretch>
                  <a:fillRect t="-2532" b="-3165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4961544-C193-C14B-ACD9-02D0F5FB1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795" y="1485900"/>
            <a:ext cx="10972800" cy="73152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B02B5F-1750-6F1A-ABBB-30E972F5F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8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20">
        <p:fade/>
      </p:transition>
    </mc:Choice>
    <mc:Fallback>
      <p:transition spd="med" advTm="5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/>
              <a:t>DLI Accelerated Data Science Teaching Kit</a:t>
            </a:r>
          </a:p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9036F3-F61D-BBA5-D8DB-A437AB6D9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54">
        <p:fade/>
      </p:transition>
    </mc:Choice>
    <mc:Fallback>
      <p:transition spd="med" advTm="2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>
              <a:solidFill>
                <a:srgbClr val="6F6F6F"/>
              </a:solidFill>
              <a:ea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9988BD-0E05-085C-221B-6A2D79ABF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31">
        <p:fade/>
      </p:transition>
    </mc:Choice>
    <mc:Fallback>
      <p:transition spd="med" advTm="2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Data Distribution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0618A-44B1-4FAB-8416-1D9926B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41" y="3191234"/>
            <a:ext cx="7098026" cy="693860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000000"/>
                </a:solidFill>
              </a:rPr>
              <a:t>Gene expression values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from </a:t>
            </a:r>
            <a:r>
              <a:rPr lang="en-US" dirty="0" err="1">
                <a:solidFill>
                  <a:srgbClr val="000000"/>
                </a:solidFill>
              </a:rPr>
              <a:t>RNAseq</a:t>
            </a:r>
            <a:r>
              <a:rPr lang="en-US" dirty="0">
                <a:solidFill>
                  <a:srgbClr val="000000"/>
                </a:solidFill>
              </a:rPr>
              <a:t> are extremely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skewed to low values.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en-US" dirty="0">
                <a:solidFill>
                  <a:srgbClr val="000000"/>
                </a:solidFill>
              </a:rPr>
              <a:t>Also, many values are zeros.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en-US" dirty="0">
                <a:solidFill>
                  <a:srgbClr val="000000"/>
                </a:solidFill>
              </a:rPr>
              <a:t>Such distribution in data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would be hindrance to many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analytical tools, which often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assumes symmetrical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distribution and/or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”normality”.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en-US" dirty="0">
                <a:solidFill>
                  <a:srgbClr val="000000"/>
                </a:solidFill>
              </a:rPr>
              <a:t>TPM (Transcripts Per Kilobase Million) 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is used to measure gene or transcript expression levels.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58C3B-800D-0D42-B047-17FF8576E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068" y="188535"/>
            <a:ext cx="8028878" cy="49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366BB-0F81-2249-83C6-612732252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068" y="5288935"/>
            <a:ext cx="7672039" cy="47347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ADF889-D05E-6604-C12F-FA69B2B81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653">
        <p:fade/>
      </p:transition>
    </mc:Choice>
    <mc:Fallback>
      <p:transition spd="med" advTm="39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/>
              <a:t>Data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0618A-44B1-4FAB-8416-1D9926B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41" y="3191235"/>
            <a:ext cx="8324660" cy="5880576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000000"/>
                </a:solidFill>
              </a:rPr>
              <a:t>Some kind of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transformation may help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adjust data distribution.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en-US" dirty="0">
                <a:solidFill>
                  <a:srgbClr val="000000"/>
                </a:solidFill>
              </a:rPr>
              <a:t>Such distribution should be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monotonic so that the rank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distribution does not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change.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en-US" dirty="0">
                <a:solidFill>
                  <a:srgbClr val="000000"/>
                </a:solidFill>
              </a:rPr>
              <a:t>Examples:</a:t>
            </a:r>
          </a:p>
          <a:p>
            <a:pPr marL="1407073" lvl="1" indent="-457200"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Log2 transformation</a:t>
            </a:r>
          </a:p>
          <a:p>
            <a:pPr marL="1407073" lvl="1" indent="-457200"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sqrt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EA236-4A6E-CA42-9BF4-D7F11040B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4494" y="361791"/>
            <a:ext cx="7352061" cy="4537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4AB91-4445-8C41-A85B-36DEB3FB0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620" y="5128815"/>
            <a:ext cx="7771935" cy="47963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57B431-5950-EE2C-8189-FAB15B75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8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568">
        <p:fade/>
      </p:transition>
    </mc:Choice>
    <mc:Fallback>
      <p:transition spd="med" advTm="21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Sample to Sample Variation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0618A-44B1-4FAB-8416-1D9926B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40" y="3191234"/>
            <a:ext cx="6362045" cy="6889467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000000"/>
                </a:solidFill>
              </a:rPr>
              <a:t>Variability due to noise and artifacts, often attributed to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differences in samples, RNA quality, sample preparation, etc.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r>
              <a:rPr lang="en-US" dirty="0">
                <a:solidFill>
                  <a:srgbClr val="000000"/>
                </a:solidFill>
              </a:rPr>
              <a:t>Needs to correct these biases caused by non-biological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conditions for down stream data analysis</a:t>
            </a: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pPr marL="0" indent="0"/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24289-A1C3-5A41-A497-8B67F987C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966" y="1909644"/>
            <a:ext cx="1097280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B5A54D-21AC-EC3A-3ED2-9EC6E1A3C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7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576">
        <p:fade/>
      </p:transition>
    </mc:Choice>
    <mc:Fallback>
      <p:transition spd="med" advTm="23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Sample to Sample Variation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0618A-44B1-4FAB-8416-1D9926B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40" y="3191234"/>
            <a:ext cx="6362045" cy="6889467"/>
          </a:xfrm>
        </p:spPr>
        <p:txBody>
          <a:bodyPr/>
          <a:lstStyle/>
          <a:p>
            <a:pPr marL="0" indent="0"/>
            <a:r>
              <a:rPr lang="en-US">
                <a:solidFill>
                  <a:srgbClr val="000000"/>
                </a:solidFill>
              </a:rPr>
              <a:t>Variability due to noise and artifacts, often attributed to</a:t>
            </a:r>
            <a:r>
              <a:rPr lang="zh-CN" alt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differences in samples, RNA quality, sample preparation, etc.</a:t>
            </a:r>
          </a:p>
          <a:p>
            <a:pPr marL="0" indent="0"/>
            <a:endParaRPr lang="en-US">
              <a:solidFill>
                <a:srgbClr val="000000"/>
              </a:solidFill>
            </a:endParaRPr>
          </a:p>
          <a:p>
            <a:pPr marL="0" indent="0"/>
            <a:r>
              <a:rPr lang="en-US">
                <a:solidFill>
                  <a:srgbClr val="000000"/>
                </a:solidFill>
              </a:rPr>
              <a:t>Needs to correct these biases caused by non-biological</a:t>
            </a:r>
            <a:r>
              <a:rPr lang="zh-CN" alt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conditions for down stream data analysis</a:t>
            </a:r>
          </a:p>
          <a:p>
            <a:pPr marL="0" indent="0"/>
            <a:endParaRPr lang="en-US">
              <a:solidFill>
                <a:srgbClr val="000000"/>
              </a:solidFill>
            </a:endParaRPr>
          </a:p>
          <a:p>
            <a:pPr marL="0" indent="0"/>
            <a:endParaRPr lang="en-US">
              <a:solidFill>
                <a:srgbClr val="000000"/>
              </a:solidFill>
            </a:endParaRPr>
          </a:p>
          <a:p>
            <a:pPr marL="0" indent="0"/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1FA71-4EFF-0E4E-BBBE-B2FD4561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385" y="1909644"/>
            <a:ext cx="1097280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1E7C88-6849-5D0C-2369-7F6519ABE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4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72">
        <p:fade/>
      </p:transition>
    </mc:Choice>
    <mc:Fallback>
      <p:transition spd="med" advTm="3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 altLang="zh-CN">
                <a:ea typeface="宋体" panose="02010600030101010101" pitchFamily="2" charset="-122"/>
              </a:rPr>
              <a:t>Preprocessing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</p:spPr>
            <p:txBody>
              <a:bodyPr/>
              <a:lstStyle/>
              <a:p>
                <a:pPr marL="0"/>
                <a:r>
                  <a:rPr lang="en-US" b="1"/>
                  <a:t>Mean centered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Set mean of each sample to ”0”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Let </a:t>
                </a:r>
                <a:r>
                  <a:rPr lang="en-US" i="1"/>
                  <a:t>𝑋</a:t>
                </a:r>
                <a:r>
                  <a:rPr lang="en-US" altLang="zh-CN" i="1" baseline="-25000" err="1"/>
                  <a:t>ij</a:t>
                </a:r>
                <a:r>
                  <a:rPr lang="en-US"/>
                  <a:t> be an expression of gene </a:t>
                </a:r>
                <a:r>
                  <a:rPr lang="en-US" i="1" err="1"/>
                  <a:t>i</a:t>
                </a:r>
                <a:r>
                  <a:rPr lang="en-US"/>
                  <a:t> in sample </a:t>
                </a:r>
                <a:r>
                  <a:rPr lang="en-US" i="1"/>
                  <a:t>j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Then a normalized expression of gene </a:t>
                </a:r>
                <a:r>
                  <a:rPr lang="en-US" i="1" err="1"/>
                  <a:t>i</a:t>
                </a:r>
                <a:r>
                  <a:rPr lang="en-US" i="1"/>
                  <a:t> </a:t>
                </a:r>
                <a:r>
                  <a:rPr lang="en-US"/>
                  <a:t>in sample </a:t>
                </a:r>
                <a:r>
                  <a:rPr lang="en-US" i="1"/>
                  <a:t>j</a:t>
                </a:r>
                <a:r>
                  <a:rPr lang="en-US"/>
                  <a:t>,</a:t>
                </a:r>
              </a:p>
              <a:p>
                <a:pPr marL="0"/>
                <a:endParaRPr lang="en-US"/>
              </a:p>
              <a:p>
                <a:pPr marL="0"/>
                <a:endParaRPr lang="en-US"/>
              </a:p>
              <a:p>
                <a:pPr marL="0"/>
                <a:r>
                  <a:rPr lang="en-US" altLang="zh-CN"/>
                  <a:t>	where</a:t>
                </a:r>
                <a:r>
                  <a:rPr lang="zh-CN" altLang="en-US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/>
              </a:p>
              <a:p>
                <a:pPr marL="0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  <a:blipFill>
                <a:blip r:embed="rId5"/>
                <a:stretch>
                  <a:fillRect l="-2167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C956D35-5821-E74F-9321-78CD3EE2A4E1}"/>
              </a:ext>
            </a:extLst>
          </p:cNvPr>
          <p:cNvSpPr txBox="1"/>
          <p:nvPr/>
        </p:nvSpPr>
        <p:spPr>
          <a:xfrm>
            <a:off x="19158161" y="3524697"/>
            <a:ext cx="18473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sz="1600" err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/>
              <p:nvPr/>
            </p:nvSpPr>
            <p:spPr>
              <a:xfrm>
                <a:off x="1725447" y="7439526"/>
                <a:ext cx="3813483" cy="501099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3200" err="1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447" y="7439526"/>
                <a:ext cx="3813483" cy="501099"/>
              </a:xfrm>
              <a:prstGeom prst="rect">
                <a:avLst/>
              </a:prstGeom>
              <a:blipFill>
                <a:blip r:embed="rId6"/>
                <a:stretch>
                  <a:fillRect b="-3614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3FF3B38-CE96-574A-9EAA-90FCC23A3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795" y="1485900"/>
            <a:ext cx="10972800" cy="7315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C43580-9967-8898-4EC8-88274D1A4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3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88">
        <p:fade/>
      </p:transition>
    </mc:Choice>
    <mc:Fallback>
      <p:transition spd="med" advTm="14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 altLang="zh-CN">
                <a:ea typeface="宋体" panose="02010600030101010101" pitchFamily="2" charset="-122"/>
              </a:rPr>
              <a:t>Preprocessing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0618A-44B1-4FAB-8416-1D9926B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340" y="2811143"/>
            <a:ext cx="5625699" cy="6921595"/>
          </a:xfrm>
        </p:spPr>
        <p:txBody>
          <a:bodyPr/>
          <a:lstStyle/>
          <a:p>
            <a:pPr marL="0"/>
            <a:r>
              <a:rPr lang="en-US" altLang="zh-CN" b="1" dirty="0"/>
              <a:t>Median centered</a:t>
            </a:r>
          </a:p>
          <a:p>
            <a:pPr marL="0"/>
            <a:endParaRPr lang="en-US" dirty="0"/>
          </a:p>
          <a:p>
            <a:pPr marL="0" indent="0"/>
            <a:r>
              <a:rPr lang="en-US" dirty="0"/>
              <a:t>To find the median,</a:t>
            </a:r>
            <a:r>
              <a:rPr lang="zh-CN" altLang="en-US" dirty="0"/>
              <a:t> </a:t>
            </a:r>
            <a:r>
              <a:rPr lang="en-US" dirty="0"/>
              <a:t>we first arrange the observations in order from smallest to largest value.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If there is an odd number of observations, the median is the middle</a:t>
            </a:r>
            <a:r>
              <a:rPr lang="zh-CN" altLang="en-US" dirty="0"/>
              <a:t> </a:t>
            </a:r>
            <a:r>
              <a:rPr lang="en-US" dirty="0"/>
              <a:t>value.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If there is an even number of observations, the median is the average of</a:t>
            </a:r>
            <a:r>
              <a:rPr lang="zh-CN" altLang="en-US" dirty="0"/>
              <a:t> </a:t>
            </a:r>
            <a:r>
              <a:rPr lang="en-US" dirty="0"/>
              <a:t>the two middle values.</a:t>
            </a:r>
          </a:p>
          <a:p>
            <a:pPr marL="0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56D35-5821-E74F-9321-78CD3EE2A4E1}"/>
              </a:ext>
            </a:extLst>
          </p:cNvPr>
          <p:cNvSpPr txBox="1"/>
          <p:nvPr/>
        </p:nvSpPr>
        <p:spPr>
          <a:xfrm>
            <a:off x="19158161" y="3524697"/>
            <a:ext cx="18473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sz="1600" err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87353-A7BB-A249-847B-5D898F565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485900"/>
            <a:ext cx="10972800" cy="73152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5A9D769-85F5-7F76-FB13-0604339BC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4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218">
        <p:fade/>
      </p:transition>
    </mc:Choice>
    <mc:Fallback>
      <p:transition spd="med" advTm="25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EA43-44D8-4A70-A65D-DE5E7DE7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rgbClr val="000000"/>
                </a:solidFill>
              </a:rPr>
            </a:br>
            <a:r>
              <a:rPr lang="en-US" altLang="zh-CN">
                <a:ea typeface="宋体" panose="02010600030101010101" pitchFamily="2" charset="-122"/>
              </a:rPr>
              <a:t>Preprocessing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</p:spPr>
            <p:txBody>
              <a:bodyPr/>
              <a:lstStyle/>
              <a:p>
                <a:pPr marL="0"/>
                <a:r>
                  <a:rPr lang="en-US" b="1"/>
                  <a:t>Mean centered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Set mean of each sample to ”0”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Let </a:t>
                </a:r>
                <a:r>
                  <a:rPr lang="en-US" i="1"/>
                  <a:t>𝑋</a:t>
                </a:r>
                <a:r>
                  <a:rPr lang="en-US" altLang="zh-CN" i="1" baseline="-25000" err="1"/>
                  <a:t>ij</a:t>
                </a:r>
                <a:r>
                  <a:rPr lang="en-US"/>
                  <a:t> be an expression of gene </a:t>
                </a:r>
                <a:r>
                  <a:rPr lang="en-US" i="1" err="1"/>
                  <a:t>i</a:t>
                </a:r>
                <a:r>
                  <a:rPr lang="en-US"/>
                  <a:t> in sample </a:t>
                </a:r>
                <a:r>
                  <a:rPr lang="en-US" i="1"/>
                  <a:t>j</a:t>
                </a:r>
              </a:p>
              <a:p>
                <a:pPr marL="0"/>
                <a:endParaRPr lang="en-US"/>
              </a:p>
              <a:p>
                <a:pPr marL="0"/>
                <a:r>
                  <a:rPr lang="en-US"/>
                  <a:t>Then a normalized expression of gene </a:t>
                </a:r>
                <a:r>
                  <a:rPr lang="en-US" i="1" err="1"/>
                  <a:t>i</a:t>
                </a:r>
                <a:r>
                  <a:rPr lang="en-US" i="1"/>
                  <a:t> </a:t>
                </a:r>
                <a:r>
                  <a:rPr lang="en-US"/>
                  <a:t>in sample </a:t>
                </a:r>
                <a:r>
                  <a:rPr lang="en-US" i="1"/>
                  <a:t>j</a:t>
                </a:r>
                <a:r>
                  <a:rPr lang="en-US"/>
                  <a:t>,</a:t>
                </a:r>
              </a:p>
              <a:p>
                <a:pPr marL="0"/>
                <a:endParaRPr lang="en-US"/>
              </a:p>
              <a:p>
                <a:pPr marL="0"/>
                <a:endParaRPr lang="en-US"/>
              </a:p>
              <a:p>
                <a:pPr marL="0"/>
                <a:r>
                  <a:rPr lang="en-US" altLang="zh-CN"/>
                  <a:t>	where</a:t>
                </a:r>
                <a:r>
                  <a:rPr lang="zh-CN" altLang="en-US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/>
              </a:p>
              <a:p>
                <a:pPr marL="0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B0618A-44B1-4FAB-8416-1D9926BCD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340" y="2811143"/>
                <a:ext cx="5625699" cy="6921595"/>
              </a:xfrm>
              <a:blipFill>
                <a:blip r:embed="rId5"/>
                <a:stretch>
                  <a:fillRect l="-2167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C956D35-5821-E74F-9321-78CD3EE2A4E1}"/>
              </a:ext>
            </a:extLst>
          </p:cNvPr>
          <p:cNvSpPr txBox="1"/>
          <p:nvPr/>
        </p:nvSpPr>
        <p:spPr>
          <a:xfrm>
            <a:off x="19158161" y="3524697"/>
            <a:ext cx="18473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sz="1600" err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/>
              <p:nvPr/>
            </p:nvSpPr>
            <p:spPr>
              <a:xfrm>
                <a:off x="1725447" y="7439526"/>
                <a:ext cx="3813483" cy="501099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3200" err="1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ACB019-1A0A-CD4B-9FCC-38AFE48A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447" y="7439526"/>
                <a:ext cx="3813483" cy="501099"/>
              </a:xfrm>
              <a:prstGeom prst="rect">
                <a:avLst/>
              </a:prstGeom>
              <a:blipFill>
                <a:blip r:embed="rId6"/>
                <a:stretch>
                  <a:fillRect b="-3614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93F9A2B-750D-404C-AC6B-85284BA2A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795" y="1485900"/>
            <a:ext cx="1097280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C01604-08E4-C7DE-36A7-1277ECA5D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0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62">
        <p:fade/>
      </p:transition>
    </mc:Choice>
    <mc:Fallback>
      <p:transition spd="med" advTm="4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D0168-EB59-4611-8B2C-09DC8F0E7596}">
  <ds:schemaRefs>
    <ds:schemaRef ds:uri="b2811cf8-4877-470e-bec4-f5c16c1a52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88E22E-2A4B-4FB1-9848-BF16E7DBE74B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788</Words>
  <Application>Microsoft Macintosh PowerPoint</Application>
  <PresentationFormat>Custom</PresentationFormat>
  <Paragraphs>123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Cambria Math</vt:lpstr>
      <vt:lpstr>Trebuchet MS</vt:lpstr>
      <vt:lpstr>Wingdings</vt:lpstr>
      <vt:lpstr>Title &amp; Bullet</vt:lpstr>
      <vt:lpstr>Lecture 19.2 - Data Preprocessing</vt:lpstr>
      <vt:lpstr>PowerPoint Presentation</vt:lpstr>
      <vt:lpstr> Data Distribution</vt:lpstr>
      <vt:lpstr> Data transformation</vt:lpstr>
      <vt:lpstr> Sample to Sample Variation</vt:lpstr>
      <vt:lpstr> Sample to Sample Variation</vt:lpstr>
      <vt:lpstr> Preprocessing</vt:lpstr>
      <vt:lpstr> Preprocessing</vt:lpstr>
      <vt:lpstr> Preprocessing</vt:lpstr>
      <vt:lpstr> Preprocessing</vt:lpstr>
      <vt:lpstr> Preprocessing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Lucy Nwosu</cp:lastModifiedBy>
  <cp:revision>7</cp:revision>
  <dcterms:created xsi:type="dcterms:W3CDTF">2008-01-24T03:11:41Z</dcterms:created>
  <dcterms:modified xsi:type="dcterms:W3CDTF">2022-06-19T00:36:42Z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