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15"/>
  </p:notesMasterIdLst>
  <p:handoutMasterIdLst>
    <p:handoutMasterId r:id="rId16"/>
  </p:handoutMasterIdLst>
  <p:sldIdLst>
    <p:sldId id="818" r:id="rId5"/>
    <p:sldId id="809" r:id="rId6"/>
    <p:sldId id="821" r:id="rId7"/>
    <p:sldId id="826" r:id="rId8"/>
    <p:sldId id="827" r:id="rId9"/>
    <p:sldId id="828" r:id="rId10"/>
    <p:sldId id="829" r:id="rId11"/>
    <p:sldId id="830" r:id="rId12"/>
    <p:sldId id="831" r:id="rId13"/>
    <p:sldId id="820" r:id="rId14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g, Xishuang" initials="DX" lastIdx="2" clrIdx="0">
    <p:extLst>
      <p:ext uri="{19B8F6BF-5375-455C-9EA6-DF929625EA0E}">
        <p15:presenceInfo xmlns:p15="http://schemas.microsoft.com/office/powerpoint/2012/main" userId="S::xidong@pvamu.edu::d29ea5ac-2f9d-408c-9c70-b4ad3440df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A2F758-8004-1851-696C-674E083C453C}" v="4" dt="2021-08-30T03:23:57.001"/>
    <p1510:client id="{A4CD1D1B-8A07-ABDA-5486-85AD55380EB9}" v="4" dt="2021-08-13T17:50:03.261"/>
    <p1510:client id="{A602E8D1-37F2-861E-8BAD-8B6A496F02CA}" v="10" dt="2021-08-30T18:22:16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68654"/>
  </p:normalViewPr>
  <p:slideViewPr>
    <p:cSldViewPr snapToGrid="0">
      <p:cViewPr varScale="1">
        <p:scale>
          <a:sx n="50" d="100"/>
          <a:sy n="50" d="100"/>
        </p:scale>
        <p:origin x="1960" y="176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notesTextViewPr>
    <p:cViewPr>
      <p:scale>
        <a:sx n="170" d="100"/>
        <a:sy n="17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g, Xishuang" userId="S::xidong_pvamu.edu#ext#@gtvault.onmicrosoft.com::d82fe4bc-41b8-4dba-8c63-3c53a5962af7" providerId="AD" clId="Web-{26A2F758-8004-1851-696C-674E083C453C}"/>
    <pc:docChg chg="modSld">
      <pc:chgData name="Dong, Xishuang" userId="S::xidong_pvamu.edu#ext#@gtvault.onmicrosoft.com::d82fe4bc-41b8-4dba-8c63-3c53a5962af7" providerId="AD" clId="Web-{26A2F758-8004-1851-696C-674E083C453C}" dt="2021-08-30T03:23:57.001" v="3" actId="20577"/>
      <pc:docMkLst>
        <pc:docMk/>
      </pc:docMkLst>
      <pc:sldChg chg="modSp">
        <pc:chgData name="Dong, Xishuang" userId="S::xidong_pvamu.edu#ext#@gtvault.onmicrosoft.com::d82fe4bc-41b8-4dba-8c63-3c53a5962af7" providerId="AD" clId="Web-{26A2F758-8004-1851-696C-674E083C453C}" dt="2021-08-30T03:23:57.001" v="3" actId="20577"/>
        <pc:sldMkLst>
          <pc:docMk/>
          <pc:sldMk cId="797556869" sldId="818"/>
        </pc:sldMkLst>
        <pc:spChg chg="mod">
          <ac:chgData name="Dong, Xishuang" userId="S::xidong_pvamu.edu#ext#@gtvault.onmicrosoft.com::d82fe4bc-41b8-4dba-8c63-3c53a5962af7" providerId="AD" clId="Web-{26A2F758-8004-1851-696C-674E083C453C}" dt="2021-08-30T03:23:57.001" v="3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  <pc:docChgLst>
    <pc:chgData name="Joe Bungo" userId="S::jbungo_nvidia.com#ext#@gtvault.onmicrosoft.com::c69b4972-ef89-4265-a3e3-b054213acbae" providerId="AD" clId="Web-{A602E8D1-37F2-861E-8BAD-8B6A496F02CA}"/>
    <pc:docChg chg="modSld">
      <pc:chgData name="Joe Bungo" userId="S::jbungo_nvidia.com#ext#@gtvault.onmicrosoft.com::c69b4972-ef89-4265-a3e3-b054213acbae" providerId="AD" clId="Web-{A602E8D1-37F2-861E-8BAD-8B6A496F02CA}" dt="2021-08-30T18:22:16.504" v="9"/>
      <pc:docMkLst>
        <pc:docMk/>
      </pc:docMkLst>
      <pc:sldChg chg="addSp delSp modSp mod modClrScheme chgLayout">
        <pc:chgData name="Joe Bungo" userId="S::jbungo_nvidia.com#ext#@gtvault.onmicrosoft.com::c69b4972-ef89-4265-a3e3-b054213acbae" providerId="AD" clId="Web-{A602E8D1-37F2-861E-8BAD-8B6A496F02CA}" dt="2021-08-30T18:21:43.129" v="1"/>
        <pc:sldMkLst>
          <pc:docMk/>
          <pc:sldMk cId="1547861280" sldId="827"/>
        </pc:sldMkLst>
        <pc:spChg chg="mod ord">
          <ac:chgData name="Joe Bungo" userId="S::jbungo_nvidia.com#ext#@gtvault.onmicrosoft.com::c69b4972-ef89-4265-a3e3-b054213acbae" providerId="AD" clId="Web-{A602E8D1-37F2-861E-8BAD-8B6A496F02CA}" dt="2021-08-30T18:21:38.910" v="0"/>
          <ac:spMkLst>
            <pc:docMk/>
            <pc:sldMk cId="1547861280" sldId="827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A602E8D1-37F2-861E-8BAD-8B6A496F02CA}" dt="2021-08-30T18:21:38.910" v="0"/>
          <ac:spMkLst>
            <pc:docMk/>
            <pc:sldMk cId="1547861280" sldId="827"/>
            <ac:spMk id="3" creationId="{C1B0618A-44B1-4FAB-8416-1D9926BCD483}"/>
          </ac:spMkLst>
        </pc:spChg>
        <pc:spChg chg="add del mod ord">
          <ac:chgData name="Joe Bungo" userId="S::jbungo_nvidia.com#ext#@gtvault.onmicrosoft.com::c69b4972-ef89-4265-a3e3-b054213acbae" providerId="AD" clId="Web-{A602E8D1-37F2-861E-8BAD-8B6A496F02CA}" dt="2021-08-30T18:21:43.129" v="1"/>
          <ac:spMkLst>
            <pc:docMk/>
            <pc:sldMk cId="1547861280" sldId="827"/>
            <ac:spMk id="4" creationId="{9ACE3922-3CC7-4716-9B5A-84DB40AE4374}"/>
          </ac:spMkLst>
        </pc:spChg>
      </pc:sldChg>
      <pc:sldChg chg="addSp delSp modSp mod modClrScheme chgLayout">
        <pc:chgData name="Joe Bungo" userId="S::jbungo_nvidia.com#ext#@gtvault.onmicrosoft.com::c69b4972-ef89-4265-a3e3-b054213acbae" providerId="AD" clId="Web-{A602E8D1-37F2-861E-8BAD-8B6A496F02CA}" dt="2021-08-30T18:21:50.973" v="3"/>
        <pc:sldMkLst>
          <pc:docMk/>
          <pc:sldMk cId="2553983157" sldId="828"/>
        </pc:sldMkLst>
        <pc:spChg chg="mod ord">
          <ac:chgData name="Joe Bungo" userId="S::jbungo_nvidia.com#ext#@gtvault.onmicrosoft.com::c69b4972-ef89-4265-a3e3-b054213acbae" providerId="AD" clId="Web-{A602E8D1-37F2-861E-8BAD-8B6A496F02CA}" dt="2021-08-30T18:21:47.129" v="2"/>
          <ac:spMkLst>
            <pc:docMk/>
            <pc:sldMk cId="2553983157" sldId="828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A602E8D1-37F2-861E-8BAD-8B6A496F02CA}" dt="2021-08-30T18:21:47.129" v="2"/>
          <ac:spMkLst>
            <pc:docMk/>
            <pc:sldMk cId="2553983157" sldId="828"/>
            <ac:spMk id="3" creationId="{C1B0618A-44B1-4FAB-8416-1D9926BCD483}"/>
          </ac:spMkLst>
        </pc:spChg>
        <pc:spChg chg="add del mod ord">
          <ac:chgData name="Joe Bungo" userId="S::jbungo_nvidia.com#ext#@gtvault.onmicrosoft.com::c69b4972-ef89-4265-a3e3-b054213acbae" providerId="AD" clId="Web-{A602E8D1-37F2-861E-8BAD-8B6A496F02CA}" dt="2021-08-30T18:21:50.973" v="3"/>
          <ac:spMkLst>
            <pc:docMk/>
            <pc:sldMk cId="2553983157" sldId="828"/>
            <ac:spMk id="5" creationId="{F7630C13-107D-4CDA-B43C-B25A7BD30B5F}"/>
          </ac:spMkLst>
        </pc:spChg>
      </pc:sldChg>
      <pc:sldChg chg="addSp delSp modSp mod modClrScheme chgLayout">
        <pc:chgData name="Joe Bungo" userId="S::jbungo_nvidia.com#ext#@gtvault.onmicrosoft.com::c69b4972-ef89-4265-a3e3-b054213acbae" providerId="AD" clId="Web-{A602E8D1-37F2-861E-8BAD-8B6A496F02CA}" dt="2021-08-30T18:22:00.582" v="5"/>
        <pc:sldMkLst>
          <pc:docMk/>
          <pc:sldMk cId="2314370164" sldId="829"/>
        </pc:sldMkLst>
        <pc:spChg chg="mod ord">
          <ac:chgData name="Joe Bungo" userId="S::jbungo_nvidia.com#ext#@gtvault.onmicrosoft.com::c69b4972-ef89-4265-a3e3-b054213acbae" providerId="AD" clId="Web-{A602E8D1-37F2-861E-8BAD-8B6A496F02CA}" dt="2021-08-30T18:21:57.832" v="4"/>
          <ac:spMkLst>
            <pc:docMk/>
            <pc:sldMk cId="2314370164" sldId="829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A602E8D1-37F2-861E-8BAD-8B6A496F02CA}" dt="2021-08-30T18:21:57.832" v="4"/>
          <ac:spMkLst>
            <pc:docMk/>
            <pc:sldMk cId="2314370164" sldId="829"/>
            <ac:spMk id="3" creationId="{C1B0618A-44B1-4FAB-8416-1D9926BCD483}"/>
          </ac:spMkLst>
        </pc:spChg>
        <pc:spChg chg="add del mod ord">
          <ac:chgData name="Joe Bungo" userId="S::jbungo_nvidia.com#ext#@gtvault.onmicrosoft.com::c69b4972-ef89-4265-a3e3-b054213acbae" providerId="AD" clId="Web-{A602E8D1-37F2-861E-8BAD-8B6A496F02CA}" dt="2021-08-30T18:22:00.582" v="5"/>
          <ac:spMkLst>
            <pc:docMk/>
            <pc:sldMk cId="2314370164" sldId="829"/>
            <ac:spMk id="6" creationId="{3A426F12-CE8C-4AFA-90CB-3ADD7AC97587}"/>
          </ac:spMkLst>
        </pc:spChg>
      </pc:sldChg>
      <pc:sldChg chg="addSp delSp modSp mod modClrScheme chgLayout">
        <pc:chgData name="Joe Bungo" userId="S::jbungo_nvidia.com#ext#@gtvault.onmicrosoft.com::c69b4972-ef89-4265-a3e3-b054213acbae" providerId="AD" clId="Web-{A602E8D1-37F2-861E-8BAD-8B6A496F02CA}" dt="2021-08-30T18:22:07.567" v="7"/>
        <pc:sldMkLst>
          <pc:docMk/>
          <pc:sldMk cId="2941594949" sldId="830"/>
        </pc:sldMkLst>
        <pc:spChg chg="mod ord">
          <ac:chgData name="Joe Bungo" userId="S::jbungo_nvidia.com#ext#@gtvault.onmicrosoft.com::c69b4972-ef89-4265-a3e3-b054213acbae" providerId="AD" clId="Web-{A602E8D1-37F2-861E-8BAD-8B6A496F02CA}" dt="2021-08-30T18:22:04.192" v="6"/>
          <ac:spMkLst>
            <pc:docMk/>
            <pc:sldMk cId="2941594949" sldId="830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A602E8D1-37F2-861E-8BAD-8B6A496F02CA}" dt="2021-08-30T18:22:04.192" v="6"/>
          <ac:spMkLst>
            <pc:docMk/>
            <pc:sldMk cId="2941594949" sldId="830"/>
            <ac:spMk id="3" creationId="{C1B0618A-44B1-4FAB-8416-1D9926BCD483}"/>
          </ac:spMkLst>
        </pc:spChg>
        <pc:spChg chg="add del mod ord">
          <ac:chgData name="Joe Bungo" userId="S::jbungo_nvidia.com#ext#@gtvault.onmicrosoft.com::c69b4972-ef89-4265-a3e3-b054213acbae" providerId="AD" clId="Web-{A602E8D1-37F2-861E-8BAD-8B6A496F02CA}" dt="2021-08-30T18:22:07.567" v="7"/>
          <ac:spMkLst>
            <pc:docMk/>
            <pc:sldMk cId="2941594949" sldId="830"/>
            <ac:spMk id="4" creationId="{CFC31791-76BD-4A01-8133-8B2C8E2840A6}"/>
          </ac:spMkLst>
        </pc:spChg>
      </pc:sldChg>
      <pc:sldChg chg="addSp delSp modSp mod modClrScheme chgLayout">
        <pc:chgData name="Joe Bungo" userId="S::jbungo_nvidia.com#ext#@gtvault.onmicrosoft.com::c69b4972-ef89-4265-a3e3-b054213acbae" providerId="AD" clId="Web-{A602E8D1-37F2-861E-8BAD-8B6A496F02CA}" dt="2021-08-30T18:22:16.504" v="9"/>
        <pc:sldMkLst>
          <pc:docMk/>
          <pc:sldMk cId="450565659" sldId="831"/>
        </pc:sldMkLst>
        <pc:spChg chg="mod ord">
          <ac:chgData name="Joe Bungo" userId="S::jbungo_nvidia.com#ext#@gtvault.onmicrosoft.com::c69b4972-ef89-4265-a3e3-b054213acbae" providerId="AD" clId="Web-{A602E8D1-37F2-861E-8BAD-8B6A496F02CA}" dt="2021-08-30T18:22:12.817" v="8"/>
          <ac:spMkLst>
            <pc:docMk/>
            <pc:sldMk cId="450565659" sldId="831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A602E8D1-37F2-861E-8BAD-8B6A496F02CA}" dt="2021-08-30T18:22:12.817" v="8"/>
          <ac:spMkLst>
            <pc:docMk/>
            <pc:sldMk cId="450565659" sldId="831"/>
            <ac:spMk id="3" creationId="{C1B0618A-44B1-4FAB-8416-1D9926BCD483}"/>
          </ac:spMkLst>
        </pc:spChg>
        <pc:spChg chg="add del mod ord">
          <ac:chgData name="Joe Bungo" userId="S::jbungo_nvidia.com#ext#@gtvault.onmicrosoft.com::c69b4972-ef89-4265-a3e3-b054213acbae" providerId="AD" clId="Web-{A602E8D1-37F2-861E-8BAD-8B6A496F02CA}" dt="2021-08-30T18:22:16.504" v="9"/>
          <ac:spMkLst>
            <pc:docMk/>
            <pc:sldMk cId="450565659" sldId="831"/>
            <ac:spMk id="4" creationId="{07CF4F71-962E-4451-AB83-773FBC1D58E0}"/>
          </ac:spMkLst>
        </pc:spChg>
      </pc:sldChg>
    </pc:docChg>
  </pc:docChgLst>
  <pc:docChgLst>
    <pc:chgData name="Joe Bungo" userId="S::jbungo_nvidia.com#ext#@gtvault.onmicrosoft.com::c69b4972-ef89-4265-a3e3-b054213acbae" providerId="AD" clId="Web-{A4CD1D1B-8A07-ABDA-5486-85AD55380EB9}"/>
    <pc:docChg chg="modSld">
      <pc:chgData name="Joe Bungo" userId="S::jbungo_nvidia.com#ext#@gtvault.onmicrosoft.com::c69b4972-ef89-4265-a3e3-b054213acbae" providerId="AD" clId="Web-{A4CD1D1B-8A07-ABDA-5486-85AD55380EB9}" dt="2021-08-13T17:50:03.261" v="3" actId="20577"/>
      <pc:docMkLst>
        <pc:docMk/>
      </pc:docMkLst>
      <pc:sldChg chg="modSp">
        <pc:chgData name="Joe Bungo" userId="S::jbungo_nvidia.com#ext#@gtvault.onmicrosoft.com::c69b4972-ef89-4265-a3e3-b054213acbae" providerId="AD" clId="Web-{A4CD1D1B-8A07-ABDA-5486-85AD55380EB9}" dt="2021-08-13T17:50:03.261" v="3" actId="20577"/>
        <pc:sldMkLst>
          <pc:docMk/>
          <pc:sldMk cId="797556869" sldId="818"/>
        </pc:sldMkLst>
        <pc:spChg chg="mod">
          <ac:chgData name="Joe Bungo" userId="S::jbungo_nvidia.com#ext#@gtvault.onmicrosoft.com::c69b4972-ef89-4265-a3e3-b054213acbae" providerId="AD" clId="Web-{A4CD1D1B-8A07-ABDA-5486-85AD55380EB9}" dt="2021-08-13T17:50:03.261" v="3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6/18/22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section is to introduce </a:t>
            </a:r>
            <a:r>
              <a:rPr lang="en-US" altLang="zh-CN" dirty="0">
                <a:latin typeface="Arial"/>
                <a:ea typeface="黑体"/>
                <a:cs typeface="Arial"/>
              </a:rPr>
              <a:t>Clustering and Validation for data preprocessing.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8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Clustering is to group data into different clusters, which is shown in the right figure.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clustering, the result should be:</a:t>
            </a:r>
          </a:p>
          <a:p>
            <a:pPr marL="1104870" lvl="1" indent="-342900">
              <a:buFont typeface="Arial" panose="020B0604020202020204" pitchFamily="34" charset="0"/>
              <a:buChar char="•"/>
            </a:pPr>
            <a:r>
              <a:rPr lang="en-US" dirty="0"/>
              <a:t>Similar to one another within the same cluster</a:t>
            </a:r>
          </a:p>
          <a:p>
            <a:pPr marL="1104870" lvl="1" indent="-342900">
              <a:buFont typeface="Arial" panose="020B0604020202020204" pitchFamily="34" charset="0"/>
              <a:buChar char="•"/>
            </a:pPr>
            <a:r>
              <a:rPr lang="en-US" dirty="0"/>
              <a:t>Dissimilar to the objects in other clusters</a:t>
            </a:r>
          </a:p>
          <a:p>
            <a:pPr marL="1104870" lvl="1" indent="-342900">
              <a:buFont typeface="Arial" panose="020B0604020202020204" pitchFamily="34" charset="0"/>
              <a:buChar char="•"/>
            </a:pPr>
            <a:r>
              <a:rPr lang="en-US" dirty="0"/>
              <a:t>High Intra-class similarity</a:t>
            </a:r>
          </a:p>
          <a:p>
            <a:pPr marL="1104870" lvl="1" indent="-342900">
              <a:buFont typeface="Arial" panose="020B0604020202020204" pitchFamily="34" charset="0"/>
              <a:buChar char="•"/>
            </a:pPr>
            <a:r>
              <a:rPr lang="en-US" dirty="0"/>
              <a:t>Low Inter-class similarity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6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Compared to supervised classification, it is more challenging to evaluate the performance since there is no prior knowledge on the data.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7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measures have been designed to </a:t>
            </a:r>
            <a:r>
              <a:rPr lang="en-US" dirty="0">
                <a:solidFill>
                  <a:srgbClr val="000000"/>
                </a:solidFill>
              </a:rPr>
              <a:t>judge various aspects of cluster validity.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Internal Index like Sum of Squared Error (SSE) measures the goodness of a clustering structure without respect to external information.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External Index like Entropy measures the extent to which cluster labels match externally supplied class labels.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4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Sum of Squared Error (SSE) defined in this formula measures how closely related objects are in a cluster, which is also known as the within cluster sum of squares (WSS).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4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addition, it is also about Cluster Cohesion and Separation.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Cluster Cohesion measures how closely related objects are in a cluster, and within cluster sum of square (WSS) can be used to quantify it.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On the other side, </a:t>
            </a:r>
            <a:r>
              <a:rPr lang="en-US" dirty="0">
                <a:solidFill>
                  <a:srgbClr val="000000"/>
                </a:solidFill>
              </a:rPr>
              <a:t>Cluster Cohesion measures how closely related objects are in a cluster, and the within cluster sum of square (WSS) can be used to quantify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52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Moreover, </a:t>
            </a:r>
            <a:r>
              <a:rPr lang="en-US" dirty="0">
                <a:solidFill>
                  <a:srgbClr val="000000"/>
                </a:solidFill>
              </a:rPr>
              <a:t>a proximity graph-based approach can be also used to measure cohesion and separation.</a:t>
            </a:r>
          </a:p>
          <a:p>
            <a:pPr marL="1407073" lvl="1" indent="-457200">
              <a:buClr>
                <a:srgbClr val="383838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Cluster cohesion is the sum of the weight of all links within a cluster.</a:t>
            </a:r>
          </a:p>
          <a:p>
            <a:pPr marL="1407073" lvl="1" indent="-457200">
              <a:buClr>
                <a:srgbClr val="383838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Cluster separation is the sum of the weights between nodes in the cluster and nodes outside the cluster.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70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external measures, Entropy and Purity are two methods for measuring clustering quality.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For each cluster, the class </a:t>
            </a:r>
            <a:r>
              <a:rPr lang="en-US" i="1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distribution of the data is calculated for cluster </a:t>
            </a:r>
            <a:r>
              <a:rPr lang="en-US" i="1" dirty="0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 err="1">
                <a:solidFill>
                  <a:srgbClr val="000000"/>
                </a:solidFill>
              </a:rPr>
              <a:t>p</a:t>
            </a:r>
            <a:r>
              <a:rPr lang="en-US" i="1" baseline="-25000" dirty="0" err="1">
                <a:solidFill>
                  <a:srgbClr val="000000"/>
                </a:solidFill>
              </a:rPr>
              <a:t>ij</a:t>
            </a:r>
            <a:r>
              <a:rPr lang="en-US" dirty="0">
                <a:solidFill>
                  <a:srgbClr val="000000"/>
                </a:solidFill>
              </a:rPr>
              <a:t> is the probability that a member of cluster </a:t>
            </a:r>
            <a:r>
              <a:rPr lang="en-US" i="1" dirty="0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 belongs to class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The purity of cluster </a:t>
            </a:r>
            <a:r>
              <a:rPr lang="en-US" i="1" dirty="0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purity</a:t>
            </a:r>
            <a:r>
              <a:rPr lang="en-US" baseline="-25000" dirty="0" err="1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 = max(</a:t>
            </a:r>
            <a:r>
              <a:rPr lang="en-US" i="1" dirty="0" err="1">
                <a:solidFill>
                  <a:srgbClr val="000000"/>
                </a:solidFill>
              </a:rPr>
              <a:t>p</a:t>
            </a:r>
            <a:r>
              <a:rPr lang="en-US" i="1" baseline="-25000" dirty="0" err="1">
                <a:solidFill>
                  <a:srgbClr val="000000"/>
                </a:solidFill>
              </a:rPr>
              <a:t>ij</a:t>
            </a:r>
            <a:r>
              <a:rPr lang="en-US" dirty="0">
                <a:solidFill>
                  <a:srgbClr val="000000"/>
                </a:solidFill>
              </a:rPr>
              <a:t>) and the overall purity of a clustering.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-nc/4.0/legalcod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80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15" y="8290560"/>
            <a:ext cx="9700325" cy="47705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5" y="7102463"/>
            <a:ext cx="11684945" cy="1188097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Lecture 19.3</a:t>
            </a:r>
            <a:r>
              <a:rPr lang="zh-CN" altLang="en-US" dirty="0">
                <a:latin typeface="Arial"/>
                <a:ea typeface="黑体"/>
                <a:cs typeface="Arial"/>
              </a:rPr>
              <a:t> - </a:t>
            </a:r>
            <a:r>
              <a:rPr lang="en-US" altLang="zh-CN" dirty="0">
                <a:latin typeface="Arial"/>
                <a:ea typeface="黑体"/>
                <a:cs typeface="Arial"/>
              </a:rPr>
              <a:t>Clustering and Validation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/>
              <a:t>DLI Accelerated Data Science Teaching Kit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B0C2FD5-3EDC-F905-26A0-EF3DFED5B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21">
        <p:fade/>
      </p:transition>
    </mc:Choice>
    <mc:Fallback>
      <p:transition spd="med" advTm="7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/>
              <a:t>DLI Accelerated Data Science Teaching Kit</a:t>
            </a:r>
          </a:p>
          <a:p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A6D67CE-CBE0-9CA8-73C1-9A34BE02BD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68">
        <p:fade/>
      </p:transition>
    </mc:Choice>
    <mc:Fallback>
      <p:transition spd="med" advTm="15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>
              <a:solidFill>
                <a:srgbClr val="6F6F6F"/>
              </a:solidFill>
              <a:ea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1176855-A3BE-1A5D-1A39-BED2F2EA46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78">
        <p:fade/>
      </p:transition>
    </mc:Choice>
    <mc:Fallback>
      <p:transition spd="med" advTm="15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Clustering Analysis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0" y="3191234"/>
            <a:ext cx="12896659" cy="6938603"/>
          </a:xfrm>
        </p:spPr>
        <p:txBody>
          <a:bodyPr/>
          <a:lstStyle/>
          <a:p>
            <a:pPr marL="0" indent="0"/>
            <a:r>
              <a:rPr lang="en-US" dirty="0">
                <a:solidFill>
                  <a:srgbClr val="000000"/>
                </a:solidFill>
              </a:rPr>
              <a:t>Cluster: a collection of data objects</a:t>
            </a:r>
          </a:p>
          <a:p>
            <a:pPr marL="1407073" lvl="1" indent="-457200"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Similar to one another within the same cluster</a:t>
            </a:r>
          </a:p>
          <a:p>
            <a:pPr marL="1407073" lvl="1" indent="-457200"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Dissimilar to the objects in other clusters</a:t>
            </a:r>
          </a:p>
          <a:p>
            <a:pPr marL="1407073" lvl="1" indent="-457200"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High Intra-class similarity</a:t>
            </a:r>
          </a:p>
          <a:p>
            <a:pPr marL="1407073" lvl="1" indent="-457200"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Low Inter-class similarity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</a:rPr>
              <a:t>Cluster analysis</a:t>
            </a:r>
          </a:p>
          <a:p>
            <a:pPr marL="1407073" lvl="1" indent="-457200">
              <a:buClr>
                <a:srgbClr val="383838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Grouping a set of data objects into clusters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861AFB-516B-704A-AF5F-CB30AA971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69" y="2411507"/>
            <a:ext cx="9291435" cy="46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208316A8-6064-1A43-A392-F9FA3AC90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69" y="9538494"/>
            <a:ext cx="10109125" cy="2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573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14500" indent="-3429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71700" indent="-342900">
              <a:spcBef>
                <a:spcPts val="5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289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861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5433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005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457200">
              <a:buNone/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Source: https://</a:t>
            </a:r>
            <a:r>
              <a:rPr lang="en-US" altLang="zh-CN" sz="2000" b="1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leasetruk.medium.com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/k-means-algorithm-with-example-b8994b3c4ef3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57BE5F0-5076-789F-A5F1-2D3EF1A85C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600">
        <p:fade/>
      </p:transition>
    </mc:Choice>
    <mc:Fallback>
      <p:transition spd="med" advTm="21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>
                <a:solidFill>
                  <a:srgbClr val="000000"/>
                </a:solidFill>
              </a:rPr>
            </a:br>
            <a:r>
              <a:rPr lang="en-US"/>
              <a:t>Clustering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1" y="3191235"/>
            <a:ext cx="16000806" cy="5880576"/>
          </a:xfrm>
        </p:spPr>
        <p:txBody>
          <a:bodyPr/>
          <a:lstStyle/>
          <a:p>
            <a:pPr marL="0" indent="0"/>
            <a:r>
              <a:rPr lang="en-US">
                <a:solidFill>
                  <a:srgbClr val="000000"/>
                </a:solidFill>
              </a:rPr>
              <a:t>For supervised classification we have a variety of measures to evaluate how good the model is.</a:t>
            </a:r>
          </a:p>
          <a:p>
            <a:pPr marL="1407073" lvl="1" indent="-457200">
              <a:buClr>
                <a:srgbClr val="002060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</a:rPr>
              <a:t>Accuracy, precision, recall, F1-score</a:t>
            </a:r>
          </a:p>
          <a:p>
            <a:pPr marL="1407073" lvl="1" indent="-457200">
              <a:buClr>
                <a:srgbClr val="002060"/>
              </a:buClr>
              <a:buFont typeface="Wingdings" pitchFamily="2" charset="2"/>
              <a:buChar char="§"/>
            </a:pPr>
            <a:endParaRPr lang="en-US">
              <a:solidFill>
                <a:srgbClr val="000000"/>
              </a:solidFill>
            </a:endParaRPr>
          </a:p>
          <a:p>
            <a:pPr marL="0" indent="0"/>
            <a:r>
              <a:rPr lang="en-US">
                <a:solidFill>
                  <a:srgbClr val="000000"/>
                </a:solidFill>
              </a:rPr>
              <a:t>For cluster analysis, the analogous question is how to evaluate the “goodness” of the resulting clusters?</a:t>
            </a:r>
          </a:p>
          <a:p>
            <a:pPr marL="1407073" lvl="1" indent="-457200">
              <a:buClr>
                <a:srgbClr val="383838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</a:rPr>
              <a:t>To avoid finding patterns in noise</a:t>
            </a:r>
          </a:p>
          <a:p>
            <a:pPr marL="1407073" lvl="1" indent="-457200">
              <a:buClr>
                <a:srgbClr val="383838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</a:rPr>
              <a:t>To compare clustering algorithms</a:t>
            </a:r>
          </a:p>
          <a:p>
            <a:pPr marL="1407073" lvl="1" indent="-457200">
              <a:buClr>
                <a:srgbClr val="383838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</a:rPr>
              <a:t>To compare two sets of clusters</a:t>
            </a:r>
          </a:p>
          <a:p>
            <a:pPr marL="1407073" lvl="1" indent="-457200">
              <a:buClr>
                <a:srgbClr val="383838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</a:rPr>
              <a:t>To compare two clusters</a:t>
            </a:r>
          </a:p>
          <a:p>
            <a:pPr marL="1407073" lvl="1" indent="-457200">
              <a:buClr>
                <a:srgbClr val="383838"/>
              </a:buClr>
              <a:buFont typeface="Wingdings" pitchFamily="2" charset="2"/>
              <a:buChar char="§"/>
            </a:pPr>
            <a:endParaRPr lang="en-US">
              <a:solidFill>
                <a:srgbClr val="000000"/>
              </a:solidFill>
            </a:endParaRPr>
          </a:p>
          <a:p>
            <a:pPr marL="0" indent="0"/>
            <a:endParaRPr lang="en-US">
              <a:solidFill>
                <a:srgbClr val="000000"/>
              </a:solidFill>
            </a:endParaRPr>
          </a:p>
          <a:p>
            <a:pPr marL="0" indent="0"/>
            <a:endParaRPr lang="en-US">
              <a:solidFill>
                <a:srgbClr val="000000"/>
              </a:solidFill>
            </a:endParaRPr>
          </a:p>
          <a:p>
            <a:pPr marL="0" indent="0"/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B3B3-EBD1-B344-BABA-9A1C5DABB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0437" y="6131523"/>
            <a:ext cx="4800600" cy="3530600"/>
          </a:xfrm>
          <a:prstGeom prst="rect">
            <a:avLst/>
          </a:prstGeo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D67CB5A6-B267-1648-9667-25948E250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6912" y="6007894"/>
            <a:ext cx="4777823" cy="35306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417A65D-B68E-6EDB-15AC-0BDF16D94B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8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312">
        <p:fade/>
      </p:transition>
    </mc:Choice>
    <mc:Fallback>
      <p:transition spd="med" advTm="93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>
                <a:solidFill>
                  <a:srgbClr val="000000"/>
                </a:solidFill>
              </a:rPr>
            </a:br>
            <a:r>
              <a:rPr lang="en-US"/>
              <a:t>Measures of Cluster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rgbClr val="000000"/>
                </a:solidFill>
              </a:rPr>
              <a:t>Numerical measures to judge various aspects of cluster validity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b="1" dirty="0">
                <a:solidFill>
                  <a:srgbClr val="000000"/>
                </a:solidFill>
              </a:rPr>
              <a:t>Internal Index </a:t>
            </a:r>
            <a:r>
              <a:rPr lang="en-US" dirty="0">
                <a:solidFill>
                  <a:srgbClr val="000000"/>
                </a:solidFill>
              </a:rPr>
              <a:t>measures the goodness of a clustering structure without respect to external information.</a:t>
            </a:r>
          </a:p>
          <a:p>
            <a:pPr marL="1407073" lvl="1" indent="-457200">
              <a:buClr>
                <a:srgbClr val="383838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Sum of Squared Error (SSE)</a:t>
            </a:r>
          </a:p>
          <a:p>
            <a:pPr marL="0" indent="0"/>
            <a:endParaRPr lang="en-US" b="1" dirty="0">
              <a:solidFill>
                <a:srgbClr val="000000"/>
              </a:solidFill>
            </a:endParaRPr>
          </a:p>
          <a:p>
            <a:pPr marL="0" indent="0"/>
            <a:r>
              <a:rPr lang="en-US" b="1" dirty="0">
                <a:solidFill>
                  <a:srgbClr val="000000"/>
                </a:solidFill>
              </a:rPr>
              <a:t>External Index </a:t>
            </a:r>
            <a:r>
              <a:rPr lang="en-US" dirty="0">
                <a:solidFill>
                  <a:srgbClr val="000000"/>
                </a:solidFill>
              </a:rPr>
              <a:t>measures the extent to which cluster labels match externally supplied class labels.</a:t>
            </a:r>
          </a:p>
          <a:p>
            <a:pPr marL="1407073" lvl="1" indent="-457200">
              <a:buClr>
                <a:srgbClr val="383838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Entropy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1407073" lvl="1" indent="-457200">
              <a:buClr>
                <a:srgbClr val="383838"/>
              </a:buClr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22FF733-B22F-38E0-8776-188D0EF293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6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125">
        <p:fade/>
      </p:transition>
    </mc:Choice>
    <mc:Fallback>
      <p:transition spd="med" advTm="231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>
                <a:solidFill>
                  <a:srgbClr val="000000"/>
                </a:solidFill>
              </a:rPr>
            </a:br>
            <a:r>
              <a:rPr lang="en-US"/>
              <a:t>Internal Measures: 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rgbClr val="000000"/>
                </a:solidFill>
              </a:rPr>
              <a:t>Sum of Squared Error (SSE) measures how closely related objects are in a cluster.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</a:rPr>
              <a:t>                                                         where</a:t>
            </a:r>
            <a:r>
              <a:rPr lang="en-US" i="1" dirty="0">
                <a:solidFill>
                  <a:srgbClr val="000000"/>
                </a:solidFill>
              </a:rPr>
              <a:t> m</a:t>
            </a:r>
            <a:r>
              <a:rPr lang="en-US" i="1" baseline="-25000" dirty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is a centroid of a cluster 𝐶</a:t>
            </a:r>
            <a:r>
              <a:rPr lang="en-US" i="1" baseline="-25000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</a:rPr>
              <a:t>SSE is also known as the within cluster sum of squares (WSS)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1407073" lvl="1" indent="-457200">
              <a:buClr>
                <a:srgbClr val="383838"/>
              </a:buClr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5E1A07-CC16-DA49-B78E-35E0BEEF1E3D}"/>
                  </a:ext>
                </a:extLst>
              </p:cNvPr>
              <p:cNvSpPr txBox="1"/>
              <p:nvPr/>
            </p:nvSpPr>
            <p:spPr>
              <a:xfrm>
                <a:off x="6657168" y="4544286"/>
                <a:ext cx="4973669" cy="121046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𝑆𝑆𝐸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600" b="0" i="1" baseline="300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600" err="1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5E1A07-CC16-DA49-B78E-35E0BEEF1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168" y="4544286"/>
                <a:ext cx="4973669" cy="1210460"/>
              </a:xfrm>
              <a:prstGeom prst="rect">
                <a:avLst/>
              </a:prstGeom>
              <a:blipFill>
                <a:blip r:embed="rId5"/>
                <a:stretch>
                  <a:fillRect b="-2513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5EF0C67-F2BD-4694-D989-4369C1BF83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8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077">
        <p:fade/>
      </p:transition>
    </mc:Choice>
    <mc:Fallback>
      <p:transition spd="med" advTm="130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/>
              <a:t>Internal Measures: Cohesion and Separation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rgbClr val="000000"/>
                </a:solidFill>
              </a:rPr>
              <a:t>Cluster Cohesion measures how closely related objects are in a cluster, and the within cluster sum of square (WSS) can be used to quantify it.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</a:rPr>
              <a:t>Cluster Separation measures how distinct or well-separated a cluster is from other clusters, and the between cluster sum of squares (BSS) can be used to quantify it.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</a:rPr>
              <a:t>where</a:t>
            </a:r>
            <a:r>
              <a:rPr lang="en-US" i="1" dirty="0">
                <a:solidFill>
                  <a:srgbClr val="000000"/>
                </a:solidFill>
              </a:rPr>
              <a:t> |</a:t>
            </a:r>
            <a:r>
              <a:rPr lang="en-US" dirty="0">
                <a:solidFill>
                  <a:srgbClr val="000000"/>
                </a:solidFill>
              </a:rPr>
              <a:t>𝐶</a:t>
            </a:r>
            <a:r>
              <a:rPr lang="en-US" i="1" baseline="-25000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| is a size of a cluster 𝐶</a:t>
            </a:r>
            <a:r>
              <a:rPr lang="en-US" i="1" baseline="-25000" dirty="0" err="1">
                <a:solidFill>
                  <a:srgbClr val="000000"/>
                </a:solidFill>
              </a:rPr>
              <a:t>i</a:t>
            </a:r>
            <a:r>
              <a:rPr lang="en-US" i="1" baseline="-25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and m is </a:t>
            </a:r>
            <a:r>
              <a:rPr lang="en-US" dirty="0"/>
              <a:t>is the centroid of all the samples.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1407073" lvl="1" indent="-457200">
              <a:buClr>
                <a:srgbClr val="383838"/>
              </a:buClr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5E1A07-CC16-DA49-B78E-35E0BEEF1E3D}"/>
                  </a:ext>
                </a:extLst>
              </p:cNvPr>
              <p:cNvSpPr txBox="1"/>
              <p:nvPr/>
            </p:nvSpPr>
            <p:spPr>
              <a:xfrm>
                <a:off x="6606352" y="4544286"/>
                <a:ext cx="5075300" cy="121046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𝑊𝑆𝑆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600" b="0" i="1" baseline="300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600" err="1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5E1A07-CC16-DA49-B78E-35E0BEEF1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352" y="4544286"/>
                <a:ext cx="5075300" cy="1210460"/>
              </a:xfrm>
              <a:prstGeom prst="rect">
                <a:avLst/>
              </a:prstGeom>
              <a:blipFill>
                <a:blip r:embed="rId5"/>
                <a:stretch>
                  <a:fillRect b="-2513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F3AD44-98AE-6549-9FCD-700D0A7EB805}"/>
                  </a:ext>
                </a:extLst>
              </p:cNvPr>
              <p:cNvSpPr txBox="1"/>
              <p:nvPr/>
            </p:nvSpPr>
            <p:spPr>
              <a:xfrm>
                <a:off x="6339932" y="7861639"/>
                <a:ext cx="4959627" cy="1209883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𝐵𝑆𝑆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3600" b="0" i="1" baseline="-250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  <m:d>
                        <m:d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</m:t>
                          </m:r>
                        </m:e>
                      </m:d>
                      <m:r>
                        <a:rPr lang="en-US" sz="3600" b="0" i="1" baseline="30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600" baseline="30000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F3AD44-98AE-6549-9FCD-700D0A7EB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932" y="7861639"/>
                <a:ext cx="4959627" cy="1209883"/>
              </a:xfrm>
              <a:prstGeom prst="rect">
                <a:avLst/>
              </a:prstGeom>
              <a:blipFill>
                <a:blip r:embed="rId6"/>
                <a:stretch>
                  <a:fillRect l="-4859" t="-172917" b="-231250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EFE4FDBC-324A-6401-3C90-D126B58BF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7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9534">
        <p:fade/>
      </p:transition>
    </mc:Choice>
    <mc:Fallback>
      <p:transition spd="med" advTm="295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>
                <a:solidFill>
                  <a:srgbClr val="000000"/>
                </a:solidFill>
              </a:rPr>
            </a:br>
            <a:r>
              <a:rPr lang="en-US"/>
              <a:t>Internal Measures: Cohesion and Separation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rgbClr val="000000"/>
                </a:solidFill>
              </a:rPr>
              <a:t>A proximity graph-based approach can be also used to measure cohesion and separation.</a:t>
            </a:r>
          </a:p>
          <a:p>
            <a:pPr marL="1407073" lvl="1" indent="-457200">
              <a:buClr>
                <a:srgbClr val="383838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Cluster cohesion is the sum of the weight of all links within a cluster.</a:t>
            </a:r>
          </a:p>
          <a:p>
            <a:pPr marL="1407073" lvl="1" indent="-457200">
              <a:buClr>
                <a:srgbClr val="383838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Cluster separation is the sum of the weights between nodes in the cluster and nodes outside the cluster.</a:t>
            </a:r>
          </a:p>
          <a:p>
            <a:pPr marL="457200" indent="-457200">
              <a:buClr>
                <a:srgbClr val="383838"/>
              </a:buClr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1407073" lvl="1" indent="-457200">
              <a:buClr>
                <a:srgbClr val="383838"/>
              </a:buClr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71DD528-5EF5-7A43-B971-07D40C993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542" y="5525265"/>
            <a:ext cx="8228931" cy="289658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9FDD1A4-0458-F0FD-31FA-997891FFAA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9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962">
        <p:fade/>
      </p:transition>
    </mc:Choice>
    <mc:Fallback>
      <p:transition spd="med" advTm="179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/>
              <a:t>External Measures: Entropy and Purity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1" dirty="0">
                <a:solidFill>
                  <a:srgbClr val="000000"/>
                </a:solidFill>
              </a:rPr>
              <a:t>Entropy</a:t>
            </a:r>
            <a:r>
              <a:rPr lang="en-US" dirty="0">
                <a:solidFill>
                  <a:srgbClr val="000000"/>
                </a:solidFill>
              </a:rPr>
              <a:t>: For each cluster, the class </a:t>
            </a:r>
            <a:r>
              <a:rPr lang="en-US" i="1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distribution of the data is calculated for cluster </a:t>
            </a:r>
            <a:r>
              <a:rPr lang="en-US" i="1" dirty="0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 err="1">
                <a:solidFill>
                  <a:srgbClr val="000000"/>
                </a:solidFill>
              </a:rPr>
              <a:t>p</a:t>
            </a:r>
            <a:r>
              <a:rPr lang="en-US" i="1" baseline="-25000" dirty="0" err="1">
                <a:solidFill>
                  <a:srgbClr val="000000"/>
                </a:solidFill>
              </a:rPr>
              <a:t>ij</a:t>
            </a:r>
            <a:r>
              <a:rPr lang="en-US" dirty="0">
                <a:solidFill>
                  <a:srgbClr val="000000"/>
                </a:solidFill>
              </a:rPr>
              <a:t> is the probability that a member of cluster </a:t>
            </a:r>
            <a:r>
              <a:rPr lang="en-US" i="1" dirty="0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 belongs to class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1407073" lvl="1" indent="-457200"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Then the entropy of each cluster </a:t>
            </a:r>
            <a:r>
              <a:rPr lang="en-US" i="1" dirty="0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,</a:t>
            </a:r>
          </a:p>
          <a:p>
            <a:pPr marL="1407073" lvl="1" indent="-457200">
              <a:buClr>
                <a:schemeClr val="bg1"/>
              </a:buClr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</a:endParaRPr>
          </a:p>
          <a:p>
            <a:pPr marL="1407073" lvl="1" indent="-457200">
              <a:buClr>
                <a:schemeClr val="bg1"/>
              </a:buClr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</a:endParaRPr>
          </a:p>
          <a:p>
            <a:pPr marL="1407073" lvl="1" indent="-457200">
              <a:buClr>
                <a:schemeClr val="bg1"/>
              </a:buClr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b="1" dirty="0">
                <a:solidFill>
                  <a:srgbClr val="000000"/>
                </a:solidFill>
              </a:rPr>
              <a:t>Purity</a:t>
            </a:r>
            <a:r>
              <a:rPr lang="en-US" dirty="0">
                <a:solidFill>
                  <a:srgbClr val="000000"/>
                </a:solidFill>
              </a:rPr>
              <a:t>: the purity of cluster </a:t>
            </a:r>
            <a:r>
              <a:rPr lang="en-US" i="1" dirty="0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purity</a:t>
            </a:r>
            <a:r>
              <a:rPr lang="en-US" baseline="-25000" dirty="0" err="1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 = max(</a:t>
            </a:r>
            <a:r>
              <a:rPr lang="en-US" i="1" dirty="0" err="1">
                <a:solidFill>
                  <a:srgbClr val="000000"/>
                </a:solidFill>
              </a:rPr>
              <a:t>p</a:t>
            </a:r>
            <a:r>
              <a:rPr lang="en-US" i="1" baseline="-25000" dirty="0" err="1">
                <a:solidFill>
                  <a:srgbClr val="000000"/>
                </a:solidFill>
              </a:rPr>
              <a:t>ij</a:t>
            </a:r>
            <a:r>
              <a:rPr lang="en-US" dirty="0">
                <a:solidFill>
                  <a:srgbClr val="000000"/>
                </a:solidFill>
              </a:rPr>
              <a:t>) and the overall purity of a clustering,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1407073" lvl="1" indent="-457200">
              <a:buClr>
                <a:srgbClr val="000000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where 𝑚</a:t>
            </a:r>
            <a:r>
              <a:rPr lang="en-US" baseline="-25000" dirty="0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 is the number of samples in cluster </a:t>
            </a:r>
            <a:r>
              <a:rPr lang="en-US" i="1" dirty="0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 and 𝑚 is the total number of samples.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1407073" lvl="1" indent="-457200">
              <a:buClr>
                <a:srgbClr val="383838"/>
              </a:buClr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CB0194-D2E7-6E4B-9972-FE730D8E0018}"/>
                  </a:ext>
                </a:extLst>
              </p:cNvPr>
              <p:cNvSpPr txBox="1"/>
              <p:nvPr/>
            </p:nvSpPr>
            <p:spPr>
              <a:xfrm>
                <a:off x="7054041" y="4544574"/>
                <a:ext cx="4179926" cy="1209883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36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6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</m:nary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sz="36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𝑝𝑖𝑗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CB0194-D2E7-6E4B-9972-FE730D8E0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041" y="4544574"/>
                <a:ext cx="4179926" cy="1209883"/>
              </a:xfrm>
              <a:prstGeom prst="rect">
                <a:avLst/>
              </a:prstGeom>
              <a:blipFill>
                <a:blip r:embed="rId5"/>
                <a:stretch>
                  <a:fillRect l="-16061" t="-172917" r="-909" b="-231250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CD5404-6021-5743-9783-1A82F14C4367}"/>
                  </a:ext>
                </a:extLst>
              </p:cNvPr>
              <p:cNvSpPr txBox="1"/>
              <p:nvPr/>
            </p:nvSpPr>
            <p:spPr>
              <a:xfrm>
                <a:off x="6648447" y="7208705"/>
                <a:ext cx="4946547" cy="1209883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𝑝𝑢𝑟𝑖𝑡𝑦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600" b="0" i="1" baseline="-250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𝑝𝑢𝑟𝑖𝑡𝑦</m:t>
                          </m:r>
                          <m:r>
                            <a:rPr lang="en-US" sz="36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CD5404-6021-5743-9783-1A82F14C4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47" y="7208705"/>
                <a:ext cx="4946547" cy="1209883"/>
              </a:xfrm>
              <a:prstGeom prst="rect">
                <a:avLst/>
              </a:prstGeom>
              <a:blipFill>
                <a:blip r:embed="rId6"/>
                <a:stretch>
                  <a:fillRect l="-3077" t="-172917" b="-232292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BDB3A3F-9336-69EC-BDDA-C5DFAF1A4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6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200">
        <p:fade/>
      </p:transition>
    </mc:Choice>
    <mc:Fallback>
      <p:transition spd="med" advTm="30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B6B34D4-E09B-46DE-A35C-A6D88E07D3E5}">
  <ds:schemaRefs>
    <ds:schemaRef ds:uri="b2811cf8-4877-470e-bec4-f5c16c1a52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88E22E-2A4B-4FB1-9848-BF16E7DBE74B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898</Words>
  <Application>Microsoft Macintosh PowerPoint</Application>
  <PresentationFormat>Custom</PresentationFormat>
  <Paragraphs>138</Paragraphs>
  <Slides>10</Slides>
  <Notes>8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 Math</vt:lpstr>
      <vt:lpstr>Trebuchet MS</vt:lpstr>
      <vt:lpstr>Wingdings</vt:lpstr>
      <vt:lpstr>Title &amp; Bullet</vt:lpstr>
      <vt:lpstr>Lecture 19.3 - Clustering and Validation </vt:lpstr>
      <vt:lpstr>PowerPoint Presentation</vt:lpstr>
      <vt:lpstr> Clustering Analysis</vt:lpstr>
      <vt:lpstr> Clustering Validation</vt:lpstr>
      <vt:lpstr> Measures of Cluster Validity</vt:lpstr>
      <vt:lpstr> Internal Measures: SSE</vt:lpstr>
      <vt:lpstr> Internal Measures: Cohesion and Separation</vt:lpstr>
      <vt:lpstr> Internal Measures: Cohesion and Separation</vt:lpstr>
      <vt:lpstr> External Measures: Entropy and Purity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Lucy Nwosu</cp:lastModifiedBy>
  <cp:revision>15</cp:revision>
  <dcterms:created xsi:type="dcterms:W3CDTF">2008-01-24T03:11:41Z</dcterms:created>
  <dcterms:modified xsi:type="dcterms:W3CDTF">2022-06-19T00:00:30Z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