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20"/>
  </p:notesMasterIdLst>
  <p:handoutMasterIdLst>
    <p:handoutMasterId r:id="rId21"/>
  </p:handoutMasterIdLst>
  <p:sldIdLst>
    <p:sldId id="818" r:id="rId5"/>
    <p:sldId id="809" r:id="rId6"/>
    <p:sldId id="821" r:id="rId7"/>
    <p:sldId id="826" r:id="rId8"/>
    <p:sldId id="827" r:id="rId9"/>
    <p:sldId id="828" r:id="rId10"/>
    <p:sldId id="832" r:id="rId11"/>
    <p:sldId id="829" r:id="rId12"/>
    <p:sldId id="830" r:id="rId13"/>
    <p:sldId id="833" r:id="rId14"/>
    <p:sldId id="834" r:id="rId15"/>
    <p:sldId id="835" r:id="rId16"/>
    <p:sldId id="836" r:id="rId17"/>
    <p:sldId id="837" r:id="rId18"/>
    <p:sldId id="820" r:id="rId19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C0A99-87AA-DB86-48A6-96CCA366E38B}" v="6" dt="2021-08-13T17:50:27.417"/>
    <p1510:client id="{2CDD8385-501E-4DE7-F5BA-CFB1017A74F0}" v="26" dt="2021-08-30T18:24:31.799"/>
    <p1510:client id="{7626134C-0660-452C-1A54-4A22ADD28304}" v="5" dt="2021-08-30T03:22:37.162"/>
    <p1510:client id="{B7FDF431-4D3B-AB26-CEDB-EF7E07E86D6F}" v="2" dt="2021-08-30T03:22:54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77294" autoAdjust="0"/>
  </p:normalViewPr>
  <p:slideViewPr>
    <p:cSldViewPr snapToGrid="0">
      <p:cViewPr varScale="1">
        <p:scale>
          <a:sx n="57" d="100"/>
          <a:sy n="57" d="100"/>
        </p:scale>
        <p:origin x="960" y="17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, Xishuang" userId="S::xidong_pvamu.edu#ext#@gtvault.onmicrosoft.com::d82fe4bc-41b8-4dba-8c63-3c53a5962af7" providerId="AD" clId="Web-{7626134C-0660-452C-1A54-4A22ADD28304}"/>
    <pc:docChg chg="modSld">
      <pc:chgData name="Dong, Xishuang" userId="S::xidong_pvamu.edu#ext#@gtvault.onmicrosoft.com::d82fe4bc-41b8-4dba-8c63-3c53a5962af7" providerId="AD" clId="Web-{7626134C-0660-452C-1A54-4A22ADD28304}" dt="2021-08-30T03:22:30.349" v="3" actId="20577"/>
      <pc:docMkLst>
        <pc:docMk/>
      </pc:docMkLst>
      <pc:sldChg chg="modSp">
        <pc:chgData name="Dong, Xishuang" userId="S::xidong_pvamu.edu#ext#@gtvault.onmicrosoft.com::d82fe4bc-41b8-4dba-8c63-3c53a5962af7" providerId="AD" clId="Web-{7626134C-0660-452C-1A54-4A22ADD28304}" dt="2021-08-30T03:22:30.349" v="3" actId="20577"/>
        <pc:sldMkLst>
          <pc:docMk/>
          <pc:sldMk cId="797556869" sldId="818"/>
        </pc:sldMkLst>
        <pc:spChg chg="mod">
          <ac:chgData name="Dong, Xishuang" userId="S::xidong_pvamu.edu#ext#@gtvault.onmicrosoft.com::d82fe4bc-41b8-4dba-8c63-3c53a5962af7" providerId="AD" clId="Web-{7626134C-0660-452C-1A54-4A22ADD28304}" dt="2021-08-30T03:22:30.349" v="3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Dong, Xishuang" userId="S::xidong_pvamu.edu#ext#@gtvault.onmicrosoft.com::d82fe4bc-41b8-4dba-8c63-3c53a5962af7" providerId="AD" clId="Web-{B7FDF431-4D3B-AB26-CEDB-EF7E07E86D6F}"/>
    <pc:docChg chg="modSld">
      <pc:chgData name="Dong, Xishuang" userId="S::xidong_pvamu.edu#ext#@gtvault.onmicrosoft.com::d82fe4bc-41b8-4dba-8c63-3c53a5962af7" providerId="AD" clId="Web-{B7FDF431-4D3B-AB26-CEDB-EF7E07E86D6F}" dt="2021-08-30T03:22:54.215" v="0" actId="20577"/>
      <pc:docMkLst>
        <pc:docMk/>
      </pc:docMkLst>
      <pc:sldChg chg="modSp">
        <pc:chgData name="Dong, Xishuang" userId="S::xidong_pvamu.edu#ext#@gtvault.onmicrosoft.com::d82fe4bc-41b8-4dba-8c63-3c53a5962af7" providerId="AD" clId="Web-{B7FDF431-4D3B-AB26-CEDB-EF7E07E86D6F}" dt="2021-08-30T03:22:54.215" v="0" actId="20577"/>
        <pc:sldMkLst>
          <pc:docMk/>
          <pc:sldMk cId="797556869" sldId="818"/>
        </pc:sldMkLst>
        <pc:spChg chg="mod">
          <ac:chgData name="Dong, Xishuang" userId="S::xidong_pvamu.edu#ext#@gtvault.onmicrosoft.com::d82fe4bc-41b8-4dba-8c63-3c53a5962af7" providerId="AD" clId="Web-{B7FDF431-4D3B-AB26-CEDB-EF7E07E86D6F}" dt="2021-08-30T03:22:54.215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oe Bungo" userId="S::jbungo_nvidia.com#ext#@gtvault.onmicrosoft.com::c69b4972-ef89-4265-a3e3-b054213acbae" providerId="AD" clId="Web-{0BCC0A99-87AA-DB86-48A6-96CCA366E38B}"/>
    <pc:docChg chg="modSld">
      <pc:chgData name="Joe Bungo" userId="S::jbungo_nvidia.com#ext#@gtvault.onmicrosoft.com::c69b4972-ef89-4265-a3e3-b054213acbae" providerId="AD" clId="Web-{0BCC0A99-87AA-DB86-48A6-96CCA366E38B}" dt="2021-08-13T17:50:27.417" v="3" actId="14100"/>
      <pc:docMkLst>
        <pc:docMk/>
      </pc:docMkLst>
      <pc:sldChg chg="modSp">
        <pc:chgData name="Joe Bungo" userId="S::jbungo_nvidia.com#ext#@gtvault.onmicrosoft.com::c69b4972-ef89-4265-a3e3-b054213acbae" providerId="AD" clId="Web-{0BCC0A99-87AA-DB86-48A6-96CCA366E38B}" dt="2021-08-13T17:50:27.417" v="3" actId="14100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0BCC0A99-87AA-DB86-48A6-96CCA366E38B}" dt="2021-08-13T17:50:27.417" v="3" actId="14100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oe Bungo" userId="S::jbungo_nvidia.com#ext#@gtvault.onmicrosoft.com::c69b4972-ef89-4265-a3e3-b054213acbae" providerId="AD" clId="Web-{2CDD8385-501E-4DE7-F5BA-CFB1017A74F0}"/>
    <pc:docChg chg="modSld">
      <pc:chgData name="Joe Bungo" userId="S::jbungo_nvidia.com#ext#@gtvault.onmicrosoft.com::c69b4972-ef89-4265-a3e3-b054213acbae" providerId="AD" clId="Web-{2CDD8385-501E-4DE7-F5BA-CFB1017A74F0}" dt="2021-08-30T18:24:30.205" v="23" actId="20577"/>
      <pc:docMkLst>
        <pc:docMk/>
      </pc:docMkLst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2:46.262" v="1"/>
        <pc:sldMkLst>
          <pc:docMk/>
          <pc:sldMk cId="237134094" sldId="821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2:42.683" v="0"/>
          <ac:spMkLst>
            <pc:docMk/>
            <pc:sldMk cId="237134094" sldId="821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2:42.683" v="0"/>
          <ac:spMkLst>
            <pc:docMk/>
            <pc:sldMk cId="237134094" sldId="821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2:46.262" v="1"/>
          <ac:spMkLst>
            <pc:docMk/>
            <pc:sldMk cId="237134094" sldId="821"/>
            <ac:spMk id="4" creationId="{73D93BBE-DC7B-4A2F-A997-6772B4C7BB9D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2:54.825" v="3"/>
        <pc:sldMkLst>
          <pc:docMk/>
          <pc:sldMk cId="4024180950" sldId="826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2:49.918" v="2"/>
          <ac:spMkLst>
            <pc:docMk/>
            <pc:sldMk cId="4024180950" sldId="826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2:49.918" v="2"/>
          <ac:spMkLst>
            <pc:docMk/>
            <pc:sldMk cId="4024180950" sldId="826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2:54.825" v="3"/>
          <ac:spMkLst>
            <pc:docMk/>
            <pc:sldMk cId="4024180950" sldId="826"/>
            <ac:spMk id="4" creationId="{6C331D1C-EE27-44D2-B84C-174FC248B395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3:01.763" v="5"/>
        <pc:sldMkLst>
          <pc:docMk/>
          <pc:sldMk cId="1547861280" sldId="827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2:58.778" v="4"/>
          <ac:spMkLst>
            <pc:docMk/>
            <pc:sldMk cId="1547861280" sldId="827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2:58.778" v="4"/>
          <ac:spMkLst>
            <pc:docMk/>
            <pc:sldMk cId="1547861280" sldId="827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3:01.763" v="5"/>
          <ac:spMkLst>
            <pc:docMk/>
            <pc:sldMk cId="1547861280" sldId="827"/>
            <ac:spMk id="4" creationId="{28423BE8-216E-488C-9767-E6D8FBCF59E8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3:11.201" v="7"/>
        <pc:sldMkLst>
          <pc:docMk/>
          <pc:sldMk cId="2553983157" sldId="828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3:07.888" v="6"/>
          <ac:spMkLst>
            <pc:docMk/>
            <pc:sldMk cId="2553983157" sldId="828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3:07.888" v="6"/>
          <ac:spMkLst>
            <pc:docMk/>
            <pc:sldMk cId="2553983157" sldId="828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3:11.201" v="7"/>
          <ac:spMkLst>
            <pc:docMk/>
            <pc:sldMk cId="2553983157" sldId="828"/>
            <ac:spMk id="5" creationId="{843C2FE3-0C1D-4AB7-A709-92BDBE6DFF54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3:29.858" v="12"/>
        <pc:sldMkLst>
          <pc:docMk/>
          <pc:sldMk cId="2314370164" sldId="829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3:27.155" v="11"/>
          <ac:spMkLst>
            <pc:docMk/>
            <pc:sldMk cId="2314370164" sldId="829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3:27.155" v="11"/>
          <ac:spMkLst>
            <pc:docMk/>
            <pc:sldMk cId="2314370164" sldId="829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3:29.858" v="12"/>
          <ac:spMkLst>
            <pc:docMk/>
            <pc:sldMk cId="2314370164" sldId="829"/>
            <ac:spMk id="6" creationId="{8522369A-C3A6-4B6A-865D-EB129DB67E4B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3:22.764" v="10"/>
        <pc:sldMkLst>
          <pc:docMk/>
          <pc:sldMk cId="1588885586" sldId="832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3:15.185" v="8"/>
          <ac:spMkLst>
            <pc:docMk/>
            <pc:sldMk cId="1588885586" sldId="832"/>
            <ac:spMk id="2" creationId="{8A2FEA43-44D8-4A70-A65D-DE5E7DE733D7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3:22.764" v="10"/>
          <ac:spMkLst>
            <pc:docMk/>
            <pc:sldMk cId="1588885586" sldId="832"/>
            <ac:spMk id="3" creationId="{900D7E7E-B12B-483F-9912-D4BC070FA185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3:21.107" v="9"/>
          <ac:spMkLst>
            <pc:docMk/>
            <pc:sldMk cId="1588885586" sldId="832"/>
            <ac:spMk id="5" creationId="{EAC2E7B8-01AE-420C-AB05-C3F68704ECDD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3:46.296" v="14"/>
        <pc:sldMkLst>
          <pc:docMk/>
          <pc:sldMk cId="1019634897" sldId="835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3:42.437" v="13"/>
          <ac:spMkLst>
            <pc:docMk/>
            <pc:sldMk cId="1019634897" sldId="835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3:42.437" v="13"/>
          <ac:spMkLst>
            <pc:docMk/>
            <pc:sldMk cId="1019634897" sldId="835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3:46.296" v="14"/>
          <ac:spMkLst>
            <pc:docMk/>
            <pc:sldMk cId="1019634897" sldId="835"/>
            <ac:spMk id="5" creationId="{08242091-41E8-4BB1-9223-6B41708934BE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4:30.205" v="23" actId="20577"/>
        <pc:sldMkLst>
          <pc:docMk/>
          <pc:sldMk cId="1727859625" sldId="836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3:50.594" v="15"/>
          <ac:spMkLst>
            <pc:docMk/>
            <pc:sldMk cId="1727859625" sldId="836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4:30.205" v="23" actId="20577"/>
          <ac:spMkLst>
            <pc:docMk/>
            <pc:sldMk cId="1727859625" sldId="836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3:52.891" v="16"/>
          <ac:spMkLst>
            <pc:docMk/>
            <pc:sldMk cId="1727859625" sldId="836"/>
            <ac:spMk id="4" creationId="{3B80F9E8-B3F5-4805-9C50-A3B3F26AE1B7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2CDD8385-501E-4DE7-F5BA-CFB1017A74F0}" dt="2021-08-30T18:24:18.548" v="21" actId="20577"/>
        <pc:sldMkLst>
          <pc:docMk/>
          <pc:sldMk cId="3839781757" sldId="837"/>
        </pc:sldMkLst>
        <pc:spChg chg="mod ord">
          <ac:chgData name="Joe Bungo" userId="S::jbungo_nvidia.com#ext#@gtvault.onmicrosoft.com::c69b4972-ef89-4265-a3e3-b054213acbae" providerId="AD" clId="Web-{2CDD8385-501E-4DE7-F5BA-CFB1017A74F0}" dt="2021-08-30T18:24:18.548" v="21" actId="20577"/>
          <ac:spMkLst>
            <pc:docMk/>
            <pc:sldMk cId="3839781757" sldId="837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2CDD8385-501E-4DE7-F5BA-CFB1017A74F0}" dt="2021-08-30T18:24:11.689" v="19"/>
          <ac:spMkLst>
            <pc:docMk/>
            <pc:sldMk cId="3839781757" sldId="837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4:00.454" v="18"/>
          <ac:spMkLst>
            <pc:docMk/>
            <pc:sldMk cId="3839781757" sldId="837"/>
            <ac:spMk id="4" creationId="{9F10FC6C-A332-4384-854C-5FEA240E4497}"/>
          </ac:spMkLst>
        </pc:spChg>
        <pc:spChg chg="add del mod ord">
          <ac:chgData name="Joe Bungo" userId="S::jbungo_nvidia.com#ext#@gtvault.onmicrosoft.com::c69b4972-ef89-4265-a3e3-b054213acbae" providerId="AD" clId="Web-{2CDD8385-501E-4DE7-F5BA-CFB1017A74F0}" dt="2021-08-30T18:24:15.611" v="20"/>
          <ac:spMkLst>
            <pc:docMk/>
            <pc:sldMk cId="3839781757" sldId="837"/>
            <ac:spMk id="5" creationId="{B701E91F-88B3-4B9B-ABA1-05B4EFD91F3E}"/>
          </ac:spMkLst>
        </pc:spChg>
      </pc:sldChg>
    </pc:docChg>
  </pc:docChgLst>
  <pc:docChgLst>
    <pc:chgData clId="Web-{0BCC0A99-87AA-DB86-48A6-96CCA366E38B}"/>
    <pc:docChg chg="modSld">
      <pc:chgData name="" userId="" providerId="" clId="Web-{0BCC0A99-87AA-DB86-48A6-96CCA366E38B}" dt="2021-08-13T17:50:16.010" v="0" actId="20577"/>
      <pc:docMkLst>
        <pc:docMk/>
      </pc:docMkLst>
      <pc:sldChg chg="modSp">
        <pc:chgData name="" userId="" providerId="" clId="Web-{0BCC0A99-87AA-DB86-48A6-96CCA366E38B}" dt="2021-08-13T17:50:16.010" v="0" actId="20577"/>
        <pc:sldMkLst>
          <pc:docMk/>
          <pc:sldMk cId="797556869" sldId="818"/>
        </pc:sldMkLst>
        <pc:spChg chg="mod">
          <ac:chgData name="" userId="" providerId="" clId="Web-{0BCC0A99-87AA-DB86-48A6-96CCA366E38B}" dt="2021-08-13T17:50:16.010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clId="Web-{B7FDF431-4D3B-AB26-CEDB-EF7E07E86D6F}"/>
    <pc:docChg chg="modSld">
      <pc:chgData name="" userId="" providerId="" clId="Web-{B7FDF431-4D3B-AB26-CEDB-EF7E07E86D6F}" dt="2021-08-30T03:22:45.793" v="0" actId="20577"/>
      <pc:docMkLst>
        <pc:docMk/>
      </pc:docMkLst>
      <pc:sldChg chg="modSp">
        <pc:chgData name="" userId="" providerId="" clId="Web-{B7FDF431-4D3B-AB26-CEDB-EF7E07E86D6F}" dt="2021-08-30T03:22:45.793" v="0" actId="20577"/>
        <pc:sldMkLst>
          <pc:docMk/>
          <pc:sldMk cId="797556869" sldId="818"/>
        </pc:sldMkLst>
        <pc:spChg chg="mod">
          <ac:chgData name="" userId="" providerId="" clId="Web-{B7FDF431-4D3B-AB26-CEDB-EF7E07E86D6F}" dt="2021-08-30T03:22:45.793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6/18/22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section is to present basic steps for statistical analysis for data preprocessing on genomics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Certainly, </a:t>
            </a:r>
            <a:r>
              <a:rPr lang="en-US" dirty="0">
                <a:solidFill>
                  <a:srgbClr val="000000"/>
                </a:solidFill>
              </a:rPr>
              <a:t>we can run </a:t>
            </a:r>
            <a:r>
              <a:rPr lang="en-US" b="1" dirty="0">
                <a:solidFill>
                  <a:srgbClr val="000000"/>
                </a:solidFill>
              </a:rPr>
              <a:t>Two-Tailed Test </a:t>
            </a:r>
            <a:r>
              <a:rPr lang="en-US" dirty="0">
                <a:solidFill>
                  <a:srgbClr val="000000"/>
                </a:solidFill>
              </a:rPr>
              <a:t>with Population Mean with Known Variance.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5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So, we can run Lower tailed test, Upper tailed test, and Two-tailed test.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5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Finally, we can use p-value to measure statistical significance.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/>
                <a:cs typeface="Arial"/>
              </a:rPr>
              <a:t>For a given statistical model and observations, the probability that the null hypothesis (H0) is not rejected, and hence, true.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8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these basic steps for data preprocessing, we can perform </a:t>
            </a:r>
            <a:r>
              <a:rPr lang="en-US" b="1" dirty="0"/>
              <a:t>Differentially Expressed Genes and/or Gene Set Enrichment Analysis </a:t>
            </a:r>
            <a:r>
              <a:rPr lang="en-US" dirty="0"/>
              <a:t>(GSEA) on genomics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Differentially Expressed Genes is taking the normalized read count data and performing statistical analysis to discover quantitative changes in expression levels between experimental groups. 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For example, we use statistical testing to decide whether, for a given gene, an observed difference in read counts is significant, that is, whether it is greater than what would be expected just due to natural random variation.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Gene Set Enrichment Analysis (GSEA) is a method to identify classes of genes or proteins that are over-represented in a large set of genes or proteins, which may have an association with disease phenotypes. 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The method uses statistical approaches to identify significantly enriched or depleted groups of genes. 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Transcriptomics technologies and proteomics results often identify thousands of genes which are used for the analysis.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2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first basic step is to calculate sample mean and variance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For a large enough sample size 𝑛, the distribution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will approach a normal distribution in terms of </a:t>
                </a:r>
                <a:r>
                  <a:rPr lang="en-US" dirty="0"/>
                  <a:t>Central Limit Theorem (CLT)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This is true for a sample of independent random variables from any population distribution, as long as the population has a finite standard deviation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For a large enough sample size 𝑛, the distribution of the sample mean </a:t>
                </a:r>
                <a:r>
                  <a:rPr lang="en-US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𝑥 ̅</a:t>
                </a:r>
                <a:r>
                  <a:rPr lang="en-US" dirty="0">
                    <a:solidFill>
                      <a:srgbClr val="000000"/>
                    </a:solidFill>
                  </a:rPr>
                  <a:t> will approach a normal distribution in terms of </a:t>
                </a:r>
                <a:r>
                  <a:rPr lang="en-US" dirty="0"/>
                  <a:t>Central Limit Theorem (CLT)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This is true for a sample of independent random variables from any population distribution, as long as the population has a finite standard deviation </a:t>
                </a:r>
                <a:r>
                  <a:rPr lang="en-US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Just keep it in our mind.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to figure out the difference between sample variance and population variance.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Generally, we will calculate sample variance rather than population variance since we will not be able to obtain the whole entire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addition, </a:t>
            </a:r>
            <a:r>
              <a:rPr lang="en-US" dirty="0">
                <a:solidFill>
                  <a:srgbClr val="000000"/>
                </a:solidFill>
              </a:rPr>
              <a:t>when the population standard deviation 𝜎 is assumed to be known, according to the CLT, we can estimate how accurately the sample mean estimates the population mean. This is often expressed as a </a:t>
            </a:r>
            <a:r>
              <a:rPr lang="en-US" b="1" dirty="0">
                <a:solidFill>
                  <a:srgbClr val="000000"/>
                </a:solidFill>
              </a:rPr>
              <a:t>confidence interval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4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figure shows examples with different confidence intervals.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9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also measure Cohesion and Separation as mentioned in last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5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can also run </a:t>
            </a:r>
            <a:r>
              <a:rPr lang="en-US" dirty="0">
                <a:solidFill>
                  <a:srgbClr val="000000"/>
                </a:solidFill>
              </a:rPr>
              <a:t>statistical tests of population mean with known variance.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For example, we can run </a:t>
            </a:r>
            <a:r>
              <a:rPr lang="en-US" b="1" dirty="0">
                <a:solidFill>
                  <a:srgbClr val="000000"/>
                </a:solidFill>
              </a:rPr>
              <a:t>Lower Tailed Test </a:t>
            </a:r>
            <a:r>
              <a:rPr lang="en-US" dirty="0">
                <a:solidFill>
                  <a:srgbClr val="000000"/>
                </a:solidFill>
              </a:rPr>
              <a:t>with Population Mean with Known Variance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7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the other side, </a:t>
            </a:r>
            <a:r>
              <a:rPr lang="en-US" dirty="0">
                <a:solidFill>
                  <a:srgbClr val="000000"/>
                </a:solidFill>
              </a:rPr>
              <a:t>we can run </a:t>
            </a:r>
            <a:r>
              <a:rPr lang="en-US" b="1" dirty="0">
                <a:solidFill>
                  <a:srgbClr val="000000"/>
                </a:solidFill>
              </a:rPr>
              <a:t>Upper Tailed Test </a:t>
            </a:r>
            <a:r>
              <a:rPr lang="en-US" dirty="0">
                <a:solidFill>
                  <a:srgbClr val="000000"/>
                </a:solidFill>
              </a:rPr>
              <a:t>with Population Mean with Known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1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17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tif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1684945" cy="118809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19.4 - Statistical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57DA045-7611-D224-361E-6301979F3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874">
        <p:fade/>
      </p:transition>
    </mc:Choice>
    <mc:Fallback>
      <p:transition spd="med" advTm="88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1" y="3191235"/>
                <a:ext cx="16000806" cy="6674660"/>
              </a:xfrm>
            </p:spPr>
            <p:txBody>
              <a:bodyPr/>
              <a:lstStyle/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Statistical tests of population mean with known variance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b="1" dirty="0">
                    <a:solidFill>
                      <a:srgbClr val="000000"/>
                    </a:solidFill>
                  </a:rPr>
                  <a:t>Upper Tailed Test </a:t>
                </a:r>
                <a:r>
                  <a:rPr lang="en-US" dirty="0">
                    <a:solidFill>
                      <a:srgbClr val="000000"/>
                    </a:solidFill>
                  </a:rPr>
                  <a:t>with Population Mean with Known Variance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/>
                  <a:t>Null Hypothesis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                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/>
                  <a:t>is the hypothesized population mean.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Test statistic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is rejected if 𝑧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is the 100 (1 − 𝛼) percentile of the standard normal distribution.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1" y="3191235"/>
                <a:ext cx="16000806" cy="6674660"/>
              </a:xfrm>
              <a:blipFill>
                <a:blip r:embed="rId5"/>
                <a:stretch>
                  <a:fillRect l="-793"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D28F88-B7D5-1383-31DB-CA89EE5CC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36">
        <p:fade/>
      </p:transition>
    </mc:Choice>
    <mc:Fallback>
      <p:transition spd="med" advTm="7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1" y="3079725"/>
                <a:ext cx="16000806" cy="6674660"/>
              </a:xfrm>
            </p:spPr>
            <p:txBody>
              <a:bodyPr/>
              <a:lstStyle/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Statistical tests of population mean with known variance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b="1" dirty="0">
                    <a:solidFill>
                      <a:srgbClr val="000000"/>
                    </a:solidFill>
                  </a:rPr>
                  <a:t>Two-Tailed Test </a:t>
                </a:r>
                <a:r>
                  <a:rPr lang="en-US" dirty="0">
                    <a:solidFill>
                      <a:srgbClr val="000000"/>
                    </a:solidFill>
                  </a:rPr>
                  <a:t>with Population Mean with Known Variance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/>
                  <a:t>Null Hypothesis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                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/>
                  <a:t>is the hypothesized population mean.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Test statistic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is rejected if 𝑧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or 𝑧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the 100 (1 −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) percentile of the standard normal distribution.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1" y="3079725"/>
                <a:ext cx="16000806" cy="6674660"/>
              </a:xfrm>
              <a:blipFill>
                <a:blip r:embed="rId5"/>
                <a:stretch>
                  <a:fillRect l="-793" t="-1521" b="-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BA2FE32-D032-306B-6241-6CC48D42A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3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94">
        <p:fade/>
      </p:transition>
    </mc:Choice>
    <mc:Fallback>
      <p:transition spd="med" advTm="6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tests of population mean with unknown variance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/>
              <a:t>Lower tailed test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/>
              <a:t>Upper tailed test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/>
              <a:t>Two-tailed test</a:t>
            </a:r>
          </a:p>
          <a:p>
            <a:endParaRPr lang="en-US" dirty="0"/>
          </a:p>
          <a:p>
            <a:r>
              <a:rPr lang="en-US" dirty="0"/>
              <a:t>Basically, the same step with only one difference.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/>
              <a:t>Test statistic: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where 𝑠 is the sample variance, and 𝑡 follows Student t distribution with 𝑛 − 1 degrees of freedom.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C2AF72-A4FD-AA44-B72B-F6E95E5B8747}"/>
                  </a:ext>
                </a:extLst>
              </p:cNvPr>
              <p:cNvSpPr/>
              <p:nvPr/>
            </p:nvSpPr>
            <p:spPr>
              <a:xfrm>
                <a:off x="5973388" y="6755580"/>
                <a:ext cx="2486129" cy="12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C2AF72-A4FD-AA44-B72B-F6E95E5B8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388" y="6755580"/>
                <a:ext cx="2486129" cy="1231812"/>
              </a:xfrm>
              <a:prstGeom prst="rect">
                <a:avLst/>
              </a:prstGeom>
              <a:blipFill>
                <a:blip r:embed="rId5"/>
                <a:stretch>
                  <a:fillRect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E568786-3C9D-B7DA-2A68-ED194C8F1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18">
        <p:fade/>
      </p:transition>
    </mc:Choice>
    <mc:Fallback>
      <p:transition spd="med" advTm="7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What is p-value?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a.k.a., the probability value or asymptotic significance</a:t>
            </a:r>
          </a:p>
          <a:p>
            <a:endParaRPr lang="en-US" dirty="0"/>
          </a:p>
          <a:p>
            <a:pPr marL="0" indent="0"/>
            <a:r>
              <a:rPr lang="en-US" dirty="0">
                <a:latin typeface="Arial"/>
                <a:cs typeface="Arial"/>
              </a:rPr>
              <a:t>For a given statistical model and observations, the probability that the null hypothesis (H0) is not rejected, and hence, true.</a:t>
            </a:r>
          </a:p>
          <a:p>
            <a:endParaRPr lang="en-US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EB88F427-C260-1741-A2A3-01E0FCCDC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539" y="5798314"/>
            <a:ext cx="8765997" cy="279704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6C3C0B8-8E73-6D4F-1E25-41A79A622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34">
        <p:fade/>
      </p:transition>
    </mc:Choice>
    <mc:Fallback>
      <p:transition spd="med" advTm="17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Statistical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 Analysis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for Genomics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Differentially Expressed Genes </a:t>
            </a:r>
            <a:r>
              <a:rPr lang="en-US" dirty="0"/>
              <a:t>is taking the normalized read count data and performing </a:t>
            </a:r>
            <a:r>
              <a:rPr lang="en-US" b="1" dirty="0"/>
              <a:t>statistical analysis </a:t>
            </a:r>
            <a:r>
              <a:rPr lang="en-US" dirty="0"/>
              <a:t>to discover quantitative changes in expression levels between experimental groups. 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For example, we use statistical testing to decide whether, for a given gene, an observed difference in read counts is significant, that is, whether it is greater than what would be expected just due to natural random variation.</a:t>
            </a:r>
          </a:p>
          <a:p>
            <a:endParaRPr lang="en-US" dirty="0"/>
          </a:p>
          <a:p>
            <a:pPr marL="0" indent="0"/>
            <a:r>
              <a:rPr lang="en-US" b="1" dirty="0"/>
              <a:t>Gene Set Enrichment Analysis </a:t>
            </a:r>
            <a:r>
              <a:rPr lang="en-US" dirty="0"/>
              <a:t>(GSEA) is a method to identify classes of genes or proteins that are over-represented in a large set of genes or proteins, which may have an association with disease phenotypes. 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The method uses </a:t>
            </a:r>
            <a:r>
              <a:rPr lang="en-US" b="1" dirty="0"/>
              <a:t>statistical approaches </a:t>
            </a:r>
            <a:r>
              <a:rPr lang="en-US" dirty="0"/>
              <a:t>to identify significantly enriched or depleted groups of genes. 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Transcriptomics technologies and proteomics results often identify thousands of genes which are used for the analysis.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CE7E0C6-F487-2131-88FA-5D062CFEE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8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922">
        <p:fade/>
      </p:transition>
    </mc:Choice>
    <mc:Fallback>
      <p:transition spd="med" advTm="82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95FCDAF-F83C-CC2C-4EE5-2B8549697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25">
        <p:fade/>
      </p:transition>
    </mc:Choice>
    <mc:Fallback>
      <p:transition spd="med" advTm="2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FD582A-E008-5309-0CA9-2AC5B948B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21">
        <p:fade/>
      </p:transition>
    </mc:Choice>
    <mc:Fallback>
      <p:transition spd="med" advTm="2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Sample 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an estimate of the population mean,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Given </a:t>
                </a:r>
                <a:r>
                  <a:rPr lang="en-US" i="1" dirty="0"/>
                  <a:t>n</a:t>
                </a:r>
                <a:r>
                  <a:rPr lang="en-US" dirty="0"/>
                  <a:t>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drawn from the population with mean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The mean and variance of the sample mean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35" t="-1770" b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E0DFC9-7E47-EE4B-9B88-FE618BC1E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32">
        <p:fade/>
      </p:transition>
    </mc:Choice>
    <mc:Fallback>
      <p:transition spd="med" advTm="5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Central Limit Theorem (CLT)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For a large enough sample size 𝑛, the distribution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will approach a normal distribution.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  <a:p>
                <a:pPr marL="1407073" lvl="1" indent="-457200">
                  <a:buClr>
                    <a:srgbClr val="383838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This is true for a sample of independent random variables from any population distribution, as long as the population has a finite standard deviation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407073" lvl="1" indent="-457200">
                  <a:buClr>
                    <a:srgbClr val="383838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35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CAD23A3-5AAA-D55B-D8C8-17D2DF13F3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8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656">
        <p:fade/>
      </p:transition>
    </mc:Choice>
    <mc:Fallback>
      <p:transition spd="med" advTm="22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Sample variance</a:t>
                </a:r>
              </a:p>
              <a:p>
                <a:pPr marL="0" indent="0"/>
                <a:endParaRPr lang="en-US" baseline="30000" dirty="0">
                  <a:solidFill>
                    <a:srgbClr val="000000"/>
                  </a:solidFill>
                </a:endParaRPr>
              </a:p>
              <a:p>
                <a:pPr marL="0" indent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600" baseline="30000" dirty="0">
                    <a:solidFill>
                      <a:srgbClr val="000000"/>
                    </a:solidFill>
                  </a:rPr>
                  <a:t>2</a:t>
                </a:r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Population variance</a:t>
                </a:r>
              </a:p>
              <a:p>
                <a:pPr marL="0" indent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600" baseline="30000" dirty="0">
                    <a:solidFill>
                      <a:srgbClr val="000000"/>
                    </a:solidFill>
                  </a:rPr>
                  <a:t>2</a:t>
                </a:r>
              </a:p>
              <a:p>
                <a:pPr marL="1407073" lvl="1" indent="-457200">
                  <a:buClr>
                    <a:srgbClr val="383838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35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99E1786-2A60-750A-54D5-DA1DD0C85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693">
        <p:fade/>
      </p:transition>
    </mc:Choice>
    <mc:Fallback>
      <p:transition spd="med" advTm="16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When the population standard deviation 𝜎 is assumed to be known, according to the CLT, we can estimate how accurately the sample mean estimates the population mean. This is often expressed as a </a:t>
                </a:r>
                <a:r>
                  <a:rPr lang="en-US" b="1" dirty="0">
                    <a:solidFill>
                      <a:srgbClr val="000000"/>
                    </a:solidFill>
                  </a:rPr>
                  <a:t>confidence interval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In other words, for random sample of sufficient size (usually &gt;20), the confidence interval at 1 − 𝛼 confidence level is given as: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/>
                  <a:t> is 100(1 -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percentile of the standard normal distribution 𝑧.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1407073" lvl="1" indent="-457200">
                  <a:buClr>
                    <a:srgbClr val="383838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35" t="-1770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/>
              <p:nvPr/>
            </p:nvSpPr>
            <p:spPr>
              <a:xfrm>
                <a:off x="7735124" y="6600104"/>
                <a:ext cx="2436756" cy="946926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24" y="6600104"/>
                <a:ext cx="2436756" cy="946926"/>
              </a:xfrm>
              <a:prstGeom prst="rect">
                <a:avLst/>
              </a:prstGeom>
              <a:blipFill>
                <a:blip r:embed="rId6"/>
                <a:stretch>
                  <a:fillRect l="-4145" t="-6579" b="-657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43098E9-89C3-658C-D571-6D3DB4571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373">
        <p:fade/>
      </p:transition>
    </mc:Choice>
    <mc:Fallback>
      <p:transition spd="med" advTm="16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/>
              <p:nvPr/>
            </p:nvSpPr>
            <p:spPr>
              <a:xfrm>
                <a:off x="7735124" y="2409104"/>
                <a:ext cx="2436756" cy="946926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24" y="2409104"/>
                <a:ext cx="2436756" cy="946926"/>
              </a:xfrm>
              <a:prstGeom prst="rect">
                <a:avLst/>
              </a:prstGeom>
              <a:blipFill>
                <a:blip r:embed="rId5"/>
                <a:stretch>
                  <a:fillRect l="-4145" t="-7895" b="-789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391B629-1438-4547-8E59-527206379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99" y="3356030"/>
            <a:ext cx="8069103" cy="4073470"/>
          </a:xfrm>
          <a:prstGeom prst="rect">
            <a:avLst/>
          </a:prstGeom>
        </p:spPr>
      </p:pic>
      <p:pic>
        <p:nvPicPr>
          <p:cNvPr id="9" name="Picture 8" descr="Table&#10;&#10;Description automatically generated with low confidence">
            <a:extLst>
              <a:ext uri="{FF2B5EF4-FFF2-40B4-BE49-F238E27FC236}">
                <a16:creationId xmlns:a16="http://schemas.microsoft.com/office/drawing/2014/main" id="{29440C58-9B05-F14B-B56B-E35E1A360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350" y="7439746"/>
            <a:ext cx="4889026" cy="1250681"/>
          </a:xfrm>
          <a:prstGeom prst="rect">
            <a:avLst/>
          </a:prstGeom>
        </p:spPr>
      </p:pic>
      <p:pic>
        <p:nvPicPr>
          <p:cNvPr id="11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58AD0388-F317-5545-B202-4FC78D635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02" y="3549650"/>
            <a:ext cx="6312812" cy="407347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13BCCE6-9897-839F-9B91-DE895BB76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8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85">
        <p:fade/>
      </p:transition>
    </mc:Choice>
    <mc:Fallback>
      <p:transition spd="med" advTm="4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Internal Measures: Cohesion and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>
                <a:solidFill>
                  <a:srgbClr val="000000"/>
                </a:solidFill>
              </a:rPr>
              <a:t>Cluster Cohesion </a:t>
            </a:r>
            <a:r>
              <a:rPr lang="en-US" dirty="0">
                <a:solidFill>
                  <a:srgbClr val="000000"/>
                </a:solidFill>
              </a:rPr>
              <a:t>measures how closely related objects are in a cluster, and the within cluster sum of square (WSS) can be used to quantify it.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b="1" dirty="0">
                <a:solidFill>
                  <a:srgbClr val="000000"/>
                </a:solidFill>
              </a:rPr>
              <a:t>Cluster Separation </a:t>
            </a:r>
            <a:r>
              <a:rPr lang="en-US" dirty="0">
                <a:solidFill>
                  <a:srgbClr val="000000"/>
                </a:solidFill>
              </a:rPr>
              <a:t>measures how distinct or well-separated a cluster is from other clusters, and the between cluster sum of squares (BSS) can be used to quantify it.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where</a:t>
            </a:r>
            <a:r>
              <a:rPr lang="en-US" i="1" dirty="0">
                <a:solidFill>
                  <a:srgbClr val="000000"/>
                </a:solidFill>
              </a:rPr>
              <a:t> |</a:t>
            </a:r>
            <a:r>
              <a:rPr lang="en-US" dirty="0">
                <a:solidFill>
                  <a:srgbClr val="000000"/>
                </a:solidFill>
              </a:rPr>
              <a:t>𝐶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| is the size of a cluster 𝐶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i="1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is</a:t>
            </a:r>
            <a:r>
              <a:rPr lang="en-US" dirty="0"/>
              <a:t> the centroid of all the samples.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/>
              <p:nvPr/>
            </p:nvSpPr>
            <p:spPr>
              <a:xfrm>
                <a:off x="6606352" y="4544286"/>
                <a:ext cx="5075300" cy="12104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baseline="30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52" y="4544286"/>
                <a:ext cx="5075300" cy="1210460"/>
              </a:xfrm>
              <a:prstGeom prst="rect">
                <a:avLst/>
              </a:prstGeom>
              <a:blipFill>
                <a:blip r:embed="rId5"/>
                <a:stretch>
                  <a:fillRect l="-2750" t="-170103" b="-22886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3AD44-98AE-6549-9FCD-700D0A7EB805}"/>
                  </a:ext>
                </a:extLst>
              </p:cNvPr>
              <p:cNvSpPr txBox="1"/>
              <p:nvPr/>
            </p:nvSpPr>
            <p:spPr>
              <a:xfrm>
                <a:off x="6274209" y="7861639"/>
                <a:ext cx="5091074" cy="1209883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3600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</m:t>
                          </m:r>
                        </m:e>
                      </m:d>
                      <m:r>
                        <a:rPr lang="en-US" sz="3600" b="0" i="1" baseline="30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baseline="30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3AD44-98AE-6549-9FCD-700D0A7E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09" y="7861639"/>
                <a:ext cx="5091074" cy="1209883"/>
              </a:xfrm>
              <a:prstGeom prst="rect">
                <a:avLst/>
              </a:prstGeom>
              <a:blipFill>
                <a:blip r:embed="rId6"/>
                <a:stretch>
                  <a:fillRect l="-3234" t="-172917" b="-23125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33C296A-AD17-E00A-4C1E-C8E87ECB4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09">
        <p:fade/>
      </p:transition>
    </mc:Choice>
    <mc:Fallback>
      <p:transition spd="med" advTm="8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1" y="3191235"/>
                <a:ext cx="16000806" cy="6674660"/>
              </a:xfrm>
            </p:spPr>
            <p:txBody>
              <a:bodyPr/>
              <a:lstStyle/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Statistical tests of population mean with known variance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b="1" dirty="0">
                    <a:solidFill>
                      <a:srgbClr val="000000"/>
                    </a:solidFill>
                  </a:rPr>
                  <a:t>Lower Tailed Test </a:t>
                </a:r>
                <a:r>
                  <a:rPr lang="en-US" dirty="0">
                    <a:solidFill>
                      <a:srgbClr val="000000"/>
                    </a:solidFill>
                  </a:rPr>
                  <a:t>with Population Mean with Known Variance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/>
                  <a:t>Null Hypothesis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                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/>
                  <a:t>is the hypothesized population mean.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dirty="0">
                    <a:solidFill>
                      <a:srgbClr val="000000"/>
                    </a:solidFill>
                  </a:rPr>
                  <a:t>Test statistic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is rejected if 𝑧 ≤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is the 100 (1 − 𝛼) percentile of the standard normal distribution.</a:t>
                </a:r>
              </a:p>
              <a:p>
                <a:pPr marL="0" indent="0"/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1" y="3191235"/>
                <a:ext cx="16000806" cy="6674660"/>
              </a:xfrm>
              <a:blipFill>
                <a:blip r:embed="rId5"/>
                <a:stretch>
                  <a:fillRect l="-793"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09697F9-B180-5EF0-ED67-7426C0D29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9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544">
        <p:fade/>
      </p:transition>
    </mc:Choice>
    <mc:Fallback>
      <p:transition spd="med" advTm="125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3916CC-D742-493E-81BF-AFC1DF991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101102</TotalTime>
  <Words>1317</Words>
  <Application>Microsoft Macintosh PowerPoint</Application>
  <PresentationFormat>Custom</PresentationFormat>
  <Paragraphs>171</Paragraphs>
  <Slides>15</Slides>
  <Notes>13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Trebuchet MS</vt:lpstr>
      <vt:lpstr>Wingdings</vt:lpstr>
      <vt:lpstr>Title &amp; Bullet</vt:lpstr>
      <vt:lpstr>Lecture 19.4 - Statistical Analysis</vt:lpstr>
      <vt:lpstr>PowerPoint Presentation</vt:lpstr>
      <vt:lpstr> Sample Means</vt:lpstr>
      <vt:lpstr> Central Limit Theorem (CLT)</vt:lpstr>
      <vt:lpstr> Variance</vt:lpstr>
      <vt:lpstr> Confidence Interval</vt:lpstr>
      <vt:lpstr> Confidence Interval</vt:lpstr>
      <vt:lpstr> Internal Measures: Cohesion and Separation</vt:lpstr>
      <vt:lpstr> Hypothesis Testing</vt:lpstr>
      <vt:lpstr> Hypothesis Testing</vt:lpstr>
      <vt:lpstr> Hypothesis Testing</vt:lpstr>
      <vt:lpstr> Hypothesis Testing</vt:lpstr>
      <vt:lpstr> What is p-value?</vt:lpstr>
      <vt:lpstr> Statistical Analysis for Genomics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3952</cp:revision>
  <dcterms:created xsi:type="dcterms:W3CDTF">2008-01-24T03:11:41Z</dcterms:created>
  <dcterms:modified xsi:type="dcterms:W3CDTF">2022-06-18T23:44:03Z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