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  <p:sldMasterId id="2147484008" r:id="rId7"/>
  </p:sldMasterIdLst>
  <p:notesMasterIdLst>
    <p:notesMasterId r:id="rId15"/>
  </p:notesMasterIdLst>
  <p:handoutMasterIdLst>
    <p:handoutMasterId r:id="rId16"/>
  </p:handoutMasterIdLst>
  <p:sldIdLst>
    <p:sldId id="818" r:id="rId8"/>
    <p:sldId id="809" r:id="rId9"/>
    <p:sldId id="277" r:id="rId10"/>
    <p:sldId id="283" r:id="rId11"/>
    <p:sldId id="285" r:id="rId12"/>
    <p:sldId id="286" r:id="rId13"/>
    <p:sldId id="820" r:id="rId14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024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ungo" userId="S::jbungo_nvidia.com#ext#@gtvault.onmicrosoft.com::c69b4972-ef89-4265-a3e3-b054213acbae" providerId="AD" clId="Web-{AFB9785D-A248-9715-E991-0D775FF4F649}"/>
    <pc:docChg chg="modSld">
      <pc:chgData name="jbungo" userId="S::jbungo_nvidia.com#ext#@gtvault.onmicrosoft.com::c69b4972-ef89-4265-a3e3-b054213acbae" providerId="AD" clId="Web-{AFB9785D-A248-9715-E991-0D775FF4F649}" dt="2021-02-25T02:39:15.994" v="0" actId="14100"/>
      <pc:docMkLst>
        <pc:docMk/>
      </pc:docMkLst>
      <pc:sldChg chg="modSp">
        <pc:chgData name="jbungo" userId="S::jbungo_nvidia.com#ext#@gtvault.onmicrosoft.com::c69b4972-ef89-4265-a3e3-b054213acbae" providerId="AD" clId="Web-{AFB9785D-A248-9715-E991-0D775FF4F649}" dt="2021-02-25T02:39:15.994" v="0" actId="14100"/>
        <pc:sldMkLst>
          <pc:docMk/>
          <pc:sldMk cId="797556869" sldId="818"/>
        </pc:sldMkLst>
        <pc:spChg chg="mod">
          <ac:chgData name="jbungo" userId="S::jbungo_nvidia.com#ext#@gtvault.onmicrosoft.com::c69b4972-ef89-4265-a3e3-b054213acbae" providerId="AD" clId="Web-{AFB9785D-A248-9715-E991-0D775FF4F649}" dt="2021-02-25T02:39:15.994" v="0" actId="14100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6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5/4/21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Application programming interface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114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F760FA-CF53-4D4C-8BC1-B3A5623A21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114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0708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3" y="549282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4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54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9" y="4585975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822960" rtl="0" eaLnBrk="1" latinLnBrk="0" hangingPunct="1">
              <a:lnSpc>
                <a:spcPts val="2520"/>
              </a:lnSpc>
              <a:spcBef>
                <a:spcPct val="20000"/>
              </a:spcBef>
              <a:buFont typeface="Arial"/>
              <a:buNone/>
              <a:defRPr lang="en-US" sz="432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3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8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9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4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31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394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700" y="549359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657699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11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9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1893119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9" y="2536909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240" dirty="0"/>
              <a:t>of the printing and typesetting industry. </a:t>
            </a:r>
            <a:r>
              <a:rPr lang="en-US" sz="3240" dirty="0" err="1"/>
              <a:t>Lorem</a:t>
            </a:r>
            <a:r>
              <a:rPr lang="en-US" sz="3240" dirty="0"/>
              <a:t> </a:t>
            </a:r>
            <a:r>
              <a:rPr lang="en-US" sz="3240" dirty="0" err="1"/>
              <a:t>Ipsum</a:t>
            </a:r>
            <a:r>
              <a:rPr lang="en-US" sz="324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24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1" y="549359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051316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9" y="2220154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24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2" y="2220154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701" y="549359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926323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9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1" y="549359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1446967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5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5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034543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5" y="549282"/>
            <a:ext cx="12242330" cy="1425696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7" y="1592666"/>
            <a:ext cx="11345902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54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5"/>
            <a:ext cx="10191518" cy="865338"/>
          </a:xfrm>
          <a:prstGeom prst="rect">
            <a:avLst/>
          </a:prstGeom>
        </p:spPr>
        <p:txBody>
          <a:bodyPr anchor="ctr"/>
          <a:lstStyle>
            <a:lvl1pPr marL="0" indent="0" algn="l" defTabSz="822960" rtl="0" eaLnBrk="1" latinLnBrk="0" hangingPunct="1">
              <a:lnSpc>
                <a:spcPts val="2520"/>
              </a:lnSpc>
              <a:spcBef>
                <a:spcPct val="20000"/>
              </a:spcBef>
              <a:buFont typeface="Arial"/>
              <a:buNone/>
              <a:defRPr lang="en-US" sz="432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3"/>
            <a:ext cx="9777592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8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5" y="8759369"/>
            <a:ext cx="8610182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4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9" y="5792231"/>
            <a:ext cx="9589446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5293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698" y="549359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7673475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4703" y="2536911"/>
            <a:ext cx="9222554" cy="69479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8" y="549359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1249409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700" y="2536906"/>
            <a:ext cx="9410700" cy="7125052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24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240" dirty="0"/>
              <a:t>remaining essentially unchanged.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9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8649862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69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8" y="549359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359377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2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4503A72-7D54-6048-BA23-8EC2DD9B51A5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35E3186-5BC1-4A42-8BB1-48357CB1870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28B776D-56CF-2941-B05A-5D9849641789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138A9BC-2A9E-5645-967A-D994824C200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687384D0-359F-FF4C-81E6-9E50B86FD95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2E042E3-6CB5-344D-B6D0-8E2750407B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65D2BF9-9A96-FE45-8ADE-EE3C0C7978EA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508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</p:sldLayoutIdLst>
  <p:txStyles>
    <p:titleStyle>
      <a:lvl1pPr algn="l" defTabSz="822960" rtl="0" eaLnBrk="1" latinLnBrk="0" hangingPunct="1"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22960" rtl="0" eaLnBrk="1" latinLnBrk="0" hangingPunct="1">
        <a:spcBef>
          <a:spcPct val="20000"/>
        </a:spcBef>
        <a:buFont typeface="Arial"/>
        <a:buNone/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337310" indent="-514350" algn="l" defTabSz="822960" rtl="0" eaLnBrk="1" latinLnBrk="0" hangingPunct="1">
        <a:spcBef>
          <a:spcPct val="20000"/>
        </a:spcBef>
        <a:buFont typeface="Arial"/>
        <a:buChar char="–"/>
        <a:defRPr sz="504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822960" rtl="0" eaLnBrk="1" latinLnBrk="0" hangingPunct="1">
        <a:spcBef>
          <a:spcPct val="20000"/>
        </a:spcBef>
        <a:buFont typeface="Arial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822960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822960" rtl="0" eaLnBrk="1" latinLnBrk="0" hangingPunct="1">
        <a:spcBef>
          <a:spcPct val="20000"/>
        </a:spcBef>
        <a:buFont typeface="Arial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82296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82296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82296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82296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C07B821-B230-994B-89D3-87493F52AF85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6DD3691-E86B-B549-8BE5-6553695B333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BCA81E-497C-CA4B-9709-26A76DA64899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73BBAAC-7E60-F24F-8F4F-17CF212173B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BA1FB496-B0FC-B641-B80B-0D5F1F05668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FC7EB8C-1E5C-F84C-8CB9-E3C577B73C1E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0566BA69-CB07-5D4D-B7BC-D00AB1542DE0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428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</p:sldLayoutIdLst>
  <p:txStyles>
    <p:titleStyle>
      <a:lvl1pPr algn="ctr" defTabSz="822960" rtl="0" eaLnBrk="1" latinLnBrk="0" hangingPunct="1"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7220" indent="-617220" algn="l" defTabSz="822960" rtl="0" eaLnBrk="1" latinLnBrk="0" hangingPunct="1">
        <a:spcBef>
          <a:spcPct val="20000"/>
        </a:spcBef>
        <a:buFont typeface="Arial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337310" indent="-514350" algn="l" defTabSz="822960" rtl="0" eaLnBrk="1" latinLnBrk="0" hangingPunct="1">
        <a:spcBef>
          <a:spcPct val="20000"/>
        </a:spcBef>
        <a:buFont typeface="Arial"/>
        <a:buChar char="–"/>
        <a:defRPr sz="504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822960" rtl="0" eaLnBrk="1" latinLnBrk="0" hangingPunct="1">
        <a:spcBef>
          <a:spcPct val="20000"/>
        </a:spcBef>
        <a:buFont typeface="Arial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822960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822960" rtl="0" eaLnBrk="1" latinLnBrk="0" hangingPunct="1">
        <a:spcBef>
          <a:spcPct val="20000"/>
        </a:spcBef>
        <a:buFont typeface="Arial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82296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82296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82296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822960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82296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087" y="6664288"/>
            <a:ext cx="16387412" cy="1679405"/>
          </a:xfrm>
        </p:spPr>
        <p:txBody>
          <a:bodyPr/>
          <a:lstStyle/>
          <a:p>
            <a:r>
              <a:rPr lang="en-US"/>
              <a:t>Lecture ​2.1 - Collecting Data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74206" y="552660"/>
            <a:ext cx="16002684" cy="1627832"/>
          </a:xfrm>
        </p:spPr>
        <p:txBody>
          <a:bodyPr/>
          <a:lstStyle/>
          <a:p>
            <a:r>
              <a:rPr lang="en-US" dirty="0"/>
              <a:t>How to Collect Data?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4026" y="2180492"/>
            <a:ext cx="12559948" cy="706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850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891250" y="2283408"/>
            <a:ext cx="9410700" cy="638716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NYC Taxi data: Trip (11GB), Fare (7.7GB)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StackOverflow</a:t>
            </a:r>
            <a:r>
              <a:rPr lang="en-US" dirty="0"/>
              <a:t> (xml)</a:t>
            </a:r>
          </a:p>
          <a:p>
            <a:pPr>
              <a:lnSpc>
                <a:spcPct val="150000"/>
              </a:lnSpc>
            </a:pPr>
            <a:r>
              <a:rPr lang="en-US" dirty="0"/>
              <a:t>Wikipedia (data dump)</a:t>
            </a:r>
          </a:p>
          <a:p>
            <a:pPr>
              <a:lnSpc>
                <a:spcPct val="150000"/>
              </a:lnSpc>
            </a:pPr>
            <a:r>
              <a:rPr lang="en-US" dirty="0"/>
              <a:t>Atlanta crime data (csv)</a:t>
            </a:r>
          </a:p>
          <a:p>
            <a:pPr>
              <a:lnSpc>
                <a:spcPct val="150000"/>
              </a:lnSpc>
            </a:pPr>
            <a:r>
              <a:rPr lang="en-US" dirty="0"/>
              <a:t>Soccer statistics</a:t>
            </a:r>
          </a:p>
          <a:p>
            <a:pPr>
              <a:lnSpc>
                <a:spcPct val="150000"/>
              </a:lnSpc>
            </a:pPr>
            <a:r>
              <a:rPr lang="en-US" dirty="0"/>
              <a:t>…</a:t>
            </a:r>
          </a:p>
          <a:p>
            <a:pPr>
              <a:lnSpc>
                <a:spcPct val="150000"/>
              </a:lnSpc>
            </a:pPr>
            <a:endParaRPr lang="en-US" sz="432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91250" y="555584"/>
            <a:ext cx="15030068" cy="2291788"/>
          </a:xfrm>
        </p:spPr>
        <p:txBody>
          <a:bodyPr/>
          <a:lstStyle/>
          <a:p>
            <a:r>
              <a:rPr lang="en-US" dirty="0"/>
              <a:t>Data You Can Just Download</a:t>
            </a:r>
          </a:p>
        </p:txBody>
      </p:sp>
    </p:spTree>
    <p:extLst>
      <p:ext uri="{BB962C8B-B14F-4D97-AF65-F5344CB8AC3E}">
        <p14:creationId xmlns:p14="http://schemas.microsoft.com/office/powerpoint/2010/main" val="2409791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91250" y="555585"/>
            <a:ext cx="15985640" cy="1418094"/>
          </a:xfrm>
        </p:spPr>
        <p:txBody>
          <a:bodyPr/>
          <a:lstStyle/>
          <a:p>
            <a:r>
              <a:rPr lang="en-US" dirty="0"/>
              <a:t>Collect Data via APIs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891251" y="2113656"/>
            <a:ext cx="14768830" cy="6502400"/>
          </a:xfrm>
        </p:spPr>
        <p:txBody>
          <a:bodyPr/>
          <a:lstStyle/>
          <a:p>
            <a:pPr defTabSz="851762">
              <a:spcBef>
                <a:spcPts val="2160"/>
              </a:spcBef>
              <a:defRPr sz="3402"/>
            </a:pPr>
            <a:r>
              <a:rPr lang="en-US" sz="3240" dirty="0"/>
              <a:t>Google Data API </a:t>
            </a:r>
            <a:r>
              <a:rPr lang="en-US" sz="2700" dirty="0"/>
              <a:t>(e.g., Google Maps Directions API)</a:t>
            </a:r>
            <a:br>
              <a:rPr lang="en-US" sz="2700" dirty="0"/>
            </a:br>
            <a:r>
              <a:rPr lang="en-US" sz="2160" dirty="0"/>
              <a:t>https://</a:t>
            </a:r>
            <a:r>
              <a:rPr lang="en-US" sz="2160" dirty="0" err="1"/>
              <a:t>developers.google.com</a:t>
            </a:r>
            <a:r>
              <a:rPr lang="en-US" sz="2160" dirty="0"/>
              <a:t>/</a:t>
            </a:r>
            <a:r>
              <a:rPr lang="en-US" sz="2160" dirty="0" err="1"/>
              <a:t>gdata</a:t>
            </a:r>
            <a:r>
              <a:rPr lang="en-US" sz="2160" dirty="0"/>
              <a:t>/docs/directory</a:t>
            </a:r>
          </a:p>
          <a:p>
            <a:pPr defTabSz="851762">
              <a:spcBef>
                <a:spcPts val="2160"/>
              </a:spcBef>
              <a:defRPr sz="3402"/>
            </a:pPr>
            <a:r>
              <a:rPr lang="en-US" sz="3240" dirty="0"/>
              <a:t>Twitter </a:t>
            </a:r>
            <a:r>
              <a:rPr lang="en-US" sz="2160" dirty="0"/>
              <a:t>(small subset)</a:t>
            </a:r>
            <a:br>
              <a:rPr lang="en-US" sz="2160" dirty="0"/>
            </a:br>
            <a:r>
              <a:rPr lang="en-US" sz="2160" dirty="0"/>
              <a:t>https://</a:t>
            </a:r>
            <a:r>
              <a:rPr lang="en-US" sz="2160" dirty="0" err="1"/>
              <a:t>dev.twitter.com</a:t>
            </a:r>
            <a:r>
              <a:rPr lang="en-US" sz="2160" dirty="0"/>
              <a:t>/streaming/overview</a:t>
            </a:r>
          </a:p>
          <a:p>
            <a:pPr defTabSz="851762">
              <a:spcBef>
                <a:spcPts val="2160"/>
              </a:spcBef>
              <a:defRPr sz="3402"/>
            </a:pPr>
            <a:r>
              <a:rPr lang="en-US" sz="3240" dirty="0" err="1"/>
              <a:t>Last.fm</a:t>
            </a:r>
            <a:r>
              <a:rPr lang="en-US" sz="3240" dirty="0"/>
              <a:t> </a:t>
            </a:r>
            <a:r>
              <a:rPr lang="en-US" sz="2160" dirty="0"/>
              <a:t>(Pandora has unofficial API)</a:t>
            </a:r>
          </a:p>
          <a:p>
            <a:pPr defTabSz="851762">
              <a:spcBef>
                <a:spcPts val="2160"/>
              </a:spcBef>
              <a:defRPr sz="3402"/>
            </a:pPr>
            <a:r>
              <a:rPr lang="en-US" sz="3240" dirty="0"/>
              <a:t>Flickr</a:t>
            </a:r>
          </a:p>
          <a:p>
            <a:pPr defTabSz="851762">
              <a:spcBef>
                <a:spcPts val="2160"/>
              </a:spcBef>
              <a:defRPr sz="3402"/>
            </a:pPr>
            <a:r>
              <a:rPr lang="en-US" sz="3240" dirty="0" err="1"/>
              <a:t>data.nasa.gov</a:t>
            </a:r>
            <a:endParaRPr lang="en-US" sz="3240" dirty="0"/>
          </a:p>
          <a:p>
            <a:pPr defTabSz="851762">
              <a:spcBef>
                <a:spcPts val="2160"/>
              </a:spcBef>
              <a:defRPr sz="3402"/>
            </a:pPr>
            <a:r>
              <a:rPr lang="en-US" sz="3240" dirty="0" err="1"/>
              <a:t>data.gov</a:t>
            </a:r>
            <a:endParaRPr lang="en-US" sz="3240" dirty="0"/>
          </a:p>
          <a:p>
            <a:pPr defTabSz="851762">
              <a:spcBef>
                <a:spcPts val="2160"/>
              </a:spcBef>
              <a:defRPr sz="3402"/>
            </a:pPr>
            <a:r>
              <a:rPr lang="en-US" sz="3240" dirty="0"/>
              <a:t>Facebook </a:t>
            </a:r>
            <a:r>
              <a:rPr lang="en-US" sz="2160" dirty="0"/>
              <a:t>(your friends only)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3296" y="2847372"/>
            <a:ext cx="8085176" cy="661175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91251" y="9370614"/>
            <a:ext cx="98759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22960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https://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developers.google.com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/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gdata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/docs/directory</a:t>
            </a:r>
          </a:p>
        </p:txBody>
      </p:sp>
    </p:spTree>
    <p:extLst>
      <p:ext uri="{BB962C8B-B14F-4D97-AF65-F5344CB8AC3E}">
        <p14:creationId xmlns:p14="http://schemas.microsoft.com/office/powerpoint/2010/main" val="4044979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891250" y="2999892"/>
            <a:ext cx="9410700" cy="71250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Amazon (reviews, product info)</a:t>
            </a:r>
          </a:p>
          <a:p>
            <a:pPr>
              <a:lnSpc>
                <a:spcPct val="150000"/>
              </a:lnSpc>
            </a:pPr>
            <a:r>
              <a:rPr lang="en-US" dirty="0"/>
              <a:t>ESPN</a:t>
            </a:r>
          </a:p>
          <a:p>
            <a:pPr>
              <a:lnSpc>
                <a:spcPct val="150000"/>
              </a:lnSpc>
            </a:pPr>
            <a:r>
              <a:rPr lang="en-US" dirty="0"/>
              <a:t>eBay</a:t>
            </a:r>
          </a:p>
          <a:p>
            <a:pPr>
              <a:lnSpc>
                <a:spcPct val="150000"/>
              </a:lnSpc>
            </a:pPr>
            <a:r>
              <a:rPr lang="en-US" dirty="0"/>
              <a:t>Google Play</a:t>
            </a:r>
          </a:p>
          <a:p>
            <a:pPr>
              <a:lnSpc>
                <a:spcPct val="150000"/>
              </a:lnSpc>
            </a:pPr>
            <a:r>
              <a:rPr lang="en-US" dirty="0"/>
              <a:t>Google Scholar</a:t>
            </a:r>
          </a:p>
          <a:p>
            <a:pPr>
              <a:lnSpc>
                <a:spcPct val="150000"/>
              </a:lnSpc>
            </a:pPr>
            <a:r>
              <a:rPr lang="en-US" dirty="0"/>
              <a:t>…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91250" y="555584"/>
            <a:ext cx="11978084" cy="1981324"/>
          </a:xfrm>
        </p:spPr>
        <p:txBody>
          <a:bodyPr/>
          <a:lstStyle/>
          <a:p>
            <a:r>
              <a:rPr lang="en-US" dirty="0"/>
              <a:t>Data Unavailable via APIs</a:t>
            </a:r>
          </a:p>
        </p:txBody>
      </p:sp>
    </p:spTree>
    <p:extLst>
      <p:ext uri="{BB962C8B-B14F-4D97-AF65-F5344CB8AC3E}">
        <p14:creationId xmlns:p14="http://schemas.microsoft.com/office/powerpoint/2010/main" val="2584627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Half Page Sla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algn="l">
          <a:lnSpc>
            <a:spcPts val="1200"/>
          </a:lnSpc>
          <a:defRPr sz="1200" dirty="0" smtClean="0">
            <a:solidFill>
              <a:srgbClr val="000000"/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6CE708-F164-4FE6-812E-4FB5E64B56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88E22E-2A4B-4FB1-9848-BF16E7DBE74B}">
  <ds:schemaRefs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http://www.w3.org/XML/1998/namespace"/>
    <ds:schemaRef ds:uri="b2811cf8-4877-470e-bec4-f5c16c1a5202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91574</TotalTime>
  <Words>198</Words>
  <Application>Microsoft Macintosh PowerPoint</Application>
  <PresentationFormat>Custom</PresentationFormat>
  <Paragraphs>32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Helvetica</vt:lpstr>
      <vt:lpstr>Trebuchet MS</vt:lpstr>
      <vt:lpstr>Wingdings</vt:lpstr>
      <vt:lpstr>Title &amp; Bullet</vt:lpstr>
      <vt:lpstr>1_Title &amp; Bullet</vt:lpstr>
      <vt:lpstr>Full Page Layout</vt:lpstr>
      <vt:lpstr>Half Page Slash</vt:lpstr>
      <vt:lpstr>Lecture ​2.1 - Collecting Data</vt:lpstr>
      <vt:lpstr>PowerPoint Presentation</vt:lpstr>
      <vt:lpstr>How to Collect Data?</vt:lpstr>
      <vt:lpstr>Data You Can Just Download</vt:lpstr>
      <vt:lpstr>Collect Data via APIs</vt:lpstr>
      <vt:lpstr>Data Unavailable via APIs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3643</cp:revision>
  <dcterms:created xsi:type="dcterms:W3CDTF">2008-01-24T03:11:41Z</dcterms:created>
  <dcterms:modified xsi:type="dcterms:W3CDTF">2021-05-04T05:34:27Z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