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  <p:sldMasterId id="2147483992" r:id="rId5"/>
    <p:sldMasterId id="2147484000" r:id="rId6"/>
  </p:sldMasterIdLst>
  <p:notesMasterIdLst>
    <p:notesMasterId r:id="rId30"/>
  </p:notesMasterIdLst>
  <p:handoutMasterIdLst>
    <p:handoutMasterId r:id="rId31"/>
  </p:handoutMasterIdLst>
  <p:sldIdLst>
    <p:sldId id="818" r:id="rId7"/>
    <p:sldId id="809" r:id="rId8"/>
    <p:sldId id="375" r:id="rId9"/>
    <p:sldId id="377" r:id="rId10"/>
    <p:sldId id="378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411" r:id="rId19"/>
    <p:sldId id="386" r:id="rId20"/>
    <p:sldId id="387" r:id="rId21"/>
    <p:sldId id="388" r:id="rId22"/>
    <p:sldId id="389" r:id="rId23"/>
    <p:sldId id="390" r:id="rId24"/>
    <p:sldId id="391" r:id="rId25"/>
    <p:sldId id="392" r:id="rId26"/>
    <p:sldId id="393" r:id="rId27"/>
    <p:sldId id="394" r:id="rId28"/>
    <p:sldId id="820" r:id="rId29"/>
  </p:sldIdLst>
  <p:sldSz cx="18288000" cy="10287000"/>
  <p:notesSz cx="7010400" cy="9296400"/>
  <p:defaultTextStyle>
    <a:defPPr>
      <a:defRPr lang="en-US"/>
    </a:defPPr>
    <a:lvl1pPr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761970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52393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228590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3047878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3809848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457181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533378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6095756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orient="horz" pos="5083" userDrawn="1">
          <p15:clr>
            <a:srgbClr val="A4A3A4"/>
          </p15:clr>
        </p15:guide>
        <p15:guide id="3" orient="horz" pos="5315" userDrawn="1">
          <p15:clr>
            <a:srgbClr val="A4A3A4"/>
          </p15:clr>
        </p15:guide>
        <p15:guide id="4" pos="9092" userDrawn="1">
          <p15:clr>
            <a:srgbClr val="A4A3A4"/>
          </p15:clr>
        </p15:guide>
        <p15:guide id="5" orient="horz" pos="1625" userDrawn="1">
          <p15:clr>
            <a:srgbClr val="A4A3A4"/>
          </p15:clr>
        </p15:guide>
        <p15:guide id="6" pos="5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369"/>
    <a:srgbClr val="890C58"/>
    <a:srgbClr val="0071C5"/>
    <a:srgbClr val="4F2682"/>
    <a:srgbClr val="008564"/>
    <a:srgbClr val="383838"/>
    <a:srgbClr val="8C8C8C"/>
    <a:srgbClr val="CDCDCD"/>
    <a:srgbClr val="6F6F6F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81633" autoAdjust="0"/>
  </p:normalViewPr>
  <p:slideViewPr>
    <p:cSldViewPr snapToGrid="0">
      <p:cViewPr>
        <p:scale>
          <a:sx n="54" d="100"/>
          <a:sy n="54" d="100"/>
        </p:scale>
        <p:origin x="2384" y="688"/>
      </p:cViewPr>
      <p:guideLst>
        <p:guide orient="horz" pos="2193"/>
        <p:guide orient="horz" pos="5083"/>
        <p:guide orient="horz" pos="5315"/>
        <p:guide pos="9092"/>
        <p:guide orient="horz" pos="1625"/>
        <p:guide pos="5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606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5.xml"/><Relationship Id="rId4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25FFAEB-A754-4EDE-A063-5F87103CFC27}"/>
              </a:ext>
            </a:extLst>
          </p:cNvPr>
          <p:cNvGrpSpPr/>
          <p:nvPr/>
        </p:nvGrpSpPr>
        <p:grpSpPr>
          <a:xfrm>
            <a:off x="4249882" y="8675204"/>
            <a:ext cx="2267650" cy="298438"/>
            <a:chOff x="10009693" y="1549925"/>
            <a:chExt cx="7721678" cy="10162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7B5E74-8CE9-4070-AE0B-4319A9396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709196-319E-460C-BD9A-61C4F6096565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6B9F5D1-3A4D-4466-A79D-06C828B01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61CA6E49-ACF6-4B13-9CB1-0C7F74EF7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DC410A-BD91-4F54-BFA8-66F070ED673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4.xml"/><Relationship Id="rId4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565" y="883158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8/30/21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317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B74364-6FC3-4AAB-BCCB-78A57EF73B4D}"/>
              </a:ext>
            </a:extLst>
          </p:cNvPr>
          <p:cNvGrpSpPr/>
          <p:nvPr/>
        </p:nvGrpSpPr>
        <p:grpSpPr>
          <a:xfrm>
            <a:off x="4394824" y="259707"/>
            <a:ext cx="2267650" cy="298438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9CB9EB-7626-44E1-86CD-80D71DFF0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F17C3E-2351-45E7-8E11-40FCDACA31F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038CEBE-9523-4464-A83D-24A213DF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2F98C3B4-B517-47AD-BAF6-46881ABB0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05B4D3-6BFB-4CBB-AAC4-B7D357961D0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61970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52393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28590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047878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809848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7181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3378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95756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311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889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669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715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75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126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43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1134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00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61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309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654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956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666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991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764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124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737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111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452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0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8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422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6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851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2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5313" y="549286"/>
            <a:ext cx="17190626" cy="1425696"/>
          </a:xfrm>
          <a:prstGeom prst="rect">
            <a:avLst/>
          </a:prstGeom>
        </p:spPr>
        <p:txBody>
          <a:bodyPr/>
          <a:lstStyle>
            <a:lvl1pPr algn="l">
              <a:defRPr lang="en-US" sz="7200" b="1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Course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32922" y="1592666"/>
            <a:ext cx="17153004" cy="1084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5400" b="1" i="0" kern="12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Module Name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95305" y="4585983"/>
            <a:ext cx="17190630" cy="865338"/>
          </a:xfrm>
          <a:prstGeom prst="rect">
            <a:avLst/>
          </a:prstGeom>
        </p:spPr>
        <p:txBody>
          <a:bodyPr anchor="ctr"/>
          <a:lstStyle>
            <a:lvl1pPr marL="0" indent="0" algn="l" defTabSz="914392" rtl="0" eaLnBrk="1" latinLnBrk="0" hangingPunct="1">
              <a:lnSpc>
                <a:spcPts val="2800"/>
              </a:lnSpc>
              <a:spcBef>
                <a:spcPct val="20000"/>
              </a:spcBef>
              <a:buFont typeface="Arial"/>
              <a:buNone/>
              <a:defRPr lang="en-US" sz="4320" b="0" i="0" kern="1200" baseline="0" dirty="0">
                <a:solidFill>
                  <a:srgbClr val="EEB21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Professor Name, Ph.D.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486" y="5301955"/>
            <a:ext cx="17209444" cy="508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5294" y="8759371"/>
            <a:ext cx="16287520" cy="1362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40" b="0" i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name: e.g. R Examples</a:t>
            </a:r>
          </a:p>
          <a:p>
            <a:pPr lvl="0"/>
            <a:r>
              <a:rPr lang="en-US" dirty="0" err="1"/>
              <a:t>Subname</a:t>
            </a:r>
            <a:r>
              <a:rPr lang="en-US" dirty="0"/>
              <a:t> if applicable (e.g. Part II)</a:t>
            </a:r>
          </a:p>
          <a:p>
            <a:pPr lvl="0"/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95298" y="5792237"/>
            <a:ext cx="17190632" cy="644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School Name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35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63"/>
            <a:ext cx="17124784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1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145379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/>
          <p:cNvSpPr>
            <a:spLocks noGrp="1"/>
          </p:cNvSpPr>
          <p:nvPr>
            <p:ph sz="quarter" idx="10"/>
          </p:nvPr>
        </p:nvSpPr>
        <p:spPr>
          <a:xfrm>
            <a:off x="504696" y="2536911"/>
            <a:ext cx="16560332" cy="7039834"/>
          </a:xfrm>
          <a:prstGeom prst="rect">
            <a:avLst/>
          </a:prstGeom>
        </p:spPr>
        <p:txBody>
          <a:bodyPr/>
          <a:lstStyle>
            <a:lvl1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6" y="549363"/>
            <a:ext cx="16560332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1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516761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504707" y="2536915"/>
            <a:ext cx="16899006" cy="6572250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 </a:t>
            </a:r>
          </a:p>
          <a:p>
            <a:r>
              <a:rPr lang="en-US" sz="3602" dirty="0"/>
              <a:t>of the printing and typesetting industry. </a:t>
            </a:r>
            <a:r>
              <a:rPr lang="en-US" sz="3602" dirty="0" err="1"/>
              <a:t>Lorem</a:t>
            </a:r>
            <a:r>
              <a:rPr lang="en-US" sz="3602" dirty="0"/>
              <a:t> </a:t>
            </a:r>
            <a:r>
              <a:rPr lang="en-US" sz="3602" dirty="0" err="1"/>
              <a:t>Ipsum</a:t>
            </a:r>
            <a:r>
              <a:rPr lang="en-US" sz="3602" dirty="0"/>
              <a:t> has been the industry's standard dummy text ever since the 1500s, when an unknown printer took a galley of type and scrambled it to make a type specimen book. </a:t>
            </a:r>
          </a:p>
          <a:p>
            <a:endParaRPr lang="en-US" sz="3602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remaining essentially unchanged.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711" y="549363"/>
            <a:ext cx="16899006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1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504285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67091" y="2220154"/>
            <a:ext cx="7190554" cy="7224888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text.</a:t>
            </a:r>
          </a:p>
          <a:p>
            <a:endParaRPr lang="en-US" sz="3602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remaining essentially unchanged. </a:t>
            </a:r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7657643" y="2220154"/>
            <a:ext cx="9896594" cy="7224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4705" y="549363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1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19581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700" y="2186795"/>
            <a:ext cx="16221664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705" y="549363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1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97795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Pag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504702" y="2536912"/>
            <a:ext cx="9410700" cy="7125052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text.</a:t>
            </a:r>
          </a:p>
          <a:p>
            <a:endParaRPr lang="en-US" sz="3602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remaining essentially unchanged.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700" y="549363"/>
            <a:ext cx="12364636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1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190598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5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2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0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48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C0FBA7-E3E6-4B66-B97D-6B8052B9D633}"/>
              </a:ext>
            </a:extLst>
          </p:cNvPr>
          <p:cNvGrpSpPr/>
          <p:nvPr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CDE4B6-F6E5-42F3-97CE-972AB8E8F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22D202-9B8D-43AB-AC18-CC0E3FF3AB71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FA2AE89-8394-48E9-A4C6-B6B73A855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DA775405-05BA-4CEF-BBAB-33A5992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C6EFE-1984-4D25-B743-8FABEE6FEDF2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kern="1200" smtClean="0">
                <a:solidFill>
                  <a:schemeClr val="accent5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baseline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cap="none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985" r:id="rId2"/>
    <p:sldLayoutId id="2147483896" r:id="rId3"/>
    <p:sldLayoutId id="2147483981" r:id="rId4"/>
    <p:sldLayoutId id="2147483991" r:id="rId5"/>
    <p:sldLayoutId id="2147483988" r:id="rId6"/>
    <p:sldLayoutId id="214748395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49359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7314BD2-392F-FC48-A646-EB9AAD2A794E}"/>
              </a:ext>
            </a:extLst>
          </p:cNvPr>
          <p:cNvGrpSpPr/>
          <p:nvPr userDrawn="1"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C7E49E6-E4FE-CC47-9978-F856FAE62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D7B4FB7-3C78-3F46-BDCA-B56AC40B5636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90BF3BB9-3976-FE4A-8167-F6D57B5A9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4" name="Picture 13" descr="Text&#10;&#10;Description automatically generated">
              <a:extLst>
                <a:ext uri="{FF2B5EF4-FFF2-40B4-BE49-F238E27FC236}">
                  <a16:creationId xmlns:a16="http://schemas.microsoft.com/office/drawing/2014/main" id="{FCDFD084-5A67-8744-A8F9-BA7C3CCAF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9024081-00AE-7447-B8A5-B739B70B2E6B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D7E3552-C09D-F347-8CAE-3F392A0A607B}"/>
              </a:ext>
            </a:extLst>
          </p:cNvPr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smtClean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dirty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486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</p:sldLayoutIdLst>
  <p:txStyles>
    <p:titleStyle>
      <a:lvl1pPr algn="l" defTabSz="914392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92" rtl="0" eaLnBrk="1" latinLnBrk="0" hangingPunct="1">
        <a:spcBef>
          <a:spcPct val="20000"/>
        </a:spcBef>
        <a:buFont typeface="Arial"/>
        <a:buNone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888" indent="-571496" algn="l" defTabSz="914392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982" indent="-457194" algn="l" defTabSz="914392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372" indent="-457194" algn="l" defTabSz="914392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764" indent="-457194" algn="l" defTabSz="914392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158" indent="-457194" algn="l" defTabSz="914392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548" indent="-457194" algn="l" defTabSz="914392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940" indent="-457194" algn="l" defTabSz="914392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332" indent="-457194" algn="l" defTabSz="914392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2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1pPr>
      <a:lvl2pPr marL="914392" algn="l" defTabSz="914392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2pPr>
      <a:lvl3pPr marL="1828784" algn="l" defTabSz="914392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3pPr>
      <a:lvl4pPr marL="2743178" algn="l" defTabSz="914392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4pPr>
      <a:lvl5pPr marL="3657568" algn="l" defTabSz="914392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5pPr>
      <a:lvl6pPr marL="4571960" algn="l" defTabSz="914392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6pPr>
      <a:lvl7pPr marL="5486354" algn="l" defTabSz="914392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7pPr>
      <a:lvl8pPr marL="6400744" algn="l" defTabSz="914392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8pPr>
      <a:lvl9pPr marL="7315138" algn="l" defTabSz="914392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legalcod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4A6D247A-4576-4796-A8F2-4AC4CA0B2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096EC-7B78-40A1-902B-4FD43798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16" y="6705601"/>
            <a:ext cx="16304786" cy="1638092"/>
          </a:xfrm>
        </p:spPr>
        <p:txBody>
          <a:bodyPr/>
          <a:lstStyle/>
          <a:p>
            <a:r>
              <a:rPr lang="en-US" dirty="0"/>
              <a:t>Lecture 20.3 - SVD: Dimensionality Reduction, and Other Uses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2F42C-38A8-43F3-8788-F337D2EA9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</p:txBody>
      </p:sp>
    </p:spTree>
    <p:extLst>
      <p:ext uri="{BB962C8B-B14F-4D97-AF65-F5344CB8AC3E}">
        <p14:creationId xmlns:p14="http://schemas.microsoft.com/office/powerpoint/2010/main" val="79755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4"/>
          <a:stretch/>
        </p:blipFill>
        <p:spPr>
          <a:xfrm>
            <a:off x="2286000" y="0"/>
            <a:ext cx="13577803" cy="945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52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/>
        </p:blipFill>
        <p:spPr>
          <a:xfrm>
            <a:off x="2286000" y="1"/>
            <a:ext cx="13475368" cy="957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43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8"/>
          <a:stretch/>
        </p:blipFill>
        <p:spPr>
          <a:xfrm>
            <a:off x="2286000" y="0"/>
            <a:ext cx="13667874" cy="961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3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8"/>
          <a:stretch/>
        </p:blipFill>
        <p:spPr>
          <a:xfrm>
            <a:off x="2286000" y="0"/>
            <a:ext cx="13716000" cy="940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56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8"/>
          <a:stretch/>
        </p:blipFill>
        <p:spPr>
          <a:xfrm>
            <a:off x="2286000" y="0"/>
            <a:ext cx="13716000" cy="952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3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46"/>
          <a:stretch/>
        </p:blipFill>
        <p:spPr>
          <a:xfrm>
            <a:off x="2286000" y="0"/>
            <a:ext cx="13716000" cy="904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86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2"/>
          <a:stretch/>
        </p:blipFill>
        <p:spPr>
          <a:xfrm>
            <a:off x="2286000" y="0"/>
            <a:ext cx="13716000" cy="93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55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8"/>
          <a:stretch/>
        </p:blipFill>
        <p:spPr>
          <a:xfrm>
            <a:off x="2286000" y="0"/>
            <a:ext cx="13716000" cy="928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30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0"/>
          <a:stretch/>
        </p:blipFill>
        <p:spPr>
          <a:xfrm>
            <a:off x="2286000" y="0"/>
            <a:ext cx="13716000" cy="945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8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8"/>
          <a:stretch/>
        </p:blipFill>
        <p:spPr>
          <a:xfrm>
            <a:off x="2286000" y="0"/>
            <a:ext cx="13716000" cy="940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02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39E623-7E8F-487F-86AA-742B27905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880" y="3505059"/>
            <a:ext cx="3190241" cy="1104314"/>
          </a:xfrm>
          <a:prstGeom prst="rect">
            <a:avLst/>
          </a:prstGeom>
        </p:spPr>
      </p:pic>
      <p:sp>
        <p:nvSpPr>
          <p:cNvPr id="10" name="Subtitle 11">
            <a:extLst>
              <a:ext uri="{FF2B5EF4-FFF2-40B4-BE49-F238E27FC236}">
                <a16:creationId xmlns:a16="http://schemas.microsoft.com/office/drawing/2014/main" id="{7A19A67C-0C19-4076-8945-3A7EB019B8F8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853440" y="4980568"/>
            <a:ext cx="16581120" cy="56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defTabSz="346459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400" b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032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1066" indent="-1714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bg1"/>
                </a:solidFill>
                <a:latin typeface="+mn-lt"/>
              </a:defRPr>
            </a:lvl4pPr>
            <a:lvl5pPr marL="1588230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5pPr>
            <a:lvl6pPr marL="1931117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6pPr>
            <a:lvl7pPr marL="2274003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7pPr>
            <a:lvl8pPr marL="2616890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8pPr>
            <a:lvl9pPr marL="2959775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The Accelerated Data Science Teaching Kit is licensed by NVIDIA, Georgia Institute of Technology, and Prairie View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A&amp;M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University under the</a:t>
            </a:r>
          </a:p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1600" u="sng" dirty="0" err="1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License.</a:t>
            </a:r>
            <a:endParaRPr lang="en-US" sz="1600" dirty="0">
              <a:solidFill>
                <a:srgbClr val="6F6F6F"/>
              </a:solidFill>
              <a:ea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76526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74"/>
          <a:stretch/>
        </p:blipFill>
        <p:spPr>
          <a:xfrm>
            <a:off x="2286000" y="0"/>
            <a:ext cx="13716000" cy="931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99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0"/>
          <a:stretch/>
        </p:blipFill>
        <p:spPr>
          <a:xfrm>
            <a:off x="2286000" y="0"/>
            <a:ext cx="13716000" cy="945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32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74"/>
          <a:stretch/>
        </p:blipFill>
        <p:spPr>
          <a:xfrm>
            <a:off x="2286000" y="0"/>
            <a:ext cx="13716000" cy="931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54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D3E35-7FB6-4F84-88E8-ED2635EB18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0077" y="6610379"/>
            <a:ext cx="9235191" cy="1705219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76C08-D6AC-41B8-9C4F-83CCA4CE3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5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2286000" y="0"/>
            <a:ext cx="1371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76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45"/>
          <a:stretch/>
        </p:blipFill>
        <p:spPr>
          <a:xfrm>
            <a:off x="2286000" y="0"/>
            <a:ext cx="13716000" cy="911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24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4"/>
          <a:stretch/>
        </p:blipFill>
        <p:spPr>
          <a:xfrm>
            <a:off x="2286000" y="1"/>
            <a:ext cx="13090358" cy="95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80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12681284" cy="951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0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8"/>
          <a:stretch/>
        </p:blipFill>
        <p:spPr>
          <a:xfrm>
            <a:off x="2286000" y="0"/>
            <a:ext cx="13716000" cy="928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95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8"/>
          <a:stretch/>
        </p:blipFill>
        <p:spPr>
          <a:xfrm>
            <a:off x="2286000" y="0"/>
            <a:ext cx="13716000" cy="928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0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2"/>
          <a:stretch/>
        </p:blipFill>
        <p:spPr>
          <a:xfrm>
            <a:off x="2285999" y="0"/>
            <a:ext cx="13740063" cy="964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54425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ull Page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3317AA0AAFE040A4C7C5D23CBE8847" ma:contentTypeVersion="4" ma:contentTypeDescription="Create a new document." ma:contentTypeScope="" ma:versionID="5b1f19b83b10f4e69c2746e9f27fdab9">
  <xsd:schema xmlns:xsd="http://www.w3.org/2001/XMLSchema" xmlns:xs="http://www.w3.org/2001/XMLSchema" xmlns:p="http://schemas.microsoft.com/office/2006/metadata/properties" xmlns:ns2="b2811cf8-4877-470e-bec4-f5c16c1a5202" targetNamespace="http://schemas.microsoft.com/office/2006/metadata/properties" ma:root="true" ma:fieldsID="cd1f39e3641858cffea9d19f9c4007fb" ns2:_="">
    <xsd:import namespace="b2811cf8-4877-470e-bec4-f5c16c1a5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11cf8-4877-470e-bec4-f5c16c1a52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88E22E-2A4B-4FB1-9848-BF16E7DBE74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B0CB226-46A1-497F-A80A-C2844AE382CB}"/>
</file>

<file path=customXml/itemProps3.xml><?xml version="1.0" encoding="utf-8"?>
<ds:datastoreItem xmlns:ds="http://schemas.openxmlformats.org/officeDocument/2006/customXml" ds:itemID="{E29B7386-0C5E-43DB-8BF1-052EEAD5F5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91579</TotalTime>
  <Words>57</Words>
  <Application>Microsoft Macintosh PowerPoint</Application>
  <PresentationFormat>Custom</PresentationFormat>
  <Paragraphs>6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Helvetica</vt:lpstr>
      <vt:lpstr>Trebuchet MS</vt:lpstr>
      <vt:lpstr>Wingdings</vt:lpstr>
      <vt:lpstr>Title &amp; Bullet</vt:lpstr>
      <vt:lpstr>1_Title &amp; Bullet</vt:lpstr>
      <vt:lpstr>Full Page Layout</vt:lpstr>
      <vt:lpstr>Lecture 20.3 - SVD: Dimensionality Reduction, and Other Uses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Hohn</dc:creator>
  <cp:lastModifiedBy>Chau, Duen Horng</cp:lastModifiedBy>
  <cp:revision>3645</cp:revision>
  <dcterms:created xsi:type="dcterms:W3CDTF">2008-01-24T03:11:41Z</dcterms:created>
  <dcterms:modified xsi:type="dcterms:W3CDTF">2021-08-30T04:49:44Z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0x010100903317AA0AAFE040A4C7C5D23CBE8847</vt:lpwstr>
  </property>
  <property fmtid="{D5CDD505-2E9C-101B-9397-08002B2CF9AE}" pid="3" name="MSIP_Label_6b558183-044c-4105-8d9c-cea02a2a3d86_Enabled">
    <vt:lpwstr>True</vt:lpwstr>
  </property>
  <property fmtid="{D5CDD505-2E9C-101B-9397-08002B2CF9AE}" pid="4" name="MSIP_Label_6b558183-044c-4105-8d9c-cea02a2a3d86_SiteId">
    <vt:lpwstr>43083d15-7273-40c1-b7db-39efd9ccc17a</vt:lpwstr>
  </property>
  <property fmtid="{D5CDD505-2E9C-101B-9397-08002B2CF9AE}" pid="5" name="MSIP_Label_6b558183-044c-4105-8d9c-cea02a2a3d86_Ref">
    <vt:lpwstr>https://api.informationprotection.azure.com/api/43083d15-7273-40c1-b7db-39efd9ccc17a</vt:lpwstr>
  </property>
  <property fmtid="{D5CDD505-2E9C-101B-9397-08002B2CF9AE}" pid="6" name="MSIP_Label_6b558183-044c-4105-8d9c-cea02a2a3d86_Owner">
    <vt:lpwstr>lspillman@nvidia.com</vt:lpwstr>
  </property>
  <property fmtid="{D5CDD505-2E9C-101B-9397-08002B2CF9AE}" pid="7" name="MSIP_Label_6b558183-044c-4105-8d9c-cea02a2a3d86_SetDate">
    <vt:lpwstr>2018-05-11T15:28:31.9824217-07:00</vt:lpwstr>
  </property>
  <property fmtid="{D5CDD505-2E9C-101B-9397-08002B2CF9AE}" pid="8" name="MSIP_Label_6b558183-044c-4105-8d9c-cea02a2a3d86_Name">
    <vt:lpwstr>Unrestricted</vt:lpwstr>
  </property>
  <property fmtid="{D5CDD505-2E9C-101B-9397-08002B2CF9AE}" pid="9" name="MSIP_Label_6b558183-044c-4105-8d9c-cea02a2a3d86_Application">
    <vt:lpwstr>Microsoft Azure Information Protection</vt:lpwstr>
  </property>
  <property fmtid="{D5CDD505-2E9C-101B-9397-08002B2CF9AE}" pid="10" name="MSIP_Label_6b558183-044c-4105-8d9c-cea02a2a3d86_Extended_MSFT_Method">
    <vt:lpwstr>Automatic</vt:lpwstr>
  </property>
  <property fmtid="{D5CDD505-2E9C-101B-9397-08002B2CF9AE}" pid="11" name="Sensitivity">
    <vt:lpwstr>Unrestricted</vt:lpwstr>
  </property>
</Properties>
</file>