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4011" r:id="rId5"/>
    <p:sldMasterId id="2147484025" r:id="rId6"/>
  </p:sldMasterIdLst>
  <p:notesMasterIdLst>
    <p:notesMasterId r:id="rId24"/>
  </p:notesMasterIdLst>
  <p:handoutMasterIdLst>
    <p:handoutMasterId r:id="rId25"/>
  </p:handoutMasterIdLst>
  <p:sldIdLst>
    <p:sldId id="818" r:id="rId7"/>
    <p:sldId id="809" r:id="rId8"/>
    <p:sldId id="2147482084" r:id="rId9"/>
    <p:sldId id="2147482085" r:id="rId10"/>
    <p:sldId id="2147309840" r:id="rId11"/>
    <p:sldId id="835" r:id="rId12"/>
    <p:sldId id="2147482082" r:id="rId13"/>
    <p:sldId id="819" r:id="rId14"/>
    <p:sldId id="826" r:id="rId15"/>
    <p:sldId id="829" r:id="rId16"/>
    <p:sldId id="828" r:id="rId17"/>
    <p:sldId id="2147309838" r:id="rId18"/>
    <p:sldId id="2147482081" r:id="rId19"/>
    <p:sldId id="2147482083" r:id="rId20"/>
    <p:sldId id="2147309839" r:id="rId21"/>
    <p:sldId id="2147482080" r:id="rId22"/>
    <p:sldId id="820" r:id="rId23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DDBD2E-EFE3-8F08-C582-79D6912AA54F}" name="Taurean Dyer" initials="TD" userId="S::tdyer@nvidia.com::f954f6d1-e0c2-47f6-94e5-a385e744f2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FF"/>
    <a:srgbClr val="0071C5"/>
    <a:srgbClr val="008564"/>
    <a:srgbClr val="B3A369"/>
    <a:srgbClr val="890C58"/>
    <a:srgbClr val="4F2682"/>
    <a:srgbClr val="383838"/>
    <a:srgbClr val="8C8C8C"/>
    <a:srgbClr val="CDCDCD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D842C3-9081-49DD-89C8-5F714DD401FD}" v="6" dt="2024-11-07T00:44:58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l Semaan" userId="fdefb8c9-377f-4b3f-899f-243c7a57a991" providerId="ADAL" clId="{C4D842C3-9081-49DD-89C8-5F714DD401FD}"/>
    <pc:docChg chg="custSel addSld delSld modSld addMainMaster">
      <pc:chgData name="Jamil Semaan" userId="fdefb8c9-377f-4b3f-899f-243c7a57a991" providerId="ADAL" clId="{C4D842C3-9081-49DD-89C8-5F714DD401FD}" dt="2024-11-07T00:44:58.026" v="7" actId="47"/>
      <pc:docMkLst>
        <pc:docMk/>
      </pc:docMkLst>
      <pc:sldChg chg="del">
        <pc:chgData name="Jamil Semaan" userId="fdefb8c9-377f-4b3f-899f-243c7a57a991" providerId="ADAL" clId="{C4D842C3-9081-49DD-89C8-5F714DD401FD}" dt="2024-11-07T00:44:58.026" v="7" actId="47"/>
        <pc:sldMkLst>
          <pc:docMk/>
          <pc:sldMk cId="2143643889" sldId="834"/>
        </pc:sldMkLst>
      </pc:sldChg>
      <pc:sldChg chg="del">
        <pc:chgData name="Jamil Semaan" userId="fdefb8c9-377f-4b3f-899f-243c7a57a991" providerId="ADAL" clId="{C4D842C3-9081-49DD-89C8-5F714DD401FD}" dt="2024-11-07T00:44:42.141" v="4" actId="47"/>
        <pc:sldMkLst>
          <pc:docMk/>
          <pc:sldMk cId="3554693465" sldId="2147309836"/>
        </pc:sldMkLst>
      </pc:sldChg>
      <pc:sldChg chg="modSp add mod">
        <pc:chgData name="Jamil Semaan" userId="fdefb8c9-377f-4b3f-899f-243c7a57a991" providerId="ADAL" clId="{C4D842C3-9081-49DD-89C8-5F714DD401FD}" dt="2024-11-07T00:44:54.977" v="6" actId="27636"/>
        <pc:sldMkLst>
          <pc:docMk/>
          <pc:sldMk cId="3266694740" sldId="2147482084"/>
        </pc:sldMkLst>
        <pc:spChg chg="mod">
          <ac:chgData name="Jamil Semaan" userId="fdefb8c9-377f-4b3f-899f-243c7a57a991" providerId="ADAL" clId="{C4D842C3-9081-49DD-89C8-5F714DD401FD}" dt="2024-11-07T00:44:54.977" v="6" actId="27636"/>
          <ac:spMkLst>
            <pc:docMk/>
            <pc:sldMk cId="3266694740" sldId="2147482084"/>
            <ac:spMk id="10" creationId="{89FF0F83-7F09-6BD1-9028-774968554388}"/>
          </ac:spMkLst>
        </pc:spChg>
      </pc:sldChg>
      <pc:sldChg chg="add">
        <pc:chgData name="Jamil Semaan" userId="fdefb8c9-377f-4b3f-899f-243c7a57a991" providerId="ADAL" clId="{C4D842C3-9081-49DD-89C8-5F714DD401FD}" dt="2024-11-07T00:44:39.324" v="3"/>
        <pc:sldMkLst>
          <pc:docMk/>
          <pc:sldMk cId="3201346006" sldId="2147482085"/>
        </pc:sldMkLst>
      </pc:sldChg>
      <pc:sldMasterChg chg="delSldLayout">
        <pc:chgData name="Jamil Semaan" userId="fdefb8c9-377f-4b3f-899f-243c7a57a991" providerId="ADAL" clId="{C4D842C3-9081-49DD-89C8-5F714DD401FD}" dt="2024-11-07T00:44:42.141" v="4" actId="47"/>
        <pc:sldMasterMkLst>
          <pc:docMk/>
          <pc:sldMasterMk cId="1725690729" sldId="2147483894"/>
        </pc:sldMasterMkLst>
        <pc:sldLayoutChg chg="del">
          <pc:chgData name="Jamil Semaan" userId="fdefb8c9-377f-4b3f-899f-243c7a57a991" providerId="ADAL" clId="{C4D842C3-9081-49DD-89C8-5F714DD401FD}" dt="2024-11-07T00:44:42.141" v="4" actId="47"/>
          <pc:sldLayoutMkLst>
            <pc:docMk/>
            <pc:sldMasterMk cId="1725690729" sldId="2147483894"/>
            <pc:sldLayoutMk cId="1073893397" sldId="2147483992"/>
          </pc:sldLayoutMkLst>
        </pc:sldLayoutChg>
      </pc:sldMasterChg>
      <pc:sldMasterChg chg="add addSldLayout">
        <pc:chgData name="Jamil Semaan" userId="fdefb8c9-377f-4b3f-899f-243c7a57a991" providerId="ADAL" clId="{C4D842C3-9081-49DD-89C8-5F714DD401FD}" dt="2024-11-07T00:44:39.324" v="2" actId="27028"/>
        <pc:sldMasterMkLst>
          <pc:docMk/>
          <pc:sldMasterMk cId="1725690729" sldId="2147484025"/>
        </pc:sldMasterMkLst>
        <pc:sldLayoutChg chg="add">
          <pc:chgData name="Jamil Semaan" userId="fdefb8c9-377f-4b3f-899f-243c7a57a991" providerId="ADAL" clId="{C4D842C3-9081-49DD-89C8-5F714DD401FD}" dt="2024-11-07T00:44:35.126" v="0" actId="27028"/>
          <pc:sldLayoutMkLst>
            <pc:docMk/>
            <pc:sldMasterMk cId="1725690729" sldId="2147484025"/>
            <pc:sldLayoutMk cId="4110264084" sldId="2147484026"/>
          </pc:sldLayoutMkLst>
        </pc:sldLayoutChg>
        <pc:sldLayoutChg chg="add">
          <pc:chgData name="Jamil Semaan" userId="fdefb8c9-377f-4b3f-899f-243c7a57a991" providerId="ADAL" clId="{C4D842C3-9081-49DD-89C8-5F714DD401FD}" dt="2024-11-07T00:44:39.324" v="2" actId="27028"/>
          <pc:sldLayoutMkLst>
            <pc:docMk/>
            <pc:sldMasterMk cId="1725690729" sldId="2147484025"/>
            <pc:sldLayoutMk cId="3811815833" sldId="2147484063"/>
          </pc:sldLayoutMkLst>
        </pc:sldLayoutChg>
      </pc:sldMasterChg>
    </pc:docChg>
  </pc:docChgLst>
  <pc:docChgLst>
    <pc:chgData name="Taurean Dyer" userId="S::tdyer@nvidia.com::f954f6d1-e0c2-47f6-94e5-a385e744f28d" providerId="AD" clId="Web-{60D4F64A-BE9B-CAD7-4EEE-DE88BBB1D2B4}"/>
    <pc:docChg chg="mod modSld">
      <pc:chgData name="Taurean Dyer" userId="S::tdyer@nvidia.com::f954f6d1-e0c2-47f6-94e5-a385e744f28d" providerId="AD" clId="Web-{60D4F64A-BE9B-CAD7-4EEE-DE88BBB1D2B4}" dt="2024-10-09T21:47:09.484" v="10"/>
      <pc:docMkLst>
        <pc:docMk/>
      </pc:docMkLst>
      <pc:sldChg chg="modSp">
        <pc:chgData name="Taurean Dyer" userId="S::tdyer@nvidia.com::f954f6d1-e0c2-47f6-94e5-a385e744f28d" providerId="AD" clId="Web-{60D4F64A-BE9B-CAD7-4EEE-DE88BBB1D2B4}" dt="2024-10-09T21:44:02.619" v="9" actId="20577"/>
        <pc:sldMkLst>
          <pc:docMk/>
          <pc:sldMk cId="3554693465" sldId="2147309836"/>
        </pc:sldMkLst>
        <pc:spChg chg="mod">
          <ac:chgData name="Taurean Dyer" userId="S::tdyer@nvidia.com::f954f6d1-e0c2-47f6-94e5-a385e744f28d" providerId="AD" clId="Web-{60D4F64A-BE9B-CAD7-4EEE-DE88BBB1D2B4}" dt="2024-10-09T21:44:02.619" v="9" actId="20577"/>
          <ac:spMkLst>
            <pc:docMk/>
            <pc:sldMk cId="3554693465" sldId="2147309836"/>
            <ac:spMk id="4" creationId="{2A12DE28-A206-E40C-0C1F-DC8A47A5472C}"/>
          </ac:spMkLst>
        </pc:spChg>
        <pc:spChg chg="mod">
          <ac:chgData name="Taurean Dyer" userId="S::tdyer@nvidia.com::f954f6d1-e0c2-47f6-94e5-a385e744f28d" providerId="AD" clId="Web-{60D4F64A-BE9B-CAD7-4EEE-DE88BBB1D2B4}" dt="2024-10-09T21:43:58.010" v="5" actId="20577"/>
          <ac:spMkLst>
            <pc:docMk/>
            <pc:sldMk cId="3554693465" sldId="2147309836"/>
            <ac:spMk id="5" creationId="{F17C06EA-76A1-219A-3EC0-54ABFFCF9839}"/>
          </ac:spMkLst>
        </pc:spChg>
        <pc:spChg chg="mod">
          <ac:chgData name="Taurean Dyer" userId="S::tdyer@nvidia.com::f954f6d1-e0c2-47f6-94e5-a385e744f28d" providerId="AD" clId="Web-{60D4F64A-BE9B-CAD7-4EEE-DE88BBB1D2B4}" dt="2024-10-09T21:43:53.697" v="2" actId="20577"/>
          <ac:spMkLst>
            <pc:docMk/>
            <pc:sldMk cId="3554693465" sldId="2147309836"/>
            <ac:spMk id="8" creationId="{18533618-795A-F159-05E9-90AF15CA6D2C}"/>
          </ac:spMkLst>
        </pc:spChg>
      </pc:sldChg>
    </pc:docChg>
  </pc:docChgLst>
  <pc:docChgLst>
    <pc:chgData name="Taurean Dyer" userId="S::tdyer@nvidia.com::f954f6d1-e0c2-47f6-94e5-a385e744f28d" providerId="AD" clId="Web-{AF1AAE4A-A604-9CAD-A1A7-CF4D7C44EB9F}"/>
    <pc:docChg chg="modSld">
      <pc:chgData name="Taurean Dyer" userId="S::tdyer@nvidia.com::f954f6d1-e0c2-47f6-94e5-a385e744f28d" providerId="AD" clId="Web-{AF1AAE4A-A604-9CAD-A1A7-CF4D7C44EB9F}" dt="2024-10-18T00:00:37.201" v="36" actId="20577"/>
      <pc:docMkLst>
        <pc:docMk/>
      </pc:docMkLst>
      <pc:sldChg chg="modSp">
        <pc:chgData name="Taurean Dyer" userId="S::tdyer@nvidia.com::f954f6d1-e0c2-47f6-94e5-a385e744f28d" providerId="AD" clId="Web-{AF1AAE4A-A604-9CAD-A1A7-CF4D7C44EB9F}" dt="2024-10-18T00:00:37.201" v="36" actId="20577"/>
        <pc:sldMkLst>
          <pc:docMk/>
          <pc:sldMk cId="3554693465" sldId="2147309836"/>
        </pc:sldMkLst>
        <pc:spChg chg="mod">
          <ac:chgData name="Taurean Dyer" userId="S::tdyer@nvidia.com::f954f6d1-e0c2-47f6-94e5-a385e744f28d" providerId="AD" clId="Web-{AF1AAE4A-A604-9CAD-A1A7-CF4D7C44EB9F}" dt="2024-10-18T00:00:37.201" v="36" actId="20577"/>
          <ac:spMkLst>
            <pc:docMk/>
            <pc:sldMk cId="3554693465" sldId="2147309836"/>
            <ac:spMk id="12" creationId="{65A042A2-1FAF-5A67-390E-D68B879C43AE}"/>
          </ac:spMkLst>
        </pc:spChg>
        <pc:spChg chg="mod">
          <ac:chgData name="Taurean Dyer" userId="S::tdyer@nvidia.com::f954f6d1-e0c2-47f6-94e5-a385e744f28d" providerId="AD" clId="Web-{AF1AAE4A-A604-9CAD-A1A7-CF4D7C44EB9F}" dt="2024-10-18T00:00:06.338" v="32" actId="20577"/>
          <ac:spMkLst>
            <pc:docMk/>
            <pc:sldMk cId="3554693465" sldId="2147309836"/>
            <ac:spMk id="171" creationId="{CA418FE0-6E96-2356-D52B-498A7B7D4C9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11/6/2024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3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Ditch the outlines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7278B-58A6-4306-AD38-1FE96110E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0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80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51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2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Content">
  <p:cSld name="Title, Subtitle,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0581" y="1229045"/>
            <a:ext cx="16626842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61251" y="3505060"/>
            <a:ext cx="16581120" cy="619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23" lvl="0" indent="-228612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2400">
                <a:solidFill>
                  <a:srgbClr val="868686"/>
                </a:solidFill>
              </a:defRPr>
            </a:lvl1pPr>
            <a:lvl2pPr marL="914445" lvl="1" indent="-228612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sz="2000">
                <a:solidFill>
                  <a:srgbClr val="868686"/>
                </a:solidFill>
              </a:defRPr>
            </a:lvl2pPr>
            <a:lvl3pPr marL="1371669" lvl="2" indent="-228612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sz="1800">
                <a:solidFill>
                  <a:srgbClr val="868686"/>
                </a:solidFill>
              </a:defRPr>
            </a:lvl3pPr>
            <a:lvl4pPr marL="1828892" lvl="3" indent="-419121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▪"/>
              <a:defRPr sz="3000">
                <a:solidFill>
                  <a:schemeClr val="lt1"/>
                </a:solidFill>
              </a:defRPr>
            </a:lvl4pPr>
            <a:lvl5pPr marL="2286114" lvl="4" indent="-440267" algn="l">
              <a:spcBef>
                <a:spcPts val="668"/>
              </a:spcBef>
              <a:spcAft>
                <a:spcPts val="0"/>
              </a:spcAft>
              <a:buClr>
                <a:schemeClr val="dk1"/>
              </a:buClr>
              <a:buSzPts val="3333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marL="2743337" lvl="5" indent="-342917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561" lvl="6" indent="-342917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783" lvl="7" indent="-342917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5006" lvl="8" indent="-342917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830581" y="2099222"/>
            <a:ext cx="16626842" cy="87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23" lvl="0" indent="-228612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000"/>
              <a:buFont typeface="Trebuchet MS"/>
              <a:buNone/>
              <a:defRPr sz="3000" b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45" lvl="1" indent="-228612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667"/>
              <a:buFont typeface="Trebuchet MS"/>
              <a:buNone/>
              <a:defRPr sz="4667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69" lvl="2" indent="-228612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667"/>
              <a:buFont typeface="Trebuchet MS"/>
              <a:buNone/>
              <a:defRPr sz="4667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92" lvl="3" indent="-228612" algn="ctr">
              <a:spcBef>
                <a:spcPts val="1500"/>
              </a:spcBef>
              <a:spcAft>
                <a:spcPts val="0"/>
              </a:spcAft>
              <a:buClr>
                <a:schemeClr val="lt2"/>
              </a:buClr>
              <a:buSzPts val="4667"/>
              <a:buFont typeface="Trebuchet MS"/>
              <a:buNone/>
              <a:defRPr sz="4667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114" lvl="4" indent="-228612" algn="ctr">
              <a:spcBef>
                <a:spcPts val="933"/>
              </a:spcBef>
              <a:spcAft>
                <a:spcPts val="0"/>
              </a:spcAft>
              <a:buClr>
                <a:schemeClr val="lt2"/>
              </a:buClr>
              <a:buSzPts val="4667"/>
              <a:buFont typeface="Trebuchet MS"/>
              <a:buNone/>
              <a:defRPr sz="4667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337" lvl="5" indent="-342917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561" lvl="6" indent="-342917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783" lvl="7" indent="-342917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5006" lvl="8" indent="-342917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16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NO SUBTITLE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94EE8E-8499-E649-9D65-52E13C0DE2CB}"/>
              </a:ext>
            </a:extLst>
          </p:cNvPr>
          <p:cNvSpPr/>
          <p:nvPr userDrawn="1"/>
        </p:nvSpPr>
        <p:spPr>
          <a:xfrm>
            <a:off x="16482060" y="9464040"/>
            <a:ext cx="1805940" cy="822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2000" err="1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224051-F6A0-1C68-72F2-09CC08062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8448" y="609389"/>
            <a:ext cx="7319772" cy="1682847"/>
          </a:xfrm>
        </p:spPr>
        <p:txBody>
          <a:bodyPr>
            <a:normAutofit/>
          </a:bodyPr>
          <a:lstStyle>
            <a:lvl1pPr algn="l">
              <a:spcBef>
                <a:spcPts val="300"/>
              </a:spcBef>
              <a:spcAft>
                <a:spcPts val="300"/>
              </a:spcAft>
              <a:defRPr sz="36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684755-C5FC-AC50-65BB-81DB0D4B45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8448" y="3494098"/>
            <a:ext cx="7319772" cy="5672762"/>
          </a:xfrm>
          <a:prstGeom prst="rect">
            <a:avLst/>
          </a:prstGeom>
        </p:spPr>
        <p:txBody>
          <a:bodyPr/>
          <a:lstStyle>
            <a:lvl1pPr marL="228578" indent="-228578">
              <a:buClr>
                <a:schemeClr val="tx2"/>
              </a:buClr>
              <a:buFont typeface="NVIDIA Sans" panose="020B0503020203020204" pitchFamily="34" charset="0"/>
              <a:buChar char="•"/>
              <a:defRPr sz="2201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685731" indent="-228578">
              <a:buClr>
                <a:schemeClr val="tx2"/>
              </a:buClr>
              <a:buFont typeface="NVIDIA Sans" panose="020B0503020203020204" pitchFamily="34" charset="0"/>
              <a:buChar char="•"/>
              <a:defRPr sz="20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1142886" indent="-228578">
              <a:buClr>
                <a:schemeClr val="tx2"/>
              </a:buClr>
              <a:buFont typeface="NVIDIA Sans" panose="020B0503020203020204" pitchFamily="34" charset="0"/>
              <a:buChar char="•"/>
              <a:defRPr sz="18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1600040" indent="-228578">
              <a:buClr>
                <a:schemeClr val="tx2"/>
              </a:buClr>
              <a:buFont typeface="NVIDIA Sans" panose="020B0503020203020204" pitchFamily="34" charset="0"/>
              <a:buChar char="•"/>
              <a:defRPr sz="1601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2027036" indent="-198417">
              <a:buClr>
                <a:schemeClr val="tx2"/>
              </a:buClr>
              <a:buFont typeface="NVIDIA Sans" panose="020B0503020203020204" pitchFamily="34" charset="0"/>
              <a:buChar char="•"/>
              <a:defRPr sz="14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C3B833-0169-9942-0C34-3173DDB88C15}"/>
              </a:ext>
            </a:extLst>
          </p:cNvPr>
          <p:cNvGrpSpPr/>
          <p:nvPr userDrawn="1"/>
        </p:nvGrpSpPr>
        <p:grpSpPr>
          <a:xfrm>
            <a:off x="0" y="9752207"/>
            <a:ext cx="1165284" cy="541469"/>
            <a:chOff x="0" y="19504414"/>
            <a:chExt cx="2330569" cy="10829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A304D4-014C-60EE-E0A3-7A7D03BDE871}"/>
                </a:ext>
              </a:extLst>
            </p:cNvPr>
            <p:cNvSpPr/>
            <p:nvPr userDrawn="1"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2000" err="1">
                <a:solidFill>
                  <a:schemeClr val="tx1"/>
                </a:solidFill>
                <a:latin typeface="NVIDIA Sans" panose="020B0503020203020204" pitchFamily="34" charset="0"/>
              </a:endParaRPr>
            </a:p>
          </p:txBody>
        </p:sp>
        <p:pic>
          <p:nvPicPr>
            <p:cNvPr id="13" name="Picture 1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6AC6FBB-55BD-E1DC-D634-E645384BD9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03C766-949A-7CC3-8AB3-538B5C8F7C60}"/>
              </a:ext>
            </a:extLst>
          </p:cNvPr>
          <p:cNvCxnSpPr>
            <a:cxnSpLocks/>
          </p:cNvCxnSpPr>
          <p:nvPr userDrawn="1"/>
        </p:nvCxnSpPr>
        <p:spPr>
          <a:xfrm>
            <a:off x="0" y="2846615"/>
            <a:ext cx="8618220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4F47D23-438F-22E0-F300-A852BA1BDC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81419" y="0"/>
            <a:ext cx="8206581" cy="10287000"/>
          </a:xfrm>
          <a:prstGeom prst="rect">
            <a:avLst/>
          </a:prstGeom>
          <a:solidFill>
            <a:schemeClr val="tx1">
              <a:lumMod val="95000"/>
              <a:alpha val="61000"/>
            </a:scheme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lang="en-US" sz="2000">
                <a:solidFill>
                  <a:schemeClr val="bg1"/>
                </a:solidFill>
                <a:latin typeface="NVIDIA Sans" panose="020B0503020203020204" pitchFamily="34" charset="0"/>
              </a:defRPr>
            </a:lvl1pPr>
          </a:lstStyle>
          <a:p>
            <a:pPr marL="342866" lvl="0" indent="-342866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8239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ullets">
  <p:cSld name="1_Title, Subtitle, Bullets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02"/>
          <p:cNvSpPr txBox="1">
            <a:spLocks noGrp="1"/>
          </p:cNvSpPr>
          <p:nvPr>
            <p:ph type="title"/>
          </p:nvPr>
        </p:nvSpPr>
        <p:spPr>
          <a:xfrm>
            <a:off x="1257300" y="0"/>
            <a:ext cx="157734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VIDIA Sans"/>
              <a:buNone/>
              <a:defRPr sz="3600" b="1" cap="none"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102"/>
          <p:cNvSpPr txBox="1">
            <a:spLocks noGrp="1"/>
          </p:cNvSpPr>
          <p:nvPr>
            <p:ph type="body" idx="1"/>
          </p:nvPr>
        </p:nvSpPr>
        <p:spPr>
          <a:xfrm>
            <a:off x="1257300" y="1243584"/>
            <a:ext cx="15773400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9144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VIDIA Sans"/>
              <a:buNone/>
              <a:defRPr sz="2400" b="0" i="0" u="none" strike="noStrike" cap="non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1828800" marR="0" lvl="1" indent="-4572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sz="22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2743200" marR="0" lvl="2" indent="-4572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sz="22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3657600" marR="0" lvl="3" indent="-4572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sz="22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4572000" marR="0" lvl="4" indent="-4572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VIDIA Sans"/>
              <a:buNone/>
              <a:defRPr sz="22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5486400" marR="0" lvl="5" indent="-635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sz="2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6400800" marR="0" lvl="6" indent="-635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sz="2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7315200" marR="0" lvl="7" indent="-635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sz="2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8229600" marR="0" lvl="8" indent="-635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sz="2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918" name="Google Shape;918;p102"/>
          <p:cNvSpPr txBox="1">
            <a:spLocks noGrp="1"/>
          </p:cNvSpPr>
          <p:nvPr>
            <p:ph type="body" idx="2"/>
          </p:nvPr>
        </p:nvSpPr>
        <p:spPr>
          <a:xfrm>
            <a:off x="1257300" y="2423160"/>
            <a:ext cx="15773400" cy="6825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914400" marR="0" lvl="0" indent="-596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VIDIA Sans"/>
              <a:buChar char="•"/>
              <a:defRPr sz="2200" b="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1828800" marR="0" lvl="1" indent="-584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VIDIA Sans"/>
              <a:buChar char="•"/>
              <a:defRPr sz="2000" b="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2743200" marR="0" lvl="2" indent="-571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VIDIA Sans"/>
              <a:buChar char="•"/>
              <a:defRPr sz="1800" b="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3657600" marR="0" lvl="3" indent="-558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VIDIA Sans"/>
              <a:buChar char="•"/>
              <a:defRPr sz="1600" b="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4572000" marR="0" lvl="4" indent="-546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VIDIA Sans"/>
              <a:buChar char="•"/>
              <a:defRPr sz="1400" b="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5486400" marR="0" lvl="5" indent="-635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sz="2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6400800" marR="0" lvl="6" indent="-635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sz="2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7315200" marR="0" lvl="7" indent="-635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sz="2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8229600" marR="0" lvl="8" indent="-635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VIDIA Sans"/>
              <a:buChar char="•"/>
              <a:defRPr sz="2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629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C9D3D8-33FC-4EE7-AE65-7535FEAB06A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1229046"/>
            <a:ext cx="16626840" cy="9848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56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4ED154-5FFA-3349-E601-C5300B673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0"/>
            <a:ext cx="15773400" cy="1257300"/>
          </a:xfrm>
        </p:spPr>
        <p:txBody>
          <a:bodyPr/>
          <a:lstStyle>
            <a:lvl1pPr>
              <a:defRPr sz="3600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7545933-CFED-CEA2-1D6E-C227DD927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243584"/>
            <a:ext cx="15773400" cy="70408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685731" indent="0" algn="ctr">
              <a:buFontTx/>
              <a:buNone/>
              <a:defRPr sz="2201">
                <a:latin typeface="NVIDIA Sans" panose="020B0503020203020204" pitchFamily="34" charset="0"/>
              </a:defRPr>
            </a:lvl2pPr>
            <a:lvl3pPr marL="1371464" indent="0" algn="ctr">
              <a:buFontTx/>
              <a:buNone/>
              <a:defRPr sz="2201">
                <a:latin typeface="NVIDIA Sans" panose="020B0503020203020204" pitchFamily="34" charset="0"/>
              </a:defRPr>
            </a:lvl3pPr>
            <a:lvl4pPr marL="2057195" indent="0" algn="ctr">
              <a:buFontTx/>
              <a:buNone/>
              <a:defRPr sz="2201">
                <a:latin typeface="NVIDIA Sans" panose="020B0503020203020204" pitchFamily="34" charset="0"/>
              </a:defRPr>
            </a:lvl4pPr>
            <a:lvl5pPr marL="2742926" indent="0" algn="ctr">
              <a:buFontTx/>
              <a:buNone/>
              <a:defRPr sz="2201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7706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C9D3D8-33FC-4EE7-AE65-7535FEAB06A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1229046"/>
            <a:ext cx="16626840" cy="9848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81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07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6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608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2" r:id="rId10"/>
    <p:sldLayoutId id="2147484023" r:id="rId11"/>
    <p:sldLayoutId id="2147484024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endParaRPr lang="en-US" sz="1600" cap="none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3" r:id="rId1"/>
    <p:sldLayoutId id="2147484026" r:id="rId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apidsai/cu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6705601"/>
            <a:ext cx="12962821" cy="163809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Lecture 21.2 - Refactoring Workloads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rgbClr val="000000"/>
                </a:solidFill>
              </a:rPr>
              <a:t>Example 2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DBA3D-CA8E-433F-9EB5-D1C980C49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BEF7B-91FB-413D-A5B4-93F9834DD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Numpy</a:t>
            </a:r>
            <a:r>
              <a:rPr lang="en-US"/>
              <a:t> to </a:t>
            </a:r>
            <a:r>
              <a:rPr lang="en-US" err="1"/>
              <a:t>cuPY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868FE7-725D-4F9F-885B-FAC2709FD761}"/>
              </a:ext>
            </a:extLst>
          </p:cNvPr>
          <p:cNvSpPr txBox="1"/>
          <p:nvPr/>
        </p:nvSpPr>
        <p:spPr>
          <a:xfrm>
            <a:off x="831977" y="4824894"/>
            <a:ext cx="8312023" cy="259301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i="0">
                <a:solidFill>
                  <a:srgbClr val="C00000"/>
                </a:solidFill>
                <a:effectLst/>
                <a:latin typeface="Courier New"/>
                <a:cs typeface="Courier New"/>
              </a:rPr>
              <a:t>import</a:t>
            </a: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 </a:t>
            </a:r>
            <a:r>
              <a:rPr lang="en-US" sz="2000" b="1" i="0" err="1">
                <a:solidFill>
                  <a:srgbClr val="0071C5"/>
                </a:solidFill>
                <a:effectLst/>
                <a:latin typeface="Courier New"/>
                <a:cs typeface="Courier New"/>
              </a:rPr>
              <a:t>numpy</a:t>
            </a:r>
            <a:r>
              <a:rPr lang="en-US" sz="2000" b="1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 </a:t>
            </a: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as </a:t>
            </a:r>
            <a:r>
              <a:rPr lang="en-US" sz="2000" b="1" i="0">
                <a:solidFill>
                  <a:srgbClr val="0071C5"/>
                </a:solidFill>
                <a:effectLst/>
                <a:latin typeface="Courier New"/>
                <a:cs typeface="Courier New"/>
              </a:rPr>
              <a:t>np</a:t>
            </a:r>
          </a:p>
          <a:p>
            <a:pPr>
              <a:lnSpc>
                <a:spcPct val="90000"/>
              </a:lnSpc>
            </a:pP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choices = range(6)</a:t>
            </a:r>
          </a:p>
          <a:p>
            <a:pPr>
              <a:lnSpc>
                <a:spcPct val="90000"/>
              </a:lnSpc>
            </a:pPr>
            <a:endParaRPr lang="en-US" sz="2000">
              <a:solidFill>
                <a:srgbClr val="333333"/>
              </a:solidFill>
              <a:latin typeface="Courier New"/>
              <a:cs typeface="Courier New"/>
            </a:endParaRPr>
          </a:p>
          <a:p>
            <a:pPr>
              <a:lnSpc>
                <a:spcPct val="90000"/>
              </a:lnSpc>
            </a:pP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probs = </a:t>
            </a:r>
            <a:r>
              <a:rPr lang="en-US" sz="2000" b="1" i="0" err="1">
                <a:solidFill>
                  <a:srgbClr val="0071C5"/>
                </a:solidFill>
                <a:effectLst/>
                <a:latin typeface="Courier New"/>
                <a:cs typeface="Courier New"/>
              </a:rPr>
              <a:t>np</a:t>
            </a:r>
            <a:r>
              <a:rPr lang="en-US" sz="2000" b="0" i="0" err="1">
                <a:solidFill>
                  <a:srgbClr val="333333"/>
                </a:solidFill>
                <a:effectLst/>
                <a:latin typeface="Courier New"/>
                <a:cs typeface="Courier New"/>
              </a:rPr>
              <a:t>.random.rand</a:t>
            </a: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(6)</a:t>
            </a:r>
          </a:p>
          <a:p>
            <a:pPr>
              <a:lnSpc>
                <a:spcPct val="90000"/>
              </a:lnSpc>
            </a:pP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s = </a:t>
            </a:r>
            <a:r>
              <a:rPr lang="en-US" sz="2000" b="0" i="0">
                <a:solidFill>
                  <a:srgbClr val="008564"/>
                </a:solidFill>
                <a:effectLst/>
                <a:latin typeface="Courier New"/>
                <a:cs typeface="Courier New"/>
              </a:rPr>
              <a:t>sum</a:t>
            </a: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(probs)</a:t>
            </a:r>
          </a:p>
          <a:p>
            <a:pPr>
              <a:lnSpc>
                <a:spcPct val="90000"/>
              </a:lnSpc>
            </a:pP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probs = [e / s </a:t>
            </a:r>
            <a:r>
              <a:rPr lang="en-US" sz="2000" b="0" i="0">
                <a:solidFill>
                  <a:srgbClr val="008564"/>
                </a:solidFill>
                <a:effectLst/>
                <a:latin typeface="Courier New"/>
                <a:cs typeface="Courier New"/>
              </a:rPr>
              <a:t>for</a:t>
            </a: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 e </a:t>
            </a:r>
            <a:r>
              <a:rPr lang="en-US" sz="2000" b="0" i="0">
                <a:solidFill>
                  <a:srgbClr val="008564"/>
                </a:solidFill>
                <a:effectLst/>
                <a:latin typeface="Courier New"/>
                <a:cs typeface="Courier New"/>
              </a:rPr>
              <a:t>in</a:t>
            </a: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 probs]</a:t>
            </a:r>
          </a:p>
          <a:p>
            <a:pPr>
              <a:lnSpc>
                <a:spcPct val="90000"/>
              </a:lnSpc>
            </a:pP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selected = </a:t>
            </a:r>
            <a:r>
              <a:rPr lang="en-US" sz="2000" b="1" i="0" err="1">
                <a:solidFill>
                  <a:srgbClr val="0071C5"/>
                </a:solidFill>
                <a:effectLst/>
                <a:latin typeface="Courier New"/>
                <a:cs typeface="Courier New"/>
              </a:rPr>
              <a:t>np</a:t>
            </a:r>
            <a:r>
              <a:rPr lang="en-US" sz="2000" b="0" i="0" err="1">
                <a:solidFill>
                  <a:srgbClr val="333333"/>
                </a:solidFill>
                <a:effectLst/>
                <a:latin typeface="Courier New"/>
                <a:cs typeface="Courier New"/>
              </a:rPr>
              <a:t>.random.choice</a:t>
            </a: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(choices, 10000, p=probs)</a:t>
            </a:r>
          </a:p>
          <a:p>
            <a:pPr>
              <a:lnSpc>
                <a:spcPct val="90000"/>
              </a:lnSpc>
            </a:pPr>
            <a:endParaRPr lang="en-US" sz="2000">
              <a:solidFill>
                <a:srgbClr val="333333"/>
              </a:solidFill>
              <a:latin typeface="Courier New"/>
              <a:cs typeface="Courier New"/>
            </a:endParaRP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333333"/>
                </a:solidFill>
                <a:latin typeface="Courier New"/>
                <a:cs typeface="Courier New"/>
              </a:rPr>
              <a:t>print(</a:t>
            </a:r>
            <a:r>
              <a:rPr lang="en-US" sz="2000" err="1">
                <a:solidFill>
                  <a:srgbClr val="333333"/>
                </a:solidFill>
                <a:latin typeface="Courier New"/>
                <a:cs typeface="Courier New"/>
              </a:rPr>
              <a:t>selected.shape</a:t>
            </a:r>
            <a:r>
              <a:rPr lang="en-US" sz="2000">
                <a:solidFill>
                  <a:srgbClr val="333333"/>
                </a:solidFill>
                <a:latin typeface="Courier New"/>
                <a:cs typeface="Courier New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6021D1-94DF-43FE-8B09-7C54F4B5AA50}"/>
              </a:ext>
            </a:extLst>
          </p:cNvPr>
          <p:cNvSpPr txBox="1"/>
          <p:nvPr/>
        </p:nvSpPr>
        <p:spPr>
          <a:xfrm>
            <a:off x="9189720" y="4824893"/>
            <a:ext cx="8312023" cy="259301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i="0">
                <a:solidFill>
                  <a:srgbClr val="C00000"/>
                </a:solidFill>
                <a:effectLst/>
                <a:latin typeface="Courier New"/>
                <a:cs typeface="Courier New"/>
              </a:rPr>
              <a:t>import</a:t>
            </a: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 </a:t>
            </a:r>
            <a:r>
              <a:rPr lang="en-US" sz="2000" b="1" err="1">
                <a:solidFill>
                  <a:srgbClr val="0071C5"/>
                </a:solidFill>
                <a:latin typeface="Courier New"/>
                <a:cs typeface="Courier New"/>
              </a:rPr>
              <a:t>cupy</a:t>
            </a:r>
            <a:r>
              <a:rPr lang="en-US" sz="2000" b="1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 </a:t>
            </a: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as </a:t>
            </a:r>
            <a:r>
              <a:rPr lang="en-US" sz="2000" b="1" i="0">
                <a:solidFill>
                  <a:srgbClr val="0071C5"/>
                </a:solidFill>
                <a:effectLst/>
                <a:latin typeface="Courier New"/>
                <a:cs typeface="Courier New"/>
              </a:rPr>
              <a:t>cp</a:t>
            </a:r>
          </a:p>
          <a:p>
            <a:pPr>
              <a:lnSpc>
                <a:spcPct val="90000"/>
              </a:lnSpc>
            </a:pP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choices = range(6)</a:t>
            </a:r>
          </a:p>
          <a:p>
            <a:pPr>
              <a:lnSpc>
                <a:spcPct val="90000"/>
              </a:lnSpc>
            </a:pPr>
            <a:endParaRPr lang="en-US" sz="2000">
              <a:solidFill>
                <a:srgbClr val="333333"/>
              </a:solidFill>
              <a:latin typeface="Courier New"/>
              <a:cs typeface="Courier New"/>
            </a:endParaRPr>
          </a:p>
          <a:p>
            <a:pPr>
              <a:lnSpc>
                <a:spcPct val="90000"/>
              </a:lnSpc>
            </a:pP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probs = </a:t>
            </a:r>
            <a:r>
              <a:rPr lang="en-US" sz="2000" b="1" i="0" err="1">
                <a:solidFill>
                  <a:srgbClr val="0071C5"/>
                </a:solidFill>
                <a:effectLst/>
                <a:latin typeface="Courier New"/>
                <a:cs typeface="Courier New"/>
              </a:rPr>
              <a:t>cp</a:t>
            </a:r>
            <a:r>
              <a:rPr lang="en-US" sz="2000" b="0" i="0" err="1">
                <a:solidFill>
                  <a:srgbClr val="333333"/>
                </a:solidFill>
                <a:effectLst/>
                <a:latin typeface="Courier New"/>
                <a:cs typeface="Courier New"/>
              </a:rPr>
              <a:t>.random.rand</a:t>
            </a: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(6)</a:t>
            </a:r>
          </a:p>
          <a:p>
            <a:pPr>
              <a:lnSpc>
                <a:spcPct val="90000"/>
              </a:lnSpc>
            </a:pP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s = </a:t>
            </a:r>
            <a:r>
              <a:rPr lang="en-US" sz="2000" b="0" i="0">
                <a:solidFill>
                  <a:srgbClr val="008564"/>
                </a:solidFill>
                <a:effectLst/>
                <a:latin typeface="Courier New"/>
                <a:cs typeface="Courier New"/>
              </a:rPr>
              <a:t>sum</a:t>
            </a: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(probs)</a:t>
            </a:r>
          </a:p>
          <a:p>
            <a:pPr>
              <a:lnSpc>
                <a:spcPct val="90000"/>
              </a:lnSpc>
            </a:pP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probs = [e / s </a:t>
            </a:r>
            <a:r>
              <a:rPr lang="en-US" sz="2000">
                <a:solidFill>
                  <a:srgbClr val="008564"/>
                </a:solidFill>
                <a:latin typeface="Courier New"/>
                <a:cs typeface="Courier New"/>
              </a:rPr>
              <a:t>for</a:t>
            </a: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 e </a:t>
            </a:r>
            <a:r>
              <a:rPr lang="en-US" sz="2000" b="0" i="0">
                <a:solidFill>
                  <a:srgbClr val="008564"/>
                </a:solidFill>
                <a:effectLst/>
                <a:latin typeface="Courier New"/>
                <a:cs typeface="Courier New"/>
              </a:rPr>
              <a:t>in</a:t>
            </a: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 probs]</a:t>
            </a:r>
          </a:p>
          <a:p>
            <a:pPr>
              <a:lnSpc>
                <a:spcPct val="90000"/>
              </a:lnSpc>
            </a:pP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selected = </a:t>
            </a:r>
            <a:r>
              <a:rPr lang="en-US" sz="2000" b="1" i="0" err="1">
                <a:solidFill>
                  <a:srgbClr val="0071C5"/>
                </a:solidFill>
                <a:effectLst/>
                <a:latin typeface="Courier New"/>
                <a:cs typeface="Courier New"/>
              </a:rPr>
              <a:t>cp</a:t>
            </a:r>
            <a:r>
              <a:rPr lang="en-US" sz="2000" b="0" i="0" err="1">
                <a:solidFill>
                  <a:srgbClr val="333333"/>
                </a:solidFill>
                <a:effectLst/>
                <a:latin typeface="Courier New"/>
                <a:cs typeface="Courier New"/>
              </a:rPr>
              <a:t>.random.choice</a:t>
            </a:r>
            <a:r>
              <a:rPr lang="en-US" sz="20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(choices, 10000, p=probs)</a:t>
            </a:r>
          </a:p>
          <a:p>
            <a:pPr>
              <a:lnSpc>
                <a:spcPct val="90000"/>
              </a:lnSpc>
            </a:pPr>
            <a:endParaRPr lang="en-US" sz="2000">
              <a:solidFill>
                <a:srgbClr val="333333"/>
              </a:solidFill>
              <a:latin typeface="Courier New"/>
              <a:cs typeface="Courier New"/>
            </a:endParaRP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333333"/>
                </a:solidFill>
                <a:latin typeface="Courier New"/>
                <a:cs typeface="Courier New"/>
              </a:rPr>
              <a:t>print(</a:t>
            </a:r>
            <a:r>
              <a:rPr lang="en-US" sz="2000" err="1">
                <a:solidFill>
                  <a:srgbClr val="333333"/>
                </a:solidFill>
                <a:latin typeface="Courier New"/>
                <a:cs typeface="Courier New"/>
              </a:rPr>
              <a:t>selected.shape</a:t>
            </a:r>
            <a:r>
              <a:rPr lang="en-US" sz="2000">
                <a:solidFill>
                  <a:srgbClr val="333333"/>
                </a:solidFill>
                <a:latin typeface="Courier New"/>
                <a:cs typeface="Courier New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C27FC9-F712-4A4B-9C03-2D16E25D8274}"/>
              </a:ext>
            </a:extLst>
          </p:cNvPr>
          <p:cNvSpPr txBox="1"/>
          <p:nvPr/>
        </p:nvSpPr>
        <p:spPr>
          <a:xfrm>
            <a:off x="874903" y="3186795"/>
            <a:ext cx="16626840" cy="954107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sz="2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cupy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array like </a:t>
            </a:r>
            <a:r>
              <a:rPr lang="en-US" sz="2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numpy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array</a:t>
            </a:r>
          </a:p>
          <a:p>
            <a:pPr marL="1218565" lvl="1" indent="-457200">
              <a:buFont typeface="Arial" panose="020B0604020202020204" pitchFamily="34" charset="0"/>
              <a:buChar char="‒"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Examples: </a:t>
            </a:r>
            <a:r>
              <a:rPr lang="en-US" sz="2800" err="1">
                <a:solidFill>
                  <a:schemeClr val="bg1"/>
                </a:solidFill>
                <a:latin typeface="Arial"/>
                <a:cs typeface="Arial"/>
              </a:rPr>
              <a:t>randint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, arrange, zeros, shape, max, flatten, sort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20D446-4EB2-48D5-9F9E-A7A9AF3F0054}"/>
              </a:ext>
            </a:extLst>
          </p:cNvPr>
          <p:cNvSpPr/>
          <p:nvPr/>
        </p:nvSpPr>
        <p:spPr>
          <a:xfrm>
            <a:off x="4760547" y="7832020"/>
            <a:ext cx="814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>
                <a:ln/>
                <a:solidFill>
                  <a:schemeClr val="accent3"/>
                </a:solidFill>
              </a:rPr>
              <a:t>Same output, but faster!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AC834C-7AEC-4A7F-98EC-5CE4DC464A2B}"/>
              </a:ext>
            </a:extLst>
          </p:cNvPr>
          <p:cNvCxnSpPr>
            <a:cxnSpLocks/>
          </p:cNvCxnSpPr>
          <p:nvPr/>
        </p:nvCxnSpPr>
        <p:spPr>
          <a:xfrm>
            <a:off x="6311671" y="5908847"/>
            <a:ext cx="2523068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90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rgbClr val="000000"/>
                </a:solidFill>
              </a:rPr>
              <a:t>Example 3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DBA3D-CA8E-433F-9EB5-D1C980C49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BEF7B-91FB-413D-A5B4-93F9834DD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Scikit learn to </a:t>
            </a:r>
            <a:r>
              <a:rPr lang="en-US" err="1"/>
              <a:t>cuML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868FE7-725D-4F9F-885B-FAC2709FD761}"/>
              </a:ext>
            </a:extLst>
          </p:cNvPr>
          <p:cNvSpPr txBox="1"/>
          <p:nvPr/>
        </p:nvSpPr>
        <p:spPr>
          <a:xfrm>
            <a:off x="874903" y="4261163"/>
            <a:ext cx="8321792" cy="347787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Courier New"/>
                <a:cs typeface="Courier New"/>
              </a:rPr>
              <a:t>from</a:t>
            </a:r>
            <a:r>
              <a:rPr lang="en-US" sz="20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b="1" err="1">
                <a:solidFill>
                  <a:srgbClr val="0070C0"/>
                </a:solidFill>
                <a:latin typeface="Courier New"/>
                <a:cs typeface="Courier New"/>
              </a:rPr>
              <a:t>sklearn.linear_model</a:t>
            </a:r>
            <a:r>
              <a:rPr lang="en-US" sz="2000">
                <a:solidFill>
                  <a:srgbClr val="0070C0"/>
                </a:solidFill>
                <a:latin typeface="Courier New"/>
                <a:cs typeface="Courier New"/>
              </a:rPr>
              <a:t> </a:t>
            </a:r>
            <a:r>
              <a:rPr lang="en-US" sz="2000">
                <a:solidFill>
                  <a:srgbClr val="C00000"/>
                </a:solidFill>
                <a:latin typeface="Courier New"/>
                <a:cs typeface="Courier New"/>
              </a:rPr>
              <a:t>import</a:t>
            </a:r>
            <a:r>
              <a:rPr lang="en-US" sz="2000">
                <a:solidFill>
                  <a:srgbClr val="0070C0"/>
                </a:solidFill>
                <a:latin typeface="Courier New"/>
                <a:cs typeface="Courier New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LinearRegression</a:t>
            </a:r>
            <a:endParaRPr lang="en-US" sz="2000">
              <a:solidFill>
                <a:schemeClr val="bg1"/>
              </a:solidFill>
              <a:latin typeface="Courier New"/>
              <a:cs typeface="Courier New"/>
            </a:endParaRPr>
          </a:p>
          <a:p>
            <a:r>
              <a:rPr lang="en-US" sz="2000">
                <a:solidFill>
                  <a:srgbClr val="C00000"/>
                </a:solidFill>
                <a:latin typeface="Courier New"/>
                <a:cs typeface="Courier New"/>
              </a:rPr>
              <a:t>from</a:t>
            </a:r>
            <a:r>
              <a:rPr lang="en-US" sz="2000">
                <a:solidFill>
                  <a:srgbClr val="0070C0"/>
                </a:solidFill>
                <a:latin typeface="Courier New"/>
                <a:cs typeface="Courier New"/>
              </a:rPr>
              <a:t> </a:t>
            </a:r>
            <a:r>
              <a:rPr lang="en-US" sz="2000" b="1" err="1">
                <a:solidFill>
                  <a:srgbClr val="0070C0"/>
                </a:solidFill>
                <a:latin typeface="Courier New"/>
                <a:cs typeface="Courier New"/>
              </a:rPr>
              <a:t>sklearn.model_selection</a:t>
            </a:r>
            <a:r>
              <a:rPr lang="en-US" sz="2000">
                <a:solidFill>
                  <a:srgbClr val="0070C0"/>
                </a:solidFill>
                <a:latin typeface="Courier New"/>
                <a:cs typeface="Courier New"/>
              </a:rPr>
              <a:t> </a:t>
            </a:r>
            <a:r>
              <a:rPr lang="en-US" sz="2000">
                <a:solidFill>
                  <a:srgbClr val="C00000"/>
                </a:solidFill>
                <a:latin typeface="Courier New"/>
                <a:cs typeface="Courier New"/>
              </a:rPr>
              <a:t>import</a:t>
            </a:r>
            <a:r>
              <a:rPr lang="en-US" sz="2000">
                <a:solidFill>
                  <a:srgbClr val="0070C0"/>
                </a:solidFill>
                <a:latin typeface="Courier New"/>
                <a:cs typeface="Courier New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train_test_split</a:t>
            </a:r>
            <a:endParaRPr lang="en-US" sz="2000">
              <a:solidFill>
                <a:schemeClr val="bg1"/>
              </a:solidFill>
              <a:latin typeface="Courier New"/>
              <a:cs typeface="Courier New"/>
            </a:endParaRPr>
          </a:p>
          <a:p>
            <a:endParaRPr lang="en-US" sz="2000">
              <a:solidFill>
                <a:schemeClr val="bg1"/>
              </a:solidFill>
              <a:latin typeface="Courier New"/>
              <a:cs typeface="Courier New"/>
            </a:endParaRPr>
          </a:p>
          <a:p>
            <a:endParaRPr lang="en-US" sz="2000">
              <a:solidFill>
                <a:schemeClr val="bg1"/>
              </a:solidFill>
              <a:latin typeface="Courier New"/>
              <a:cs typeface="Courier New"/>
            </a:endParaRPr>
          </a:p>
          <a:p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X_train</a:t>
            </a:r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, X-test, </a:t>
            </a:r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y_train</a:t>
            </a:r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y_test</a:t>
            </a:r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 = </a:t>
            </a:r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train_test_split</a:t>
            </a:r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(X, y, </a:t>
            </a:r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random_state</a:t>
            </a:r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 =0)</a:t>
            </a:r>
          </a:p>
          <a:p>
            <a:endParaRPr lang="en-US" sz="2000">
              <a:solidFill>
                <a:schemeClr val="bg1"/>
              </a:solidFill>
              <a:latin typeface="Courier New"/>
              <a:cs typeface="Courier New"/>
            </a:endParaRPr>
          </a:p>
          <a:p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model = </a:t>
            </a:r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LinearRegression</a:t>
            </a:r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()</a:t>
            </a:r>
            <a:endParaRPr lang="en-US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model.fit</a:t>
            </a:r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(</a:t>
            </a:r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X_train</a:t>
            </a:r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, y)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20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y_pred</a:t>
            </a:r>
            <a:r>
              <a:rPr lang="en-US" sz="2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model.predict</a:t>
            </a:r>
            <a:r>
              <a:rPr lang="en-US" sz="2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X_test</a:t>
            </a:r>
            <a:r>
              <a:rPr lang="en-US" sz="2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6021D1-94DF-43FE-8B09-7C54F4B5AA50}"/>
              </a:ext>
            </a:extLst>
          </p:cNvPr>
          <p:cNvSpPr txBox="1"/>
          <p:nvPr/>
        </p:nvSpPr>
        <p:spPr>
          <a:xfrm>
            <a:off x="9663759" y="4261163"/>
            <a:ext cx="8312023" cy="347787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Courier New"/>
                <a:cs typeface="Courier New"/>
              </a:rPr>
              <a:t>import</a:t>
            </a:r>
            <a:r>
              <a:rPr lang="en-US" sz="20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b="1" err="1">
                <a:solidFill>
                  <a:srgbClr val="0070C0"/>
                </a:solidFill>
                <a:latin typeface="Courier New"/>
                <a:cs typeface="Courier New"/>
              </a:rPr>
              <a:t>cuml.LinearRegression</a:t>
            </a:r>
            <a:endParaRPr lang="en-US" sz="2000" b="1">
              <a:solidFill>
                <a:srgbClr val="0070C0"/>
              </a:solidFill>
              <a:latin typeface="Courier New"/>
              <a:cs typeface="Courier New"/>
            </a:endParaRPr>
          </a:p>
          <a:p>
            <a:r>
              <a:rPr lang="en-US" sz="2000">
                <a:solidFill>
                  <a:srgbClr val="C00000"/>
                </a:solidFill>
                <a:latin typeface="Courier New"/>
                <a:cs typeface="Courier New"/>
              </a:rPr>
              <a:t>from</a:t>
            </a:r>
            <a:r>
              <a:rPr lang="en-US" sz="2000">
                <a:solidFill>
                  <a:srgbClr val="0070C0"/>
                </a:solidFill>
                <a:latin typeface="Courier New"/>
                <a:cs typeface="Courier New"/>
              </a:rPr>
              <a:t> </a:t>
            </a:r>
            <a:r>
              <a:rPr lang="en-US" sz="2000" b="1" err="1">
                <a:solidFill>
                  <a:srgbClr val="0070C0"/>
                </a:solidFill>
                <a:latin typeface="Courier New"/>
                <a:cs typeface="Courier New"/>
              </a:rPr>
              <a:t>cuml.preprocessing.model_selection</a:t>
            </a:r>
            <a:r>
              <a:rPr lang="en-US" sz="2000">
                <a:solidFill>
                  <a:srgbClr val="0070C0"/>
                </a:solidFill>
                <a:latin typeface="Courier New"/>
                <a:cs typeface="Courier New"/>
              </a:rPr>
              <a:t> </a:t>
            </a:r>
            <a:r>
              <a:rPr lang="en-US" sz="2000">
                <a:solidFill>
                  <a:srgbClr val="C00000"/>
                </a:solidFill>
                <a:latin typeface="Courier New"/>
                <a:cs typeface="Courier New"/>
              </a:rPr>
              <a:t>import</a:t>
            </a:r>
            <a:r>
              <a:rPr lang="en-US" sz="2000">
                <a:solidFill>
                  <a:srgbClr val="0070C0"/>
                </a:solidFill>
                <a:latin typeface="Courier New"/>
                <a:cs typeface="Courier New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train_test_split</a:t>
            </a:r>
            <a:endParaRPr lang="en-US" sz="2000">
              <a:solidFill>
                <a:schemeClr val="bg1"/>
              </a:solidFill>
              <a:latin typeface="Courier New"/>
              <a:cs typeface="Courier New"/>
            </a:endParaRPr>
          </a:p>
          <a:p>
            <a:endParaRPr lang="en-US" sz="2000">
              <a:solidFill>
                <a:schemeClr val="bg1"/>
              </a:solidFill>
              <a:latin typeface="Courier New"/>
              <a:cs typeface="Courier New"/>
            </a:endParaRPr>
          </a:p>
          <a:p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X_train</a:t>
            </a:r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, X-test, </a:t>
            </a:r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y_train</a:t>
            </a:r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y_test</a:t>
            </a:r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 = </a:t>
            </a:r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train_test_split</a:t>
            </a:r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(X, y, </a:t>
            </a:r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random_state</a:t>
            </a:r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 =0)</a:t>
            </a:r>
          </a:p>
          <a:p>
            <a:endParaRPr lang="en-US" sz="2000">
              <a:solidFill>
                <a:schemeClr val="bg1"/>
              </a:solidFill>
              <a:latin typeface="Courier New"/>
              <a:cs typeface="Courier New"/>
            </a:endParaRPr>
          </a:p>
          <a:p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model = </a:t>
            </a:r>
            <a:r>
              <a:rPr lang="en-US" sz="2000" b="1" err="1">
                <a:solidFill>
                  <a:srgbClr val="0071C5"/>
                </a:solidFill>
                <a:latin typeface="Courier New"/>
                <a:cs typeface="Courier New"/>
              </a:rPr>
              <a:t>cuml</a:t>
            </a:r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.LinearRegression</a:t>
            </a:r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()</a:t>
            </a:r>
            <a:endParaRPr lang="en-US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  <a:latin typeface="Courier New"/>
              <a:cs typeface="Courier New"/>
            </a:endParaRPr>
          </a:p>
          <a:p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model.fit</a:t>
            </a:r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(</a:t>
            </a:r>
            <a:r>
              <a:rPr lang="en-US" sz="2000" err="1">
                <a:solidFill>
                  <a:schemeClr val="bg1"/>
                </a:solidFill>
                <a:latin typeface="Courier New"/>
                <a:cs typeface="Courier New"/>
              </a:rPr>
              <a:t>X_train</a:t>
            </a:r>
            <a:r>
              <a:rPr lang="en-US" sz="2000">
                <a:solidFill>
                  <a:schemeClr val="bg1"/>
                </a:solidFill>
                <a:latin typeface="Courier New"/>
                <a:cs typeface="Courier New"/>
              </a:rPr>
              <a:t>, y)</a:t>
            </a:r>
            <a:endParaRPr lang="en-US">
              <a:solidFill>
                <a:schemeClr val="bg1"/>
              </a:solidFill>
              <a:latin typeface="Courier New"/>
              <a:cs typeface="Courier New"/>
            </a:endParaRPr>
          </a:p>
          <a:p>
            <a:r>
              <a:rPr lang="en-US" sz="20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y_pred</a:t>
            </a:r>
            <a:r>
              <a:rPr lang="en-US" sz="2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model.predict</a:t>
            </a:r>
            <a:r>
              <a:rPr lang="en-US" sz="2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X_test</a:t>
            </a:r>
            <a:r>
              <a:rPr lang="en-US" sz="2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C27FC9-F712-4A4B-9C03-2D16E25D8274}"/>
              </a:ext>
            </a:extLst>
          </p:cNvPr>
          <p:cNvSpPr txBox="1"/>
          <p:nvPr/>
        </p:nvSpPr>
        <p:spPr>
          <a:xfrm>
            <a:off x="874903" y="2571333"/>
            <a:ext cx="16626840" cy="954107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 sz="2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cuML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similar capabilities as </a:t>
            </a:r>
            <a:r>
              <a:rPr lang="en-US" sz="2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sklearn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8565" lvl="1" indent="-457200">
              <a:buFont typeface="Arial" panose="020B0604020202020204" pitchFamily="34" charset="0"/>
              <a:buChar char="‒"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Examples: </a:t>
            </a:r>
            <a:r>
              <a:rPr lang="en-US" sz="2800" err="1">
                <a:solidFill>
                  <a:schemeClr val="bg1"/>
                </a:solidFill>
                <a:latin typeface="Arial"/>
                <a:cs typeface="Arial"/>
              </a:rPr>
              <a:t>train_test_split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, SVC, </a:t>
            </a:r>
            <a:r>
              <a:rPr lang="en-US" sz="2800" err="1">
                <a:solidFill>
                  <a:schemeClr val="bg1"/>
                </a:solidFill>
                <a:latin typeface="Arial"/>
                <a:cs typeface="Arial"/>
              </a:rPr>
              <a:t>KMeans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2800" err="1">
                <a:solidFill>
                  <a:schemeClr val="bg1"/>
                </a:solidFill>
                <a:latin typeface="Arial"/>
                <a:cs typeface="Arial"/>
              </a:rPr>
              <a:t>LinearRegression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2800" err="1">
                <a:solidFill>
                  <a:schemeClr val="bg1"/>
                </a:solidFill>
                <a:latin typeface="Arial"/>
                <a:cs typeface="Arial"/>
              </a:rPr>
              <a:t>LabelBinarizer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2800" err="1">
                <a:solidFill>
                  <a:schemeClr val="bg1"/>
                </a:solidFill>
                <a:latin typeface="Arial"/>
                <a:cs typeface="Arial"/>
              </a:rPr>
              <a:t>NearestNeighbors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FE179-D9E9-4AF4-83D4-6495FBDFE5AA}"/>
              </a:ext>
            </a:extLst>
          </p:cNvPr>
          <p:cNvSpPr/>
          <p:nvPr/>
        </p:nvSpPr>
        <p:spPr>
          <a:xfrm>
            <a:off x="4901365" y="8004468"/>
            <a:ext cx="814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>
                <a:ln/>
                <a:solidFill>
                  <a:schemeClr val="accent3"/>
                </a:solidFill>
              </a:rPr>
              <a:t>Same output, but faster!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7AAC82-DE43-4911-A4DC-DCD7123C9CD1}"/>
              </a:ext>
            </a:extLst>
          </p:cNvPr>
          <p:cNvCxnSpPr>
            <a:cxnSpLocks/>
          </p:cNvCxnSpPr>
          <p:nvPr/>
        </p:nvCxnSpPr>
        <p:spPr>
          <a:xfrm>
            <a:off x="7940103" y="6192378"/>
            <a:ext cx="1343075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57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DE36-C6FF-548A-1152-96F0AECB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C++/CUDA High Level</a:t>
            </a:r>
          </a:p>
        </p:txBody>
      </p:sp>
    </p:spTree>
    <p:extLst>
      <p:ext uri="{BB962C8B-B14F-4D97-AF65-F5344CB8AC3E}">
        <p14:creationId xmlns:p14="http://schemas.microsoft.com/office/powerpoint/2010/main" val="168724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A4A0A9-13D0-40EF-FA69-5FA2D151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C++/CUDA High Level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F687C-1D2A-D131-2295-0E5BDE586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6739" y="3186797"/>
            <a:ext cx="5396357" cy="6198208"/>
          </a:xfrm>
        </p:spPr>
        <p:txBody>
          <a:bodyPr/>
          <a:lstStyle/>
          <a:p>
            <a:r>
              <a:rPr lang="en-US"/>
              <a:t>Target Users: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Application Developer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C++ Analytics Library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C371B-6973-5514-A265-7043ADB60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Building Data Science Applications and Expanding the RAPIDS Python Libraries</a:t>
            </a:r>
          </a:p>
        </p:txBody>
      </p:sp>
      <p:grpSp>
        <p:nvGrpSpPr>
          <p:cNvPr id="6" name="Google Shape;1188;p130">
            <a:extLst>
              <a:ext uri="{FF2B5EF4-FFF2-40B4-BE49-F238E27FC236}">
                <a16:creationId xmlns:a16="http://schemas.microsoft.com/office/drawing/2014/main" id="{AA10B17C-8551-9957-84B0-B7256D0EE8CA}"/>
              </a:ext>
            </a:extLst>
          </p:cNvPr>
          <p:cNvGrpSpPr/>
          <p:nvPr/>
        </p:nvGrpSpPr>
        <p:grpSpPr>
          <a:xfrm>
            <a:off x="3153576" y="2847721"/>
            <a:ext cx="8410223" cy="6183862"/>
            <a:chOff x="3465688" y="2035727"/>
            <a:chExt cx="3544712" cy="2272465"/>
          </a:xfrm>
        </p:grpSpPr>
        <p:sp>
          <p:nvSpPr>
            <p:cNvPr id="7" name="Google Shape;1189;p130">
              <a:extLst>
                <a:ext uri="{FF2B5EF4-FFF2-40B4-BE49-F238E27FC236}">
                  <a16:creationId xmlns:a16="http://schemas.microsoft.com/office/drawing/2014/main" id="{6E714555-37DB-7E2F-C866-6E9C4735A2D5}"/>
                </a:ext>
              </a:extLst>
            </p:cNvPr>
            <p:cNvSpPr/>
            <p:nvPr/>
          </p:nvSpPr>
          <p:spPr>
            <a:xfrm>
              <a:off x="3465688" y="2035727"/>
              <a:ext cx="3544712" cy="316089"/>
            </a:xfrm>
            <a:prstGeom prst="rect">
              <a:avLst/>
            </a:prstGeom>
            <a:solidFill>
              <a:srgbClr val="7400FF"/>
            </a:solidFill>
            <a:ln w="3175">
              <a:solidFill>
                <a:schemeClr val="accent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Python</a:t>
              </a: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" name="Google Shape;1190;p130">
              <a:extLst>
                <a:ext uri="{FF2B5EF4-FFF2-40B4-BE49-F238E27FC236}">
                  <a16:creationId xmlns:a16="http://schemas.microsoft.com/office/drawing/2014/main" id="{0C41084F-A481-E22C-7ED5-4FDB7917471E}"/>
                </a:ext>
              </a:extLst>
            </p:cNvPr>
            <p:cNvSpPr/>
            <p:nvPr/>
          </p:nvSpPr>
          <p:spPr>
            <a:xfrm>
              <a:off x="3465688" y="2427003"/>
              <a:ext cx="3544712" cy="316089"/>
            </a:xfrm>
            <a:prstGeom prst="rect">
              <a:avLst/>
            </a:prstGeom>
            <a:solidFill>
              <a:srgbClr val="EB8935"/>
            </a:solidFill>
            <a:ln>
              <a:solidFill>
                <a:schemeClr val="tx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Cython</a:t>
              </a: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" name="Google Shape;1191;p130">
              <a:extLst>
                <a:ext uri="{FF2B5EF4-FFF2-40B4-BE49-F238E27FC236}">
                  <a16:creationId xmlns:a16="http://schemas.microsoft.com/office/drawing/2014/main" id="{E4A30A70-AE47-F6F7-E75F-79985E737086}"/>
                </a:ext>
              </a:extLst>
            </p:cNvPr>
            <p:cNvSpPr/>
            <p:nvPr/>
          </p:nvSpPr>
          <p:spPr>
            <a:xfrm>
              <a:off x="3465688" y="2818279"/>
              <a:ext cx="3544712" cy="316089"/>
            </a:xfrm>
            <a:prstGeom prst="rect">
              <a:avLst/>
            </a:prstGeom>
            <a:solidFill>
              <a:srgbClr val="A946E0"/>
            </a:solidFill>
            <a:ln>
              <a:solidFill>
                <a:schemeClr val="tx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Algorithms</a:t>
              </a:r>
              <a:endParaRPr kumimoji="0" sz="2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192;p130">
              <a:extLst>
                <a:ext uri="{FF2B5EF4-FFF2-40B4-BE49-F238E27FC236}">
                  <a16:creationId xmlns:a16="http://schemas.microsoft.com/office/drawing/2014/main" id="{0A01D11B-E943-97C6-B81F-71321776CAE5}"/>
                </a:ext>
              </a:extLst>
            </p:cNvPr>
            <p:cNvSpPr/>
            <p:nvPr/>
          </p:nvSpPr>
          <p:spPr>
            <a:xfrm>
              <a:off x="3465688" y="3209555"/>
              <a:ext cx="2111023" cy="316089"/>
            </a:xfrm>
            <a:prstGeom prst="rect">
              <a:avLst/>
            </a:prstGeom>
            <a:solidFill>
              <a:srgbClr val="5D1682"/>
            </a:solidFill>
            <a:ln w="76200">
              <a:solidFill>
                <a:schemeClr val="tx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Prims</a:t>
              </a:r>
              <a:endParaRPr kumimoji="0" sz="2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93;p130">
              <a:extLst>
                <a:ext uri="{FF2B5EF4-FFF2-40B4-BE49-F238E27FC236}">
                  <a16:creationId xmlns:a16="http://schemas.microsoft.com/office/drawing/2014/main" id="{9765ADC2-CEF7-4521-58AD-B226AB3C9EDF}"/>
                </a:ext>
              </a:extLst>
            </p:cNvPr>
            <p:cNvSpPr/>
            <p:nvPr/>
          </p:nvSpPr>
          <p:spPr>
            <a:xfrm>
              <a:off x="3465688" y="3525644"/>
              <a:ext cx="1111957" cy="391274"/>
            </a:xfrm>
            <a:prstGeom prst="rect">
              <a:avLst/>
            </a:prstGeom>
            <a:solidFill>
              <a:srgbClr val="5D1682"/>
            </a:solidFill>
            <a:ln w="76200">
              <a:solidFill>
                <a:schemeClr val="tx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" name="Google Shape;1194;p130">
              <a:extLst>
                <a:ext uri="{FF2B5EF4-FFF2-40B4-BE49-F238E27FC236}">
                  <a16:creationId xmlns:a16="http://schemas.microsoft.com/office/drawing/2014/main" id="{D184E88B-B4C2-6C43-32D7-57C3B3C202D8}"/>
                </a:ext>
              </a:extLst>
            </p:cNvPr>
            <p:cNvSpPr/>
            <p:nvPr/>
          </p:nvSpPr>
          <p:spPr>
            <a:xfrm>
              <a:off x="5661376" y="3209554"/>
              <a:ext cx="1349024" cy="391275"/>
            </a:xfrm>
            <a:prstGeom prst="rect">
              <a:avLst/>
            </a:prstGeom>
            <a:solidFill>
              <a:srgbClr val="7400FF"/>
            </a:solidFill>
            <a:ln w="76200">
              <a:solidFill>
                <a:schemeClr val="tx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" name="Google Shape;1195;p130">
              <a:extLst>
                <a:ext uri="{FF2B5EF4-FFF2-40B4-BE49-F238E27FC236}">
                  <a16:creationId xmlns:a16="http://schemas.microsoft.com/office/drawing/2014/main" id="{019DE9C0-FBB1-7E2C-2F19-7923FE780B2D}"/>
                </a:ext>
              </a:extLst>
            </p:cNvPr>
            <p:cNvSpPr/>
            <p:nvPr/>
          </p:nvSpPr>
          <p:spPr>
            <a:xfrm>
              <a:off x="4662311" y="3600829"/>
              <a:ext cx="2348089" cy="316089"/>
            </a:xfrm>
            <a:prstGeom prst="rect">
              <a:avLst/>
            </a:prstGeom>
            <a:solidFill>
              <a:srgbClr val="7400FF"/>
            </a:solidFill>
            <a:ln w="76200">
              <a:solidFill>
                <a:schemeClr val="tx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CUDA Libraries</a:t>
              </a:r>
              <a:endParaRPr kumimoji="0" sz="2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196;p130">
              <a:extLst>
                <a:ext uri="{FF2B5EF4-FFF2-40B4-BE49-F238E27FC236}">
                  <a16:creationId xmlns:a16="http://schemas.microsoft.com/office/drawing/2014/main" id="{B2E8A3D7-C94A-1FFB-B7DF-6517A6BA3756}"/>
                </a:ext>
              </a:extLst>
            </p:cNvPr>
            <p:cNvSpPr/>
            <p:nvPr/>
          </p:nvSpPr>
          <p:spPr>
            <a:xfrm>
              <a:off x="3465688" y="3992103"/>
              <a:ext cx="3544712" cy="316089"/>
            </a:xfrm>
            <a:prstGeom prst="rect">
              <a:avLst/>
            </a:prstGeom>
            <a:solidFill>
              <a:srgbClr val="7400FF"/>
            </a:solidFill>
            <a:ln>
              <a:solidFill>
                <a:schemeClr val="tx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CUDA</a:t>
              </a:r>
              <a:endParaRPr kumimoji="0" sz="2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193;p130">
            <a:extLst>
              <a:ext uri="{FF2B5EF4-FFF2-40B4-BE49-F238E27FC236}">
                <a16:creationId xmlns:a16="http://schemas.microsoft.com/office/drawing/2014/main" id="{0FBD47EC-8344-EF74-B4CD-8EA955BB708F}"/>
              </a:ext>
            </a:extLst>
          </p:cNvPr>
          <p:cNvSpPr/>
          <p:nvPr/>
        </p:nvSpPr>
        <p:spPr>
          <a:xfrm>
            <a:off x="3192054" y="6677552"/>
            <a:ext cx="2562860" cy="1064740"/>
          </a:xfrm>
          <a:prstGeom prst="rect">
            <a:avLst/>
          </a:prstGeom>
          <a:solidFill>
            <a:srgbClr val="5D1682"/>
          </a:solidFill>
          <a:ln w="76200">
            <a:noFill/>
          </a:ln>
        </p:spPr>
        <p:txBody>
          <a:bodyPr spcFirstLastPara="1" wrap="square" lIns="152375" tIns="76167" rIns="152375" bIns="76167" anchor="ctr" anchorCtr="0">
            <a:noAutofit/>
          </a:bodyPr>
          <a:lstStyle/>
          <a:p>
            <a:pPr marL="0" marR="0" lvl="0" indent="0" algn="ctr" defTabSz="15240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" name="Google Shape;1194;p130">
            <a:extLst>
              <a:ext uri="{FF2B5EF4-FFF2-40B4-BE49-F238E27FC236}">
                <a16:creationId xmlns:a16="http://schemas.microsoft.com/office/drawing/2014/main" id="{45F51BFB-B752-8EA0-D068-3909078C6886}"/>
              </a:ext>
            </a:extLst>
          </p:cNvPr>
          <p:cNvSpPr/>
          <p:nvPr/>
        </p:nvSpPr>
        <p:spPr>
          <a:xfrm>
            <a:off x="8400047" y="6246549"/>
            <a:ext cx="3126205" cy="1064743"/>
          </a:xfrm>
          <a:prstGeom prst="rect">
            <a:avLst/>
          </a:prstGeom>
          <a:solidFill>
            <a:srgbClr val="7400FF"/>
          </a:solidFill>
          <a:ln w="76200">
            <a:noFill/>
          </a:ln>
        </p:spPr>
        <p:txBody>
          <a:bodyPr spcFirstLastPara="1" wrap="square" lIns="152375" tIns="76167" rIns="152375" bIns="76167" anchor="ctr" anchorCtr="0">
            <a:noAutofit/>
          </a:bodyPr>
          <a:lstStyle/>
          <a:p>
            <a:pPr marL="0" marR="0" lvl="0" indent="0" algn="ctr" defTabSz="15240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2013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D795-CD27-5C2B-A533-C32E8A5E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libcuDF</a:t>
            </a:r>
            <a:r>
              <a:rPr lang="en-US"/>
              <a:t> Overview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CAF59BA-E547-8887-4109-6473F40607CB}"/>
              </a:ext>
            </a:extLst>
          </p:cNvPr>
          <p:cNvSpPr txBox="1"/>
          <p:nvPr/>
        </p:nvSpPr>
        <p:spPr>
          <a:xfrm>
            <a:off x="2202180" y="9095084"/>
            <a:ext cx="14569440" cy="52322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Explore: https://github.com/rapidsai/cudf/tree/branch-24.12/cpp/examples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76A72-4C14-7177-E03D-7F281B511F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engine powering GPU-accelerated Apache Spark, </a:t>
            </a:r>
            <a:r>
              <a:rPr lang="en-US" err="1"/>
              <a:t>Dask</a:t>
            </a:r>
            <a:r>
              <a:rPr lang="en-US"/>
              <a:t>, and high-performance data analytics</a:t>
            </a:r>
          </a:p>
        </p:txBody>
      </p:sp>
      <p:pic>
        <p:nvPicPr>
          <p:cNvPr id="6" name="Google Shape;323;p54">
            <a:extLst>
              <a:ext uri="{FF2B5EF4-FFF2-40B4-BE49-F238E27FC236}">
                <a16:creationId xmlns:a16="http://schemas.microsoft.com/office/drawing/2014/main" id="{2F81B0E1-EAAD-24C2-3F58-545FBF1A110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27501" y="3530201"/>
            <a:ext cx="8530638" cy="53375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1;p54">
            <a:extLst>
              <a:ext uri="{FF2B5EF4-FFF2-40B4-BE49-F238E27FC236}">
                <a16:creationId xmlns:a16="http://schemas.microsoft.com/office/drawing/2014/main" id="{AF62518D-6193-A569-6597-AA33FB813C9D}"/>
              </a:ext>
            </a:extLst>
          </p:cNvPr>
          <p:cNvSpPr txBox="1"/>
          <p:nvPr/>
        </p:nvSpPr>
        <p:spPr>
          <a:xfrm>
            <a:off x="655950" y="2971200"/>
            <a:ext cx="6966600" cy="590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27940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sz="2400" b="1" u="sng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libcudf</a:t>
            </a:r>
            <a:r>
              <a:rPr lang="en" sz="24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is the CUDA/C++ framework for tabular data analysis</a:t>
            </a:r>
            <a:endParaRPr sz="24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30" indent="-3429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24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Data ingestion and parsing, joins, aggregations, filters, window functions, regular expressions, nested types, and more</a:t>
            </a:r>
            <a:endParaRPr sz="24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30" indent="-3429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24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Built on the Apache Arrow memory specification</a:t>
            </a:r>
            <a:endParaRPr sz="24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30" indent="-3429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24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Consistent </a:t>
            </a:r>
            <a:r>
              <a:rPr lang="en" sz="2400" i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C++17</a:t>
            </a:r>
            <a:r>
              <a:rPr lang="en" sz="24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RAII-based APIs</a:t>
            </a:r>
            <a:br>
              <a:rPr lang="en" sz="24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4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940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sz="2400" i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Fastest library </a:t>
            </a:r>
            <a:r>
              <a:rPr lang="en" sz="24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for joins, aggregations, sorting, and more</a:t>
            </a:r>
            <a:endParaRPr sz="32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30" indent="-3429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U</a:t>
            </a:r>
            <a:r>
              <a:rPr lang="en" sz="24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 to 10x faster than cuDF</a:t>
            </a:r>
          </a:p>
          <a:p>
            <a:pPr marL="800130" indent="-3429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24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Traditional and conditional joins</a:t>
            </a:r>
            <a:endParaRPr sz="24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30" indent="-3429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24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Nested-type sorting and aggregations</a:t>
            </a:r>
            <a:endParaRPr sz="24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9886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D795-CD27-5C2B-A533-C32E8A5E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cuML</a:t>
            </a:r>
            <a:r>
              <a:rPr lang="en-US"/>
              <a:t> Technology Stack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91240-67A3-676A-5665-32999914DE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https://github.com/rapidsai/cuml/tree/branch-24.12/cpp</a:t>
            </a:r>
          </a:p>
        </p:txBody>
      </p:sp>
      <p:grpSp>
        <p:nvGrpSpPr>
          <p:cNvPr id="73" name="Google Shape;1188;p130">
            <a:extLst>
              <a:ext uri="{FF2B5EF4-FFF2-40B4-BE49-F238E27FC236}">
                <a16:creationId xmlns:a16="http://schemas.microsoft.com/office/drawing/2014/main" id="{25FF6250-5BAA-DDDA-328F-45B394B79E38}"/>
              </a:ext>
            </a:extLst>
          </p:cNvPr>
          <p:cNvGrpSpPr/>
          <p:nvPr/>
        </p:nvGrpSpPr>
        <p:grpSpPr>
          <a:xfrm>
            <a:off x="1972101" y="2809621"/>
            <a:ext cx="8410223" cy="6183862"/>
            <a:chOff x="3465688" y="2035727"/>
            <a:chExt cx="3544712" cy="2272465"/>
          </a:xfrm>
        </p:grpSpPr>
        <p:sp>
          <p:nvSpPr>
            <p:cNvPr id="74" name="Google Shape;1189;p130">
              <a:extLst>
                <a:ext uri="{FF2B5EF4-FFF2-40B4-BE49-F238E27FC236}">
                  <a16:creationId xmlns:a16="http://schemas.microsoft.com/office/drawing/2014/main" id="{FAEA5300-3D18-A20F-EE9D-365F14F5542E}"/>
                </a:ext>
              </a:extLst>
            </p:cNvPr>
            <p:cNvSpPr/>
            <p:nvPr/>
          </p:nvSpPr>
          <p:spPr>
            <a:xfrm>
              <a:off x="3465688" y="2035727"/>
              <a:ext cx="3544712" cy="316089"/>
            </a:xfrm>
            <a:prstGeom prst="rect">
              <a:avLst/>
            </a:prstGeom>
            <a:solidFill>
              <a:srgbClr val="7400FF"/>
            </a:solidFill>
            <a:ln>
              <a:noFill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Python</a:t>
              </a: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" name="Google Shape;1190;p130">
              <a:extLst>
                <a:ext uri="{FF2B5EF4-FFF2-40B4-BE49-F238E27FC236}">
                  <a16:creationId xmlns:a16="http://schemas.microsoft.com/office/drawing/2014/main" id="{F2E7F5BA-F07B-FB26-CEEA-741B9E73E5D5}"/>
                </a:ext>
              </a:extLst>
            </p:cNvPr>
            <p:cNvSpPr/>
            <p:nvPr/>
          </p:nvSpPr>
          <p:spPr>
            <a:xfrm>
              <a:off x="3465688" y="2427003"/>
              <a:ext cx="3544712" cy="316089"/>
            </a:xfrm>
            <a:prstGeom prst="rect">
              <a:avLst/>
            </a:prstGeom>
            <a:solidFill>
              <a:srgbClr val="EB8935"/>
            </a:solidFill>
            <a:ln>
              <a:noFill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Cython</a:t>
              </a: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6" name="Google Shape;1191;p130">
              <a:extLst>
                <a:ext uri="{FF2B5EF4-FFF2-40B4-BE49-F238E27FC236}">
                  <a16:creationId xmlns:a16="http://schemas.microsoft.com/office/drawing/2014/main" id="{D3CDDCB6-959F-11BB-314C-65A0CCE3C45E}"/>
                </a:ext>
              </a:extLst>
            </p:cNvPr>
            <p:cNvSpPr/>
            <p:nvPr/>
          </p:nvSpPr>
          <p:spPr>
            <a:xfrm>
              <a:off x="3465688" y="2818279"/>
              <a:ext cx="3544712" cy="316089"/>
            </a:xfrm>
            <a:prstGeom prst="rect">
              <a:avLst/>
            </a:prstGeom>
            <a:solidFill>
              <a:srgbClr val="A946E0"/>
            </a:solidFill>
            <a:ln>
              <a:noFill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cuML Algorithms</a:t>
              </a:r>
              <a:endParaRPr kumimoji="0" sz="2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192;p130">
              <a:extLst>
                <a:ext uri="{FF2B5EF4-FFF2-40B4-BE49-F238E27FC236}">
                  <a16:creationId xmlns:a16="http://schemas.microsoft.com/office/drawing/2014/main" id="{AD9CEB95-5DF7-2240-1215-081F9C7CE321}"/>
                </a:ext>
              </a:extLst>
            </p:cNvPr>
            <p:cNvSpPr/>
            <p:nvPr/>
          </p:nvSpPr>
          <p:spPr>
            <a:xfrm>
              <a:off x="3465688" y="3209555"/>
              <a:ext cx="2111023" cy="316089"/>
            </a:xfrm>
            <a:prstGeom prst="rect">
              <a:avLst/>
            </a:prstGeom>
            <a:solidFill>
              <a:srgbClr val="5D1682"/>
            </a:solidFill>
            <a:ln>
              <a:noFill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cuML</a:t>
              </a: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 Prims</a:t>
              </a:r>
              <a:endParaRPr kumimoji="0" sz="2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193;p130">
              <a:extLst>
                <a:ext uri="{FF2B5EF4-FFF2-40B4-BE49-F238E27FC236}">
                  <a16:creationId xmlns:a16="http://schemas.microsoft.com/office/drawing/2014/main" id="{D4925776-14DA-F3CB-93C7-1DF9F4F96762}"/>
                </a:ext>
              </a:extLst>
            </p:cNvPr>
            <p:cNvSpPr/>
            <p:nvPr/>
          </p:nvSpPr>
          <p:spPr>
            <a:xfrm>
              <a:off x="3465688" y="3525644"/>
              <a:ext cx="1111957" cy="391274"/>
            </a:xfrm>
            <a:prstGeom prst="rect">
              <a:avLst/>
            </a:prstGeom>
            <a:solidFill>
              <a:srgbClr val="5D1682"/>
            </a:solidFill>
            <a:ln>
              <a:noFill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9" name="Google Shape;1194;p130">
              <a:extLst>
                <a:ext uri="{FF2B5EF4-FFF2-40B4-BE49-F238E27FC236}">
                  <a16:creationId xmlns:a16="http://schemas.microsoft.com/office/drawing/2014/main" id="{906402AD-0E1A-5D93-0EBF-C6875521FDEB}"/>
                </a:ext>
              </a:extLst>
            </p:cNvPr>
            <p:cNvSpPr/>
            <p:nvPr/>
          </p:nvSpPr>
          <p:spPr>
            <a:xfrm>
              <a:off x="5661376" y="3209554"/>
              <a:ext cx="1349024" cy="391275"/>
            </a:xfrm>
            <a:prstGeom prst="rect">
              <a:avLst/>
            </a:prstGeom>
            <a:solidFill>
              <a:srgbClr val="7400FF"/>
            </a:solidFill>
            <a:ln>
              <a:noFill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" name="Google Shape;1195;p130">
              <a:extLst>
                <a:ext uri="{FF2B5EF4-FFF2-40B4-BE49-F238E27FC236}">
                  <a16:creationId xmlns:a16="http://schemas.microsoft.com/office/drawing/2014/main" id="{8DF55341-F118-B540-9DD2-C0EB42D08169}"/>
                </a:ext>
              </a:extLst>
            </p:cNvPr>
            <p:cNvSpPr/>
            <p:nvPr/>
          </p:nvSpPr>
          <p:spPr>
            <a:xfrm>
              <a:off x="4662311" y="3600829"/>
              <a:ext cx="2348089" cy="316089"/>
            </a:xfrm>
            <a:prstGeom prst="rect">
              <a:avLst/>
            </a:prstGeom>
            <a:solidFill>
              <a:srgbClr val="7400FF"/>
            </a:solidFill>
            <a:ln>
              <a:noFill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CUDA Libraries</a:t>
              </a:r>
              <a:endParaRPr kumimoji="0" sz="2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196;p130">
              <a:extLst>
                <a:ext uri="{FF2B5EF4-FFF2-40B4-BE49-F238E27FC236}">
                  <a16:creationId xmlns:a16="http://schemas.microsoft.com/office/drawing/2014/main" id="{190DA87D-3770-C9E0-247F-6D95783342E8}"/>
                </a:ext>
              </a:extLst>
            </p:cNvPr>
            <p:cNvSpPr/>
            <p:nvPr/>
          </p:nvSpPr>
          <p:spPr>
            <a:xfrm>
              <a:off x="3465688" y="3992103"/>
              <a:ext cx="3544712" cy="316089"/>
            </a:xfrm>
            <a:prstGeom prst="rect">
              <a:avLst/>
            </a:prstGeom>
            <a:solidFill>
              <a:srgbClr val="7400FF"/>
            </a:solidFill>
            <a:ln>
              <a:noFill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CUDA</a:t>
              </a:r>
              <a:endParaRPr kumimoji="0" sz="2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1197;p130">
            <a:extLst>
              <a:ext uri="{FF2B5EF4-FFF2-40B4-BE49-F238E27FC236}">
                <a16:creationId xmlns:a16="http://schemas.microsoft.com/office/drawing/2014/main" id="{9B8405EC-5A50-0E2A-F4C9-1AB60598833A}"/>
              </a:ext>
            </a:extLst>
          </p:cNvPr>
          <p:cNvSpPr txBox="1"/>
          <p:nvPr/>
        </p:nvSpPr>
        <p:spPr>
          <a:xfrm>
            <a:off x="12953594" y="2809621"/>
            <a:ext cx="3349037" cy="2000548"/>
          </a:xfrm>
          <a:prstGeom prst="rect">
            <a:avLst/>
          </a:prstGeom>
          <a:noFill/>
          <a:ln w="31750" cap="flat" cmpd="sng">
            <a:solidFill>
              <a:srgbClr val="74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375" tIns="76167" rIns="152375" bIns="76167" anchor="ctr" anchorCtr="0">
            <a:noAutofit/>
          </a:bodyPr>
          <a:lstStyle/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Dask</a:t>
            </a: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en-US" sz="333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cuDF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cuDF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NumPy</a:t>
            </a: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cuPy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" name="Google Shape;1198;p130">
            <a:extLst>
              <a:ext uri="{FF2B5EF4-FFF2-40B4-BE49-F238E27FC236}">
                <a16:creationId xmlns:a16="http://schemas.microsoft.com/office/drawing/2014/main" id="{90ED356E-AD63-C108-2E14-623E5D2DF314}"/>
              </a:ext>
            </a:extLst>
          </p:cNvPr>
          <p:cNvSpPr txBox="1"/>
          <p:nvPr/>
        </p:nvSpPr>
        <p:spPr>
          <a:xfrm>
            <a:off x="12953595" y="5146275"/>
            <a:ext cx="3327172" cy="3847207"/>
          </a:xfrm>
          <a:prstGeom prst="rect">
            <a:avLst/>
          </a:prstGeom>
          <a:noFill/>
          <a:ln w="31750" cap="flat" cmpd="sng">
            <a:solidFill>
              <a:srgbClr val="74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375" tIns="76167" rIns="152375" bIns="76167" anchor="ctr" anchorCtr="0">
            <a:noAutofit/>
          </a:bodyPr>
          <a:lstStyle/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Thrust</a:t>
            </a:r>
            <a:endParaRPr kumimoji="0" sz="2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Cub</a:t>
            </a:r>
            <a:endParaRPr kumimoji="0" sz="2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cuSolver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nvGraph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CUTLASS</a:t>
            </a:r>
            <a:endParaRPr kumimoji="0" sz="2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cuSparse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cuRand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cuBlas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84" name="Google Shape;1199;p130">
            <a:extLst>
              <a:ext uri="{FF2B5EF4-FFF2-40B4-BE49-F238E27FC236}">
                <a16:creationId xmlns:a16="http://schemas.microsoft.com/office/drawing/2014/main" id="{6336AAAD-7449-81F4-0758-B6AE6CEBE612}"/>
              </a:ext>
            </a:extLst>
          </p:cNvPr>
          <p:cNvCxnSpPr>
            <a:stCxn id="74" idx="3"/>
            <a:endCxn id="82" idx="1"/>
          </p:cNvCxnSpPr>
          <p:nvPr/>
        </p:nvCxnSpPr>
        <p:spPr>
          <a:xfrm>
            <a:off x="10382324" y="3239692"/>
            <a:ext cx="2571500" cy="570000"/>
          </a:xfrm>
          <a:prstGeom prst="bentConnector3">
            <a:avLst>
              <a:gd name="adj1" fmla="val 50000"/>
            </a:avLst>
          </a:prstGeom>
          <a:noFill/>
          <a:ln w="34925" cap="rnd" cmpd="sng">
            <a:solidFill>
              <a:srgbClr val="7400FF"/>
            </a:solidFill>
            <a:prstDash val="solid"/>
            <a:bevel/>
            <a:headEnd type="diamond" w="lg" len="lg"/>
            <a:tailEnd type="triangle" w="med" len="med"/>
          </a:ln>
        </p:spPr>
      </p:cxnSp>
      <p:cxnSp>
        <p:nvCxnSpPr>
          <p:cNvPr id="85" name="Google Shape;1200;p130">
            <a:extLst>
              <a:ext uri="{FF2B5EF4-FFF2-40B4-BE49-F238E27FC236}">
                <a16:creationId xmlns:a16="http://schemas.microsoft.com/office/drawing/2014/main" id="{E7473160-3209-2EBD-E48D-E731A0138833}"/>
              </a:ext>
            </a:extLst>
          </p:cNvPr>
          <p:cNvCxnSpPr/>
          <p:nvPr/>
        </p:nvCxnSpPr>
        <p:spPr>
          <a:xfrm>
            <a:off x="10382324" y="7068590"/>
            <a:ext cx="2571500" cy="1500"/>
          </a:xfrm>
          <a:prstGeom prst="bentConnector3">
            <a:avLst>
              <a:gd name="adj1" fmla="val 50000"/>
            </a:avLst>
          </a:prstGeom>
          <a:noFill/>
          <a:ln w="34925" cap="rnd" cmpd="sng">
            <a:solidFill>
              <a:srgbClr val="7400FF"/>
            </a:solidFill>
            <a:prstDash val="solid"/>
            <a:bevel/>
            <a:headEnd type="diamond" w="lg" len="lg"/>
            <a:tailEnd type="triangle" w="med" len="med"/>
          </a:ln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2CAF59BA-E547-8887-4109-6473F40607CB}"/>
              </a:ext>
            </a:extLst>
          </p:cNvPr>
          <p:cNvSpPr txBox="1"/>
          <p:nvPr/>
        </p:nvSpPr>
        <p:spPr>
          <a:xfrm>
            <a:off x="2202180" y="9095084"/>
            <a:ext cx="14569440" cy="52322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Explore: https://github.com/rapidsai/cuml/tree/branch-24.12/cpp/examples</a:t>
            </a:r>
          </a:p>
        </p:txBody>
      </p:sp>
    </p:spTree>
    <p:extLst>
      <p:ext uri="{BB962C8B-B14F-4D97-AF65-F5344CB8AC3E}">
        <p14:creationId xmlns:p14="http://schemas.microsoft.com/office/powerpoint/2010/main" val="284634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D795-CD27-5C2B-A533-C32E8A5E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cuGraph</a:t>
            </a:r>
            <a:r>
              <a:rPr lang="en-US"/>
              <a:t> Technology Stack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91240-67A3-676A-5665-32999914DE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https://github.com/rapidsai/cugraph/tree/branch-24.12/cpp</a:t>
            </a:r>
          </a:p>
        </p:txBody>
      </p:sp>
      <p:sp>
        <p:nvSpPr>
          <p:cNvPr id="17" name="Google Shape;1330;p142">
            <a:extLst>
              <a:ext uri="{FF2B5EF4-FFF2-40B4-BE49-F238E27FC236}">
                <a16:creationId xmlns:a16="http://schemas.microsoft.com/office/drawing/2014/main" id="{67F09127-8ACB-502B-7CC5-CF28B197C36D}"/>
              </a:ext>
            </a:extLst>
          </p:cNvPr>
          <p:cNvSpPr/>
          <p:nvPr/>
        </p:nvSpPr>
        <p:spPr>
          <a:xfrm>
            <a:off x="2309572" y="2809525"/>
            <a:ext cx="8410628" cy="860433"/>
          </a:xfrm>
          <a:prstGeom prst="rect">
            <a:avLst/>
          </a:prstGeom>
          <a:solidFill>
            <a:srgbClr val="7400FF"/>
          </a:solidFill>
          <a:ln>
            <a:noFill/>
          </a:ln>
        </p:spPr>
        <p:txBody>
          <a:bodyPr spcFirstLastPara="1" wrap="square" lIns="152375" tIns="76167" rIns="152375" bIns="76167" anchor="ctr" anchorCtr="0">
            <a:noAutofit/>
          </a:bodyPr>
          <a:lstStyle/>
          <a:p>
            <a:pPr marL="0" marR="0" lvl="0" indent="0" algn="ctr" defTabSz="15240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Python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Google Shape;1331;p142">
            <a:extLst>
              <a:ext uri="{FF2B5EF4-FFF2-40B4-BE49-F238E27FC236}">
                <a16:creationId xmlns:a16="http://schemas.microsoft.com/office/drawing/2014/main" id="{C56AC911-5C0C-7692-8093-B7B41BA9966A}"/>
              </a:ext>
            </a:extLst>
          </p:cNvPr>
          <p:cNvSpPr/>
          <p:nvPr/>
        </p:nvSpPr>
        <p:spPr>
          <a:xfrm>
            <a:off x="2309572" y="3874252"/>
            <a:ext cx="8410628" cy="860433"/>
          </a:xfrm>
          <a:prstGeom prst="rect">
            <a:avLst/>
          </a:prstGeom>
          <a:solidFill>
            <a:srgbClr val="EB8935"/>
          </a:solidFill>
          <a:ln>
            <a:noFill/>
          </a:ln>
        </p:spPr>
        <p:txBody>
          <a:bodyPr spcFirstLastPara="1" wrap="square" lIns="152375" tIns="76167" rIns="152375" bIns="76167" anchor="ctr" anchorCtr="0">
            <a:noAutofit/>
          </a:bodyPr>
          <a:lstStyle/>
          <a:p>
            <a:pPr algn="ctr" defTabSz="152403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r>
              <a:rPr lang="en-US" sz="3000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Cython</a:t>
            </a:r>
            <a:endParaRPr sz="3000"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332;p142">
            <a:extLst>
              <a:ext uri="{FF2B5EF4-FFF2-40B4-BE49-F238E27FC236}">
                <a16:creationId xmlns:a16="http://schemas.microsoft.com/office/drawing/2014/main" id="{250A83B8-8D76-9978-FE6E-5F5D78BB648C}"/>
              </a:ext>
            </a:extLst>
          </p:cNvPr>
          <p:cNvSpPr/>
          <p:nvPr/>
        </p:nvSpPr>
        <p:spPr>
          <a:xfrm>
            <a:off x="2309572" y="4938980"/>
            <a:ext cx="8410628" cy="860433"/>
          </a:xfrm>
          <a:prstGeom prst="rect">
            <a:avLst/>
          </a:prstGeom>
          <a:solidFill>
            <a:srgbClr val="A946E0"/>
          </a:solidFill>
          <a:ln>
            <a:noFill/>
          </a:ln>
        </p:spPr>
        <p:txBody>
          <a:bodyPr spcFirstLastPara="1" wrap="square" lIns="152375" tIns="76167" rIns="152375" bIns="76167" anchor="ctr" anchorCtr="0">
            <a:noAutofit/>
          </a:bodyPr>
          <a:lstStyle/>
          <a:p>
            <a:pPr algn="ctr" defTabSz="152403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r>
              <a:rPr lang="en-US" sz="3000" ker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cuGraph Algorithms</a:t>
            </a:r>
            <a:endParaRPr sz="2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1333;p142">
            <a:extLst>
              <a:ext uri="{FF2B5EF4-FFF2-40B4-BE49-F238E27FC236}">
                <a16:creationId xmlns:a16="http://schemas.microsoft.com/office/drawing/2014/main" id="{864F37CC-7668-B96E-7914-5939AEAE48F7}"/>
              </a:ext>
            </a:extLst>
          </p:cNvPr>
          <p:cNvSpPr/>
          <p:nvPr/>
        </p:nvSpPr>
        <p:spPr>
          <a:xfrm>
            <a:off x="2309570" y="6003708"/>
            <a:ext cx="2202500" cy="860500"/>
          </a:xfrm>
          <a:prstGeom prst="rect">
            <a:avLst/>
          </a:prstGeom>
          <a:solidFill>
            <a:srgbClr val="5D1682"/>
          </a:solidFill>
          <a:ln>
            <a:noFill/>
          </a:ln>
        </p:spPr>
        <p:txBody>
          <a:bodyPr spcFirstLastPara="1" wrap="square" lIns="152375" tIns="76167" rIns="152375" bIns="76167" anchor="ctr" anchorCtr="0">
            <a:noAutofit/>
          </a:bodyPr>
          <a:lstStyle/>
          <a:p>
            <a:pPr marL="0" marR="0" lvl="0" indent="0" algn="ctr" defTabSz="15240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Prims</a:t>
            </a:r>
            <a:endParaRPr kumimoji="0" sz="2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1334;p142">
            <a:extLst>
              <a:ext uri="{FF2B5EF4-FFF2-40B4-BE49-F238E27FC236}">
                <a16:creationId xmlns:a16="http://schemas.microsoft.com/office/drawing/2014/main" id="{4BBCAA41-7E14-214C-657D-313344E0C7AD}"/>
              </a:ext>
            </a:extLst>
          </p:cNvPr>
          <p:cNvSpPr/>
          <p:nvPr/>
        </p:nvSpPr>
        <p:spPr>
          <a:xfrm>
            <a:off x="9667090" y="6003708"/>
            <a:ext cx="1053500" cy="1064500"/>
          </a:xfrm>
          <a:prstGeom prst="rect">
            <a:avLst/>
          </a:prstGeom>
          <a:solidFill>
            <a:srgbClr val="7400FF"/>
          </a:solidFill>
          <a:ln>
            <a:noFill/>
          </a:ln>
        </p:spPr>
        <p:txBody>
          <a:bodyPr spcFirstLastPara="1" wrap="square" lIns="152375" tIns="76167" rIns="152375" bIns="76167" anchor="ctr" anchorCtr="0">
            <a:noAutofit/>
          </a:bodyPr>
          <a:lstStyle/>
          <a:p>
            <a:pPr marL="0" marR="0" lvl="0" indent="0" algn="ctr" defTabSz="15240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" name="Google Shape;1335;p142">
            <a:extLst>
              <a:ext uri="{FF2B5EF4-FFF2-40B4-BE49-F238E27FC236}">
                <a16:creationId xmlns:a16="http://schemas.microsoft.com/office/drawing/2014/main" id="{BB051AD7-2A3E-9059-562E-0A1AFCAEBC60}"/>
              </a:ext>
            </a:extLst>
          </p:cNvPr>
          <p:cNvSpPr/>
          <p:nvPr/>
        </p:nvSpPr>
        <p:spPr>
          <a:xfrm>
            <a:off x="2309409" y="7068417"/>
            <a:ext cx="8410628" cy="860433"/>
          </a:xfrm>
          <a:prstGeom prst="rect">
            <a:avLst/>
          </a:prstGeom>
          <a:solidFill>
            <a:srgbClr val="7400FF"/>
          </a:solidFill>
          <a:ln>
            <a:noFill/>
          </a:ln>
        </p:spPr>
        <p:txBody>
          <a:bodyPr spcFirstLastPara="1" wrap="square" lIns="152375" tIns="76167" rIns="152375" bIns="76167" anchor="ctr" anchorCtr="0">
            <a:noAutofit/>
          </a:bodyPr>
          <a:lstStyle/>
          <a:p>
            <a:pPr marL="0" marR="0" lvl="0" indent="0" algn="ctr" defTabSz="15240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CUDA Libraries</a:t>
            </a:r>
            <a:endParaRPr kumimoji="0" sz="2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336;p142">
            <a:extLst>
              <a:ext uri="{FF2B5EF4-FFF2-40B4-BE49-F238E27FC236}">
                <a16:creationId xmlns:a16="http://schemas.microsoft.com/office/drawing/2014/main" id="{7D722D64-09B5-3029-67D9-1761F5AD2456}"/>
              </a:ext>
            </a:extLst>
          </p:cNvPr>
          <p:cNvSpPr/>
          <p:nvPr/>
        </p:nvSpPr>
        <p:spPr>
          <a:xfrm>
            <a:off x="2309572" y="8133150"/>
            <a:ext cx="8410628" cy="860433"/>
          </a:xfrm>
          <a:prstGeom prst="rect">
            <a:avLst/>
          </a:prstGeom>
          <a:solidFill>
            <a:srgbClr val="7400FF"/>
          </a:solidFill>
          <a:ln>
            <a:noFill/>
          </a:ln>
        </p:spPr>
        <p:txBody>
          <a:bodyPr spcFirstLastPara="1" wrap="square" lIns="152375" tIns="76167" rIns="152375" bIns="76167" anchor="ctr" anchorCtr="0">
            <a:noAutofit/>
          </a:bodyPr>
          <a:lstStyle/>
          <a:p>
            <a:pPr marL="0" marR="0" lvl="0" indent="0" algn="ctr" defTabSz="15240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CUDA</a:t>
            </a:r>
            <a:endParaRPr kumimoji="0" sz="2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337;p142">
            <a:extLst>
              <a:ext uri="{FF2B5EF4-FFF2-40B4-BE49-F238E27FC236}">
                <a16:creationId xmlns:a16="http://schemas.microsoft.com/office/drawing/2014/main" id="{2D06BBDA-E18F-E20C-5D3F-016E94F1D7D3}"/>
              </a:ext>
            </a:extLst>
          </p:cNvPr>
          <p:cNvSpPr txBox="1"/>
          <p:nvPr/>
        </p:nvSpPr>
        <p:spPr>
          <a:xfrm>
            <a:off x="13290873" y="2809620"/>
            <a:ext cx="3349000" cy="2000500"/>
          </a:xfrm>
          <a:prstGeom prst="rect">
            <a:avLst/>
          </a:prstGeom>
          <a:noFill/>
          <a:ln w="31750" cap="flat" cmpd="sng">
            <a:solidFill>
              <a:srgbClr val="74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375" tIns="76167" rIns="152375" bIns="76167" anchor="ctr" anchorCtr="0">
            <a:noAutofit/>
          </a:bodyPr>
          <a:lstStyle/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Dask cuGraph</a:t>
            </a:r>
            <a:b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Dask cuDF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cuDF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Numpy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" name="Google Shape;1338;p142">
            <a:extLst>
              <a:ext uri="{FF2B5EF4-FFF2-40B4-BE49-F238E27FC236}">
                <a16:creationId xmlns:a16="http://schemas.microsoft.com/office/drawing/2014/main" id="{E1ECDB6F-917B-F117-CCC8-752DD2B39D4C}"/>
              </a:ext>
            </a:extLst>
          </p:cNvPr>
          <p:cNvSpPr txBox="1"/>
          <p:nvPr/>
        </p:nvSpPr>
        <p:spPr>
          <a:xfrm>
            <a:off x="13290861" y="6299537"/>
            <a:ext cx="3327000" cy="2694000"/>
          </a:xfrm>
          <a:prstGeom prst="rect">
            <a:avLst/>
          </a:prstGeom>
          <a:noFill/>
          <a:ln w="31750" cap="flat" cmpd="sng">
            <a:solidFill>
              <a:srgbClr val="74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375" tIns="76167" rIns="152375" bIns="76167" anchor="ctr" anchorCtr="0">
            <a:noAutofit/>
          </a:bodyPr>
          <a:lstStyle/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Thrust</a:t>
            </a:r>
            <a:endParaRPr kumimoji="0" sz="2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Cub</a:t>
            </a:r>
            <a:endParaRPr kumimoji="0" sz="2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cuSolver</a:t>
            </a:r>
            <a:endParaRPr kumimoji="0" sz="2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cuSparse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cuRand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Gunrock*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6" name="Google Shape;1339;p142">
            <a:extLst>
              <a:ext uri="{FF2B5EF4-FFF2-40B4-BE49-F238E27FC236}">
                <a16:creationId xmlns:a16="http://schemas.microsoft.com/office/drawing/2014/main" id="{C34A690D-A314-7A6E-E97E-4BEFAEEADAAD}"/>
              </a:ext>
            </a:extLst>
          </p:cNvPr>
          <p:cNvCxnSpPr>
            <a:stCxn id="17" idx="3"/>
            <a:endCxn id="24" idx="1"/>
          </p:cNvCxnSpPr>
          <p:nvPr/>
        </p:nvCxnSpPr>
        <p:spPr>
          <a:xfrm>
            <a:off x="10720201" y="3239742"/>
            <a:ext cx="2570500" cy="570000"/>
          </a:xfrm>
          <a:prstGeom prst="bentConnector3">
            <a:avLst>
              <a:gd name="adj1" fmla="val 50000"/>
            </a:avLst>
          </a:prstGeom>
          <a:noFill/>
          <a:ln w="34925" cap="rnd" cmpd="sng">
            <a:solidFill>
              <a:srgbClr val="7400FF"/>
            </a:solidFill>
            <a:prstDash val="solid"/>
            <a:bevel/>
            <a:headEnd type="diamond" w="lg" len="lg"/>
            <a:tailEnd type="triangle" w="med" len="med"/>
          </a:ln>
        </p:spPr>
      </p:cxnSp>
      <p:cxnSp>
        <p:nvCxnSpPr>
          <p:cNvPr id="27" name="Google Shape;1340;p142">
            <a:extLst>
              <a:ext uri="{FF2B5EF4-FFF2-40B4-BE49-F238E27FC236}">
                <a16:creationId xmlns:a16="http://schemas.microsoft.com/office/drawing/2014/main" id="{0AC8DE2A-38F3-D7E6-5528-36D2D4A3E198}"/>
              </a:ext>
            </a:extLst>
          </p:cNvPr>
          <p:cNvCxnSpPr/>
          <p:nvPr/>
        </p:nvCxnSpPr>
        <p:spPr>
          <a:xfrm>
            <a:off x="10719686" y="7497882"/>
            <a:ext cx="2571500" cy="1500"/>
          </a:xfrm>
          <a:prstGeom prst="bentConnector3">
            <a:avLst>
              <a:gd name="adj1" fmla="val 50000"/>
            </a:avLst>
          </a:prstGeom>
          <a:noFill/>
          <a:ln w="34925" cap="rnd" cmpd="sng">
            <a:solidFill>
              <a:srgbClr val="7400FF"/>
            </a:solidFill>
            <a:prstDash val="solid"/>
            <a:bevel/>
            <a:headEnd type="diamond" w="lg" len="lg"/>
            <a:tailEnd type="triangle" w="med" len="med"/>
          </a:ln>
        </p:spPr>
      </p:cxnSp>
      <p:sp>
        <p:nvSpPr>
          <p:cNvPr id="28" name="Google Shape;1341;p142">
            <a:extLst>
              <a:ext uri="{FF2B5EF4-FFF2-40B4-BE49-F238E27FC236}">
                <a16:creationId xmlns:a16="http://schemas.microsoft.com/office/drawing/2014/main" id="{A57BCF50-4F78-2EB3-93BB-B68C25F862C3}"/>
              </a:ext>
            </a:extLst>
          </p:cNvPr>
          <p:cNvSpPr/>
          <p:nvPr/>
        </p:nvSpPr>
        <p:spPr>
          <a:xfrm>
            <a:off x="4567736" y="6003708"/>
            <a:ext cx="2762500" cy="860500"/>
          </a:xfrm>
          <a:prstGeom prst="rect">
            <a:avLst/>
          </a:prstGeom>
          <a:solidFill>
            <a:srgbClr val="5D1682"/>
          </a:solidFill>
          <a:ln>
            <a:noFill/>
          </a:ln>
        </p:spPr>
        <p:txBody>
          <a:bodyPr spcFirstLastPara="1" wrap="square" lIns="152375" tIns="76167" rIns="152375" bIns="76167" anchor="ctr" anchorCtr="0">
            <a:noAutofit/>
          </a:bodyPr>
          <a:lstStyle/>
          <a:p>
            <a:pPr marL="0" marR="0" lvl="0" indent="0" algn="ctr" defTabSz="15240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cuGraphBLAS</a:t>
            </a:r>
            <a:endParaRPr kumimoji="0" sz="2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1342;p142">
            <a:extLst>
              <a:ext uri="{FF2B5EF4-FFF2-40B4-BE49-F238E27FC236}">
                <a16:creationId xmlns:a16="http://schemas.microsoft.com/office/drawing/2014/main" id="{A11B5F9E-04CA-3511-7536-B08AC33A7EA9}"/>
              </a:ext>
            </a:extLst>
          </p:cNvPr>
          <p:cNvSpPr/>
          <p:nvPr/>
        </p:nvSpPr>
        <p:spPr>
          <a:xfrm>
            <a:off x="7408905" y="6003708"/>
            <a:ext cx="2202500" cy="860500"/>
          </a:xfrm>
          <a:prstGeom prst="rect">
            <a:avLst/>
          </a:prstGeom>
          <a:solidFill>
            <a:srgbClr val="5D1682"/>
          </a:solidFill>
          <a:ln>
            <a:noFill/>
          </a:ln>
        </p:spPr>
        <p:txBody>
          <a:bodyPr spcFirstLastPara="1" wrap="square" lIns="152375" tIns="76167" rIns="152375" bIns="76167" anchor="ctr" anchorCtr="0">
            <a:noAutofit/>
          </a:bodyPr>
          <a:lstStyle/>
          <a:p>
            <a:pPr marL="0" marR="0" lvl="0" indent="0" algn="ctr" defTabSz="15240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cuHornet</a:t>
            </a:r>
            <a:endParaRPr kumimoji="0" sz="2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0F573F-E9CE-182B-2656-3BD1F6ED8051}"/>
              </a:ext>
            </a:extLst>
          </p:cNvPr>
          <p:cNvSpPr txBox="1"/>
          <p:nvPr/>
        </p:nvSpPr>
        <p:spPr>
          <a:xfrm>
            <a:off x="2202180" y="9095084"/>
            <a:ext cx="14569440" cy="52322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Explore: https://github.com/rapidsai/cugraph/tree/branch-24.12/cpp/examples</a:t>
            </a:r>
          </a:p>
        </p:txBody>
      </p:sp>
    </p:spTree>
    <p:extLst>
      <p:ext uri="{BB962C8B-B14F-4D97-AF65-F5344CB8AC3E}">
        <p14:creationId xmlns:p14="http://schemas.microsoft.com/office/powerpoint/2010/main" val="119176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/>
              <a:t>DLI Accelerated Data Science Teaching Kit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A&amp;M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F6B4624-318D-F0A3-0B98-0BFF06BABD3A}"/>
              </a:ext>
            </a:extLst>
          </p:cNvPr>
          <p:cNvGrpSpPr/>
          <p:nvPr/>
        </p:nvGrpSpPr>
        <p:grpSpPr>
          <a:xfrm>
            <a:off x="1444392" y="2698939"/>
            <a:ext cx="15216635" cy="6108177"/>
            <a:chOff x="1444392" y="2698939"/>
            <a:chExt cx="15216635" cy="6108177"/>
          </a:xfrm>
        </p:grpSpPr>
        <p:pic>
          <p:nvPicPr>
            <p:cNvPr id="5" name="Picture 4" descr="A close-up of a computer&#10;&#10;Description automatically generated">
              <a:extLst>
                <a:ext uri="{FF2B5EF4-FFF2-40B4-BE49-F238E27FC236}">
                  <a16:creationId xmlns:a16="http://schemas.microsoft.com/office/drawing/2014/main" id="{5F2CDE5D-9B35-96C8-D3EC-9AD55B66D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0" t="19317" r="21613" b="75521"/>
            <a:stretch/>
          </p:blipFill>
          <p:spPr>
            <a:xfrm>
              <a:off x="3593031" y="3319142"/>
              <a:ext cx="11036218" cy="447186"/>
            </a:xfrm>
            <a:prstGeom prst="rect">
              <a:avLst/>
            </a:prstGeom>
          </p:spPr>
        </p:pic>
        <p:pic>
          <p:nvPicPr>
            <p:cNvPr id="6" name="Picture 5" descr="A close-up of a computer&#10;&#10;Description automatically generated">
              <a:extLst>
                <a:ext uri="{FF2B5EF4-FFF2-40B4-BE49-F238E27FC236}">
                  <a16:creationId xmlns:a16="http://schemas.microsoft.com/office/drawing/2014/main" id="{D74142F3-7C0A-6458-64C1-62FC02DC46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8" t="48180" r="12964" b="47323"/>
            <a:stretch/>
          </p:blipFill>
          <p:spPr>
            <a:xfrm>
              <a:off x="4384768" y="5432881"/>
              <a:ext cx="11091776" cy="389550"/>
            </a:xfrm>
            <a:prstGeom prst="rect">
              <a:avLst/>
            </a:prstGeom>
          </p:spPr>
        </p:pic>
        <p:pic>
          <p:nvPicPr>
            <p:cNvPr id="7" name="Picture 6" descr="A close-up of a computer&#10;&#10;Description automatically generated">
              <a:extLst>
                <a:ext uri="{FF2B5EF4-FFF2-40B4-BE49-F238E27FC236}">
                  <a16:creationId xmlns:a16="http://schemas.microsoft.com/office/drawing/2014/main" id="{0890C4EC-FFCD-461B-D6C7-E7AB53F64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3" t="72552" r="1807" b="22382"/>
            <a:stretch/>
          </p:blipFill>
          <p:spPr>
            <a:xfrm>
              <a:off x="5499816" y="7512046"/>
              <a:ext cx="11161211" cy="438819"/>
            </a:xfrm>
            <a:prstGeom prst="rect">
              <a:avLst/>
            </a:prstGeom>
          </p:spPr>
        </p:pic>
        <p:pic>
          <p:nvPicPr>
            <p:cNvPr id="8" name="Picture 7" descr="A close-up of a computer&#10;&#10;Description automatically generated">
              <a:extLst>
                <a:ext uri="{FF2B5EF4-FFF2-40B4-BE49-F238E27FC236}">
                  <a16:creationId xmlns:a16="http://schemas.microsoft.com/office/drawing/2014/main" id="{70481B57-D978-185C-1089-7C9BF5337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41" r="93708"/>
            <a:stretch/>
          </p:blipFill>
          <p:spPr>
            <a:xfrm>
              <a:off x="1444392" y="2698939"/>
              <a:ext cx="969024" cy="61081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EE29D2-971B-CC8F-9D61-DE1CBF90AC13}"/>
                </a:ext>
              </a:extLst>
            </p:cNvPr>
            <p:cNvSpPr txBox="1"/>
            <p:nvPr/>
          </p:nvSpPr>
          <p:spPr>
            <a:xfrm>
              <a:off x="4766871" y="7456810"/>
              <a:ext cx="969024" cy="1015663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6000" b="1">
                  <a:solidFill>
                    <a:schemeClr val="tx2"/>
                  </a:solidFill>
                </a:rPr>
                <a:t>3.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ACBCC1-8235-0788-7E30-BC003EDF9DF4}"/>
                </a:ext>
              </a:extLst>
            </p:cNvPr>
            <p:cNvSpPr txBox="1"/>
            <p:nvPr/>
          </p:nvSpPr>
          <p:spPr>
            <a:xfrm>
              <a:off x="3712562" y="5309597"/>
              <a:ext cx="969024" cy="1015663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6000" b="1">
                  <a:solidFill>
                    <a:schemeClr val="tx2"/>
                  </a:solidFill>
                </a:rPr>
                <a:t>2.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0BBEF6-CC12-A783-B687-72E23A678D33}"/>
                </a:ext>
              </a:extLst>
            </p:cNvPr>
            <p:cNvSpPr txBox="1"/>
            <p:nvPr/>
          </p:nvSpPr>
          <p:spPr>
            <a:xfrm>
              <a:off x="2743538" y="3117504"/>
              <a:ext cx="969024" cy="1015663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6000" b="1">
                  <a:solidFill>
                    <a:schemeClr val="tx2"/>
                  </a:solidFill>
                </a:rPr>
                <a:t>1.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5A0BFEC-23F1-C7D0-5D16-2BB8DD1A92B3}"/>
                </a:ext>
              </a:extLst>
            </p:cNvPr>
            <p:cNvSpPr txBox="1"/>
            <p:nvPr/>
          </p:nvSpPr>
          <p:spPr>
            <a:xfrm>
              <a:off x="3626985" y="3708099"/>
              <a:ext cx="11467626" cy="313932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chemeClr val="bg1"/>
                  </a:solidFill>
                  <a:latin typeface="Trebuchet MS"/>
                </a:rPr>
                <a:t>pandas and Polars accelerated with </a:t>
              </a:r>
              <a:r>
                <a:rPr lang="en-US" sz="1600" b="1" err="1">
                  <a:solidFill>
                    <a:schemeClr val="bg1"/>
                  </a:solidFill>
                  <a:latin typeface="Trebuchet MS"/>
                </a:rPr>
                <a:t>cuDF</a:t>
              </a:r>
              <a:r>
                <a:rPr lang="en-US" sz="1600" b="1">
                  <a:solidFill>
                    <a:schemeClr val="bg1"/>
                  </a:solidFill>
                  <a:latin typeface="Trebuchet MS"/>
                </a:rPr>
                <a:t>, </a:t>
              </a:r>
              <a:r>
                <a:rPr lang="en-US" sz="1600" b="1" err="1">
                  <a:solidFill>
                    <a:schemeClr val="bg1"/>
                  </a:solidFill>
                  <a:latin typeface="Trebuchet MS"/>
                </a:rPr>
                <a:t>NetworkX</a:t>
              </a:r>
              <a:r>
                <a:rPr lang="en-US" sz="1600" b="1">
                  <a:solidFill>
                    <a:schemeClr val="bg1"/>
                  </a:solidFill>
                  <a:latin typeface="Trebuchet MS"/>
                </a:rPr>
                <a:t> accelerated by </a:t>
              </a:r>
              <a:r>
                <a:rPr lang="en-US" sz="1600" b="1" err="1">
                  <a:solidFill>
                    <a:schemeClr val="bg1"/>
                  </a:solidFill>
                  <a:latin typeface="Trebuchet MS"/>
                </a:rPr>
                <a:t>cuGraph</a:t>
              </a:r>
              <a:r>
                <a:rPr lang="en-US" sz="1600" b="1">
                  <a:solidFill>
                    <a:schemeClr val="bg1"/>
                  </a:solidFill>
                  <a:latin typeface="Trebuchet MS"/>
                </a:rPr>
                <a:t>, RAPIDS Accelerator for Apache Spark... 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173573-AD37-168D-66D5-D2FC2E1FD055}"/>
                </a:ext>
              </a:extLst>
            </p:cNvPr>
            <p:cNvSpPr txBox="1"/>
            <p:nvPr/>
          </p:nvSpPr>
          <p:spPr>
            <a:xfrm>
              <a:off x="4571202" y="5853294"/>
              <a:ext cx="8448403" cy="313932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chemeClr val="bg1"/>
                  </a:solidFill>
                  <a:latin typeface="Trebuchet MS"/>
                </a:rPr>
                <a:t>RAPIDS core libraries (</a:t>
              </a:r>
              <a:r>
                <a:rPr lang="en-US" sz="1600" b="1" err="1">
                  <a:solidFill>
                    <a:schemeClr val="bg1"/>
                  </a:solidFill>
                  <a:latin typeface="Trebuchet MS"/>
                </a:rPr>
                <a:t>cuDF</a:t>
              </a:r>
              <a:r>
                <a:rPr lang="en-US" sz="1600" b="1">
                  <a:solidFill>
                    <a:schemeClr val="bg1"/>
                  </a:solidFill>
                  <a:latin typeface="Trebuchet MS"/>
                </a:rPr>
                <a:t>, </a:t>
              </a:r>
              <a:r>
                <a:rPr lang="en-US" sz="1600" b="1" err="1">
                  <a:solidFill>
                    <a:schemeClr val="bg1"/>
                  </a:solidFill>
                  <a:latin typeface="Trebuchet MS"/>
                </a:rPr>
                <a:t>cuML</a:t>
              </a:r>
              <a:r>
                <a:rPr lang="en-US" sz="1600" b="1">
                  <a:solidFill>
                    <a:schemeClr val="bg1"/>
                  </a:solidFill>
                  <a:latin typeface="Trebuchet MS"/>
                </a:rPr>
                <a:t>, </a:t>
              </a:r>
              <a:r>
                <a:rPr lang="en-US" sz="1600" b="1" err="1">
                  <a:solidFill>
                    <a:schemeClr val="bg1"/>
                  </a:solidFill>
                  <a:latin typeface="Trebuchet MS"/>
                </a:rPr>
                <a:t>cuGraph</a:t>
              </a:r>
              <a:r>
                <a:rPr lang="en-US" sz="1600" b="1">
                  <a:solidFill>
                    <a:schemeClr val="bg1"/>
                  </a:solidFill>
                  <a:latin typeface="Trebuchet MS"/>
                </a:rPr>
                <a:t>, </a:t>
              </a:r>
              <a:r>
                <a:rPr lang="en-US" sz="1600" b="1" err="1">
                  <a:solidFill>
                    <a:schemeClr val="bg1"/>
                  </a:solidFill>
                  <a:latin typeface="Trebuchet MS"/>
                </a:rPr>
                <a:t>cuVS</a:t>
              </a:r>
              <a:r>
                <a:rPr lang="en-US" sz="1600" b="1">
                  <a:solidFill>
                    <a:schemeClr val="bg1"/>
                  </a:solidFill>
                  <a:latin typeface="Trebuchet MS"/>
                </a:rPr>
                <a:t>), RMM, </a:t>
              </a:r>
              <a:r>
                <a:rPr lang="en-US" sz="1600" b="1" err="1">
                  <a:solidFill>
                    <a:schemeClr val="bg1"/>
                  </a:solidFill>
                  <a:latin typeface="Trebuchet MS"/>
                </a:rPr>
                <a:t>CuPy</a:t>
              </a:r>
              <a:r>
                <a:rPr lang="en-US" sz="1600" b="1">
                  <a:solidFill>
                    <a:schemeClr val="bg1"/>
                  </a:solidFill>
                  <a:latin typeface="Trebuchet MS"/>
                </a:rPr>
                <a:t>, </a:t>
              </a:r>
              <a:r>
                <a:rPr lang="en-US" sz="1600" b="1" err="1">
                  <a:solidFill>
                    <a:schemeClr val="bg1"/>
                  </a:solidFill>
                  <a:latin typeface="Trebuchet MS"/>
                </a:rPr>
                <a:t>Numba</a:t>
              </a:r>
              <a:r>
                <a:rPr lang="en-US" sz="1600" b="1">
                  <a:solidFill>
                    <a:schemeClr val="bg1"/>
                  </a:solidFill>
                  <a:latin typeface="Trebuchet MS"/>
                </a:rPr>
                <a:t>, OpenAI Triton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9FF0F83-7F09-6BD1-9028-774968554388}"/>
              </a:ext>
            </a:extLst>
          </p:cNvPr>
          <p:cNvSpPr txBox="1">
            <a:spLocks/>
          </p:cNvSpPr>
          <p:nvPr/>
        </p:nvSpPr>
        <p:spPr>
          <a:xfrm>
            <a:off x="830580" y="1229046"/>
            <a:ext cx="1662684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VIDIA Sans"/>
              <a:buNone/>
              <a:defRPr sz="2700" b="1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NVIDIA Sans"/>
              </a:defRPr>
            </a:lvl1pPr>
            <a:lvl2pPr marL="685800" marR="0" lvl="1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371600" marR="0" lvl="2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2057400" marR="0" lvl="3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743200" marR="0" lvl="4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3429000" marR="0" lvl="5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4114800" marR="0" lvl="6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4800600" marR="0" lvl="7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5486400" marR="0" lvl="8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fontAlgn="auto"/>
            <a:r>
              <a:rPr lang="en-US" sz="4800">
                <a:solidFill>
                  <a:srgbClr val="000000"/>
                </a:solidFill>
                <a:latin typeface="Arial"/>
                <a:cs typeface="Arial"/>
              </a:rPr>
              <a:t>As we covered before…</a:t>
            </a:r>
            <a:br>
              <a:rPr lang="en-US" sz="480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4800">
                <a:solidFill>
                  <a:srgbClr val="000000"/>
                </a:solidFill>
                <a:latin typeface="Arial"/>
                <a:cs typeface="Arial"/>
              </a:rPr>
              <a:t>There are 3 levels to access this acceleration</a:t>
            </a:r>
          </a:p>
        </p:txBody>
      </p:sp>
    </p:spTree>
    <p:extLst>
      <p:ext uri="{BB962C8B-B14F-4D97-AF65-F5344CB8AC3E}">
        <p14:creationId xmlns:p14="http://schemas.microsoft.com/office/powerpoint/2010/main" val="326669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348;p85">
            <a:extLst>
              <a:ext uri="{FF2B5EF4-FFF2-40B4-BE49-F238E27FC236}">
                <a16:creationId xmlns:a16="http://schemas.microsoft.com/office/drawing/2014/main" id="{DAE35D2F-4320-1079-2AE0-20A6CB4E8143}"/>
              </a:ext>
            </a:extLst>
          </p:cNvPr>
          <p:cNvSpPr/>
          <p:nvPr/>
        </p:nvSpPr>
        <p:spPr>
          <a:xfrm>
            <a:off x="1322701" y="2428391"/>
            <a:ext cx="15189368" cy="836676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375" tIns="76167" rIns="152375" bIns="76167" anchor="ctr" anchorCtr="0">
            <a:noAutofit/>
          </a:bodyPr>
          <a:lstStyle/>
          <a:p>
            <a:pPr algn="ctr" defTabSz="91430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>
                <a:solidFill>
                  <a:schemeClr val="lt1"/>
                </a:solidFill>
                <a:latin typeface="NVIDIA Sans" panose="020B0503020203020204" pitchFamily="34" charset="0"/>
                <a:cs typeface="NVIDIA Sans" panose="020B0503020203020204" pitchFamily="34" charset="0"/>
                <a:sym typeface="Trebuchet MS"/>
              </a:rPr>
              <a:t>Data Science and AI Applications</a:t>
            </a:r>
            <a:endParaRPr lang="en-US">
              <a:solidFill>
                <a:schemeClr val="lt1"/>
              </a:solidFill>
              <a:latin typeface="NVIDIA Sans" panose="020B0503020203020204" pitchFamily="34" charset="0"/>
              <a:cs typeface="NVIDIA Sans" panose="020B0503020203020204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DFE6F6-06E6-C65F-C9CF-4FC5FDC66BE8}"/>
              </a:ext>
            </a:extLst>
          </p:cNvPr>
          <p:cNvSpPr/>
          <p:nvPr/>
        </p:nvSpPr>
        <p:spPr>
          <a:xfrm>
            <a:off x="1329698" y="9097106"/>
            <a:ext cx="15206559" cy="977529"/>
          </a:xfrm>
          <a:prstGeom prst="rect">
            <a:avLst/>
          </a:prstGeom>
          <a:solidFill>
            <a:srgbClr val="76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NVIDIA Sans" panose="020B0503020203020204" pitchFamily="34" charset="0"/>
                <a:cs typeface="NVIDIA Sans" panose="020B0503020203020204" pitchFamily="34" charset="0"/>
              </a:rPr>
              <a:t>Hardware</a:t>
            </a:r>
          </a:p>
          <a:p>
            <a:pPr algn="ctr"/>
            <a:r>
              <a:rPr lang="en-US">
                <a:latin typeface="NVIDIA Sans" panose="020B0503020203020204" pitchFamily="34" charset="0"/>
                <a:cs typeface="NVIDIA Sans" panose="020B0503020203020204" pitchFamily="34" charset="0"/>
              </a:rPr>
              <a:t>Workstation | Data Center | Cloud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A042A2-1FAF-5A67-390E-D68B879C43AE}"/>
              </a:ext>
            </a:extLst>
          </p:cNvPr>
          <p:cNvSpPr/>
          <p:nvPr/>
        </p:nvSpPr>
        <p:spPr>
          <a:xfrm>
            <a:off x="1329698" y="7995952"/>
            <a:ext cx="15206559" cy="973836"/>
          </a:xfrm>
          <a:prstGeom prst="rect">
            <a:avLst/>
          </a:prstGeom>
          <a:solidFill>
            <a:srgbClr val="76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NVIDIA Sans"/>
                <a:cs typeface="NVIDIA Sans"/>
              </a:rPr>
              <a:t>CUDA</a:t>
            </a:r>
            <a:endParaRPr lang="en-US">
              <a:latin typeface="NVIDIA Sans" panose="020B0503020203020204" pitchFamily="34" charset="0"/>
              <a:cs typeface="NVIDIA Sans" panose="020B0503020203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232C57-B52C-5AA6-C6DE-20401174FD22}"/>
              </a:ext>
            </a:extLst>
          </p:cNvPr>
          <p:cNvGrpSpPr/>
          <p:nvPr/>
        </p:nvGrpSpPr>
        <p:grpSpPr>
          <a:xfrm>
            <a:off x="1322702" y="3392385"/>
            <a:ext cx="15189367" cy="2456363"/>
            <a:chOff x="1322702" y="3387611"/>
            <a:chExt cx="15189367" cy="245636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F0D1D0-BDAC-18E5-B904-45244F555741}"/>
                </a:ext>
              </a:extLst>
            </p:cNvPr>
            <p:cNvSpPr/>
            <p:nvPr/>
          </p:nvSpPr>
          <p:spPr>
            <a:xfrm>
              <a:off x="1322702" y="3387611"/>
              <a:ext cx="4645788" cy="2452019"/>
            </a:xfrm>
            <a:prstGeom prst="rect">
              <a:avLst/>
            </a:prstGeom>
            <a:solidFill>
              <a:srgbClr val="8C8C8C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wrap="square" lIns="152375" tIns="76167" rIns="152375" bIns="76167" anchor="t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kern="0">
                  <a:solidFill>
                    <a:srgbClr val="FFFFFF"/>
                  </a:solidFill>
                  <a:latin typeface="NVIDIA Sans"/>
                  <a:ea typeface="MS PGothic"/>
                  <a:cs typeface="NVIDIA Sans"/>
                </a:rPr>
                <a:t>Apache Spark Stack</a:t>
              </a:r>
              <a:endParaRPr lang="en-US" kern="0">
                <a:solidFill>
                  <a:srgbClr val="FFFFFF"/>
                </a:solidFill>
                <a:latin typeface="NVIDIA Sans" panose="020B0503020203020204" pitchFamily="34" charset="0"/>
                <a:cs typeface="NVIDIA Sans" panose="020B0503020203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0E4128-B475-0252-2F54-54EFA22189A8}"/>
                </a:ext>
              </a:extLst>
            </p:cNvPr>
            <p:cNvSpPr/>
            <p:nvPr/>
          </p:nvSpPr>
          <p:spPr>
            <a:xfrm>
              <a:off x="6021496" y="3391955"/>
              <a:ext cx="10490573" cy="2452019"/>
            </a:xfrm>
            <a:prstGeom prst="rect">
              <a:avLst/>
            </a:prstGeom>
            <a:solidFill>
              <a:srgbClr val="8C8C8C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wrap="square" lIns="152375" tIns="76167" rIns="152375" bIns="76167" anchor="t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kern="0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Python Data Stack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D7C182-497A-C8C6-4E1C-7B333DA2EC3D}"/>
                </a:ext>
              </a:extLst>
            </p:cNvPr>
            <p:cNvSpPr/>
            <p:nvPr/>
          </p:nvSpPr>
          <p:spPr>
            <a:xfrm>
              <a:off x="12122030" y="4156368"/>
              <a:ext cx="4275120" cy="1399308"/>
            </a:xfrm>
            <a:prstGeom prst="rect">
              <a:avLst/>
            </a:prstGeom>
            <a:solidFill>
              <a:srgbClr val="8C8C8C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t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endParaRPr lang="en-US" sz="1500" kern="0">
                <a:solidFill>
                  <a:srgbClr val="FFFFFF"/>
                </a:solidFill>
                <a:latin typeface="NVIDIA Sans" panose="020B0503020203020204" pitchFamily="34" charset="0"/>
                <a:cs typeface="NVIDIA Sans" panose="020B0503020203020204" pitchFamily="34" charset="0"/>
              </a:endParaRPr>
            </a:p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500" kern="0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Distributed Computing with </a:t>
              </a:r>
              <a:r>
                <a:rPr lang="en-US" sz="1500" kern="0" err="1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Dask</a:t>
              </a:r>
              <a:endParaRPr lang="en-US" sz="1500" kern="0">
                <a:solidFill>
                  <a:srgbClr val="FFFFFF"/>
                </a:solidFill>
                <a:latin typeface="NVIDIA Sans" panose="020B0503020203020204" pitchFamily="34" charset="0"/>
                <a:cs typeface="NVIDIA Sans" panose="020B0503020203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6BE83-3060-B88F-A967-E61E8DE02169}"/>
                </a:ext>
              </a:extLst>
            </p:cNvPr>
            <p:cNvSpPr/>
            <p:nvPr/>
          </p:nvSpPr>
          <p:spPr>
            <a:xfrm>
              <a:off x="6089536" y="4156368"/>
              <a:ext cx="5911448" cy="1399308"/>
            </a:xfrm>
            <a:prstGeom prst="rect">
              <a:avLst/>
            </a:prstGeom>
            <a:solidFill>
              <a:srgbClr val="8C8C8C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t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endParaRPr lang="en-US" sz="1500" kern="0">
                <a:solidFill>
                  <a:srgbClr val="FFFFFF"/>
                </a:solidFill>
                <a:latin typeface="NVIDIA Sans" panose="020B0503020203020204" pitchFamily="34" charset="0"/>
                <a:cs typeface="NVIDIA Sans" panose="020B0503020203020204" pitchFamily="34" charset="0"/>
              </a:endParaRPr>
            </a:p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500" kern="0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Zero Code Change Accelerators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B2E8AE5-D82A-1DFF-2211-A0C59450E961}"/>
                </a:ext>
              </a:extLst>
            </p:cNvPr>
            <p:cNvSpPr/>
            <p:nvPr/>
          </p:nvSpPr>
          <p:spPr>
            <a:xfrm>
              <a:off x="1481799" y="4156368"/>
              <a:ext cx="4457652" cy="1399308"/>
            </a:xfrm>
            <a:prstGeom prst="rect">
              <a:avLst/>
            </a:prstGeom>
            <a:solidFill>
              <a:srgbClr val="8C8C8C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t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endParaRPr lang="en-US" sz="1500" kern="0">
                <a:solidFill>
                  <a:srgbClr val="FFFFFF"/>
                </a:solidFill>
                <a:latin typeface="NVIDIA Sans" panose="020B0503020203020204" pitchFamily="34" charset="0"/>
                <a:cs typeface="NVIDIA Sans" panose="020B0503020203020204" pitchFamily="34" charset="0"/>
              </a:endParaRPr>
            </a:p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500" kern="0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RAPIDS Accelerator for Apache Spark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DCAC05F-DF85-C430-84E6-34C59C311E0A}"/>
                </a:ext>
              </a:extLst>
            </p:cNvPr>
            <p:cNvSpPr/>
            <p:nvPr/>
          </p:nvSpPr>
          <p:spPr>
            <a:xfrm>
              <a:off x="1576205" y="4823553"/>
              <a:ext cx="1371600" cy="612795"/>
            </a:xfrm>
            <a:prstGeom prst="rect">
              <a:avLst/>
            </a:prstGeom>
            <a:solidFill>
              <a:srgbClr val="8C8C8C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350" kern="0" err="1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DataFrames</a:t>
              </a:r>
              <a:endParaRPr lang="en-US" sz="1350" kern="0">
                <a:solidFill>
                  <a:srgbClr val="FFFFFF"/>
                </a:solidFill>
                <a:latin typeface="NVIDIA Sans" panose="020B0503020203020204" pitchFamily="34" charset="0"/>
                <a:cs typeface="NVIDIA Sans" panose="020B0503020203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E40A382-1920-8896-D346-39277E320211}"/>
                </a:ext>
              </a:extLst>
            </p:cNvPr>
            <p:cNvSpPr/>
            <p:nvPr/>
          </p:nvSpPr>
          <p:spPr>
            <a:xfrm>
              <a:off x="3029850" y="4823553"/>
              <a:ext cx="1371600" cy="612795"/>
            </a:xfrm>
            <a:prstGeom prst="rect">
              <a:avLst/>
            </a:prstGeom>
            <a:solidFill>
              <a:srgbClr val="8C8C8C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350" kern="0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SQL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EBCB451-1BA5-9325-ECED-A2B018B71F44}"/>
                </a:ext>
              </a:extLst>
            </p:cNvPr>
            <p:cNvSpPr/>
            <p:nvPr/>
          </p:nvSpPr>
          <p:spPr>
            <a:xfrm>
              <a:off x="4497912" y="4823553"/>
              <a:ext cx="1371600" cy="612795"/>
            </a:xfrm>
            <a:prstGeom prst="rect">
              <a:avLst/>
            </a:prstGeom>
            <a:solidFill>
              <a:srgbClr val="8C8C8C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350" kern="0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ML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12DE28-A206-E40C-0C1F-DC8A47A5472C}"/>
                </a:ext>
              </a:extLst>
            </p:cNvPr>
            <p:cNvSpPr/>
            <p:nvPr/>
          </p:nvSpPr>
          <p:spPr>
            <a:xfrm>
              <a:off x="6156237" y="4823553"/>
              <a:ext cx="1429100" cy="612795"/>
            </a:xfrm>
            <a:prstGeom prst="rect">
              <a:avLst/>
            </a:prstGeom>
            <a:solidFill>
              <a:srgbClr val="8C8C8C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350" kern="0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Pandas</a:t>
              </a:r>
              <a:endParaRPr lang="en-US" sz="1350" b="1" kern="0">
                <a:solidFill>
                  <a:srgbClr val="FFFFFF"/>
                </a:solidFill>
                <a:latin typeface="NVIDIA Sans" panose="020B0503020203020204" pitchFamily="34" charset="0"/>
                <a:cs typeface="NVIDIA Sans" panose="020B0503020203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7C06EA-76A1-219A-3EC0-54ABFFCF9839}"/>
                </a:ext>
              </a:extLst>
            </p:cNvPr>
            <p:cNvSpPr/>
            <p:nvPr/>
          </p:nvSpPr>
          <p:spPr>
            <a:xfrm>
              <a:off x="7660143" y="4823553"/>
              <a:ext cx="1371600" cy="612795"/>
            </a:xfrm>
            <a:prstGeom prst="rect">
              <a:avLst/>
            </a:prstGeom>
            <a:solidFill>
              <a:srgbClr val="8C8C8C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350" kern="0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Polars</a:t>
              </a:r>
              <a:endParaRPr lang="en-US" sz="1350" b="1" kern="0">
                <a:solidFill>
                  <a:srgbClr val="FFFFFF"/>
                </a:solidFill>
                <a:latin typeface="NVIDIA Sans" panose="020B0503020203020204" pitchFamily="34" charset="0"/>
                <a:cs typeface="NVIDIA Sans" panose="020B0503020203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C375D1-8555-020E-6D37-DA96AEFEFB43}"/>
                </a:ext>
              </a:extLst>
            </p:cNvPr>
            <p:cNvSpPr/>
            <p:nvPr/>
          </p:nvSpPr>
          <p:spPr>
            <a:xfrm>
              <a:off x="9106549" y="4823553"/>
              <a:ext cx="1371600" cy="612795"/>
            </a:xfrm>
            <a:prstGeom prst="rect">
              <a:avLst/>
            </a:prstGeom>
            <a:solidFill>
              <a:srgbClr val="8C8C8C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350" kern="0" err="1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XGBoost</a:t>
              </a:r>
              <a:endParaRPr lang="en-US" sz="1350" kern="0">
                <a:solidFill>
                  <a:srgbClr val="FFFFFF"/>
                </a:solidFill>
                <a:latin typeface="NVIDIA Sans" panose="020B0503020203020204" pitchFamily="34" charset="0"/>
                <a:cs typeface="NVIDIA Sans" panose="020B0503020203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533618-795A-F159-05E9-90AF15CA6D2C}"/>
                </a:ext>
              </a:extLst>
            </p:cNvPr>
            <p:cNvSpPr/>
            <p:nvPr/>
          </p:nvSpPr>
          <p:spPr>
            <a:xfrm>
              <a:off x="10552955" y="4823553"/>
              <a:ext cx="1371600" cy="612795"/>
            </a:xfrm>
            <a:prstGeom prst="rect">
              <a:avLst/>
            </a:prstGeom>
            <a:solidFill>
              <a:srgbClr val="8C8C8C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350" kern="0" err="1">
                  <a:solidFill>
                    <a:srgbClr val="FFFFFF"/>
                  </a:solidFill>
                  <a:latin typeface="NVIDIA Sans"/>
                  <a:ea typeface="MS PGothic"/>
                  <a:cs typeface="NVIDIA Sans"/>
                </a:rPr>
                <a:t>NetworkX</a:t>
              </a:r>
              <a:endParaRPr lang="en-US" sz="1350" b="1" kern="0">
                <a:solidFill>
                  <a:srgbClr val="FFFFFF"/>
                </a:solidFill>
                <a:latin typeface="NVIDIA Sans"/>
                <a:ea typeface="MS PGothic"/>
                <a:cs typeface="NVIDIA San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53BA1A-CCE7-F8A1-3F03-A2A6914565CF}"/>
                </a:ext>
              </a:extLst>
            </p:cNvPr>
            <p:cNvSpPr/>
            <p:nvPr/>
          </p:nvSpPr>
          <p:spPr>
            <a:xfrm>
              <a:off x="12157563" y="4823553"/>
              <a:ext cx="1371600" cy="612795"/>
            </a:xfrm>
            <a:prstGeom prst="rect">
              <a:avLst/>
            </a:prstGeom>
            <a:solidFill>
              <a:srgbClr val="8C8C8C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350" kern="0" err="1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DataFrames</a:t>
              </a:r>
              <a:endParaRPr lang="en-US" sz="1350" kern="0">
                <a:solidFill>
                  <a:srgbClr val="FFFFFF"/>
                </a:solidFill>
                <a:latin typeface="NVIDIA Sans" panose="020B0503020203020204" pitchFamily="34" charset="0"/>
                <a:cs typeface="NVIDIA Sans" panose="020B0503020203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134F5B7-3B8B-7226-A9C9-65244DB37E9F}"/>
                </a:ext>
              </a:extLst>
            </p:cNvPr>
            <p:cNvSpPr/>
            <p:nvPr/>
          </p:nvSpPr>
          <p:spPr>
            <a:xfrm>
              <a:off x="13578615" y="4823553"/>
              <a:ext cx="1371600" cy="612795"/>
            </a:xfrm>
            <a:prstGeom prst="rect">
              <a:avLst/>
            </a:prstGeom>
            <a:solidFill>
              <a:srgbClr val="8C8C8C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350" kern="0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ML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95CE1C-BB00-2FFC-9E99-26693F7EECBC}"/>
                </a:ext>
              </a:extLst>
            </p:cNvPr>
            <p:cNvSpPr/>
            <p:nvPr/>
          </p:nvSpPr>
          <p:spPr>
            <a:xfrm>
              <a:off x="14983986" y="4823553"/>
              <a:ext cx="1371600" cy="612795"/>
            </a:xfrm>
            <a:prstGeom prst="rect">
              <a:avLst/>
            </a:prstGeom>
            <a:solidFill>
              <a:srgbClr val="8C8C8C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350" kern="0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Graph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562187-9F37-968D-0DAA-944BEA332364}"/>
              </a:ext>
            </a:extLst>
          </p:cNvPr>
          <p:cNvGrpSpPr/>
          <p:nvPr/>
        </p:nvGrpSpPr>
        <p:grpSpPr>
          <a:xfrm>
            <a:off x="1329697" y="5976066"/>
            <a:ext cx="15206561" cy="1892568"/>
            <a:chOff x="1329697" y="5988495"/>
            <a:chExt cx="15206561" cy="18925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3B9697-A045-98BD-65FC-709D741DA4A8}"/>
                </a:ext>
              </a:extLst>
            </p:cNvPr>
            <p:cNvSpPr/>
            <p:nvPr/>
          </p:nvSpPr>
          <p:spPr>
            <a:xfrm>
              <a:off x="1329697" y="5988495"/>
              <a:ext cx="15206561" cy="1892568"/>
            </a:xfrm>
            <a:prstGeom prst="rect">
              <a:avLst/>
            </a:prstGeom>
            <a:solidFill>
              <a:srgbClr val="8157D4"/>
            </a:solidFill>
            <a:ln w="1270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wrap="square" lIns="152375" tIns="76167" rIns="152375" bIns="76167" anchor="t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endParaRPr lang="en-US" sz="1575" kern="0">
                <a:solidFill>
                  <a:srgbClr val="FFFFFF"/>
                </a:solidFill>
                <a:latin typeface="NVIDIA Sans" panose="020B0503020203020204" pitchFamily="34" charset="0"/>
                <a:cs typeface="NVIDIA Sans" panose="020B0503020203020204" pitchFamily="34" charset="0"/>
              </a:endParaRPr>
            </a:p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kern="0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RAPIDS GPU Python and C++ Libraries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5D64F7-F87C-8ACE-9566-24D9890ADA1D}"/>
                </a:ext>
              </a:extLst>
            </p:cNvPr>
            <p:cNvSpPr/>
            <p:nvPr/>
          </p:nvSpPr>
          <p:spPr>
            <a:xfrm>
              <a:off x="7636499" y="7039631"/>
              <a:ext cx="2602851" cy="511608"/>
            </a:xfrm>
            <a:prstGeom prst="rect">
              <a:avLst/>
            </a:prstGeom>
            <a:solidFill>
              <a:srgbClr val="8157D4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algn="ctr" defTabSz="914309">
                <a:lnSpc>
                  <a:spcPct val="90000"/>
                </a:lnSpc>
              </a:pPr>
              <a:r>
                <a:rPr lang="en-US" sz="1500" kern="0">
                  <a:solidFill>
                    <a:srgbClr val="FFFFFF"/>
                  </a:solidFill>
                  <a:latin typeface="NVIDIA Sans"/>
                  <a:cs typeface="NVIDIA Sans"/>
                </a:rPr>
                <a:t>Graph</a:t>
              </a:r>
              <a:endParaRPr lang="en-US"/>
            </a:p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500" b="1" kern="0" err="1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cuGraph</a:t>
              </a:r>
              <a:endParaRPr lang="en-US" sz="1500" b="1" kern="0">
                <a:solidFill>
                  <a:srgbClr val="FFFFFF"/>
                </a:solidFill>
                <a:latin typeface="NVIDIA Sans" panose="020B0503020203020204" pitchFamily="34" charset="0"/>
                <a:cs typeface="NVIDIA Sans" panose="020B0503020203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23FB40-35A5-A465-30F0-1F22A7DC3D47}"/>
                </a:ext>
              </a:extLst>
            </p:cNvPr>
            <p:cNvSpPr/>
            <p:nvPr/>
          </p:nvSpPr>
          <p:spPr>
            <a:xfrm>
              <a:off x="2230448" y="7039631"/>
              <a:ext cx="2602851" cy="529479"/>
            </a:xfrm>
            <a:prstGeom prst="rect">
              <a:avLst/>
            </a:prstGeom>
            <a:solidFill>
              <a:srgbClr val="8157D4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500" kern="0" err="1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DataFrames</a:t>
              </a:r>
              <a:endParaRPr lang="en-US" sz="1500" kern="0">
                <a:solidFill>
                  <a:srgbClr val="FFFFFF"/>
                </a:solidFill>
                <a:latin typeface="NVIDIA Sans" panose="020B0503020203020204" pitchFamily="34" charset="0"/>
                <a:cs typeface="NVIDIA Sans" panose="020B0503020203020204" pitchFamily="34" charset="0"/>
              </a:endParaRPr>
            </a:p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500" b="1" kern="0" err="1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cuDF</a:t>
              </a:r>
              <a:endParaRPr lang="en-US" sz="1500" b="1" kern="0">
                <a:solidFill>
                  <a:srgbClr val="FFFFFF"/>
                </a:solidFill>
                <a:latin typeface="NVIDIA Sans" panose="020B0503020203020204" pitchFamily="34" charset="0"/>
                <a:cs typeface="NVIDIA Sans" panose="020B0503020203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68FA64-D447-9F13-3881-78E232AA6E70}"/>
                </a:ext>
              </a:extLst>
            </p:cNvPr>
            <p:cNvSpPr/>
            <p:nvPr/>
          </p:nvSpPr>
          <p:spPr>
            <a:xfrm>
              <a:off x="4941932" y="7039631"/>
              <a:ext cx="2602851" cy="511608"/>
            </a:xfrm>
            <a:prstGeom prst="rect">
              <a:avLst/>
            </a:prstGeom>
            <a:solidFill>
              <a:srgbClr val="8157D4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500" kern="0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ML</a:t>
              </a:r>
            </a:p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500" b="1" kern="0" err="1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cuML</a:t>
              </a:r>
              <a:endParaRPr lang="en-US" sz="1500" b="1" kern="0">
                <a:solidFill>
                  <a:srgbClr val="FFFFFF"/>
                </a:solidFill>
                <a:latin typeface="NVIDIA Sans" panose="020B0503020203020204" pitchFamily="34" charset="0"/>
                <a:cs typeface="NVIDIA Sans" panose="020B0503020203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A54E47-001C-F1BA-03D3-8521375DA7A9}"/>
                </a:ext>
              </a:extLst>
            </p:cNvPr>
            <p:cNvSpPr/>
            <p:nvPr/>
          </p:nvSpPr>
          <p:spPr>
            <a:xfrm>
              <a:off x="10331066" y="7039631"/>
              <a:ext cx="2602851" cy="511608"/>
            </a:xfrm>
            <a:prstGeom prst="rect">
              <a:avLst/>
            </a:prstGeom>
            <a:solidFill>
              <a:srgbClr val="8157D4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algn="ctr" defTabSz="914309">
                <a:lnSpc>
                  <a:spcPct val="90000"/>
                </a:lnSpc>
              </a:pPr>
              <a:r>
                <a:rPr lang="en-US" sz="1500" kern="0">
                  <a:solidFill>
                    <a:srgbClr val="FFFFFF"/>
                  </a:solidFill>
                  <a:latin typeface="NVIDIA Sans"/>
                  <a:cs typeface="NVIDIA Sans"/>
                </a:rPr>
                <a:t>Spatial</a:t>
              </a:r>
              <a:endParaRPr lang="en-US"/>
            </a:p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500" b="1" kern="0" err="1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cuSpatial</a:t>
              </a:r>
              <a:endParaRPr lang="en-US" sz="1500" b="1" kern="0">
                <a:solidFill>
                  <a:srgbClr val="FFFFFF"/>
                </a:solidFill>
                <a:latin typeface="NVIDIA Sans" panose="020B0503020203020204" pitchFamily="34" charset="0"/>
                <a:cs typeface="NVIDIA Sans" panose="020B0503020203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140FCA3-C07F-28C5-87E4-2AD1B0727DCF}"/>
                </a:ext>
              </a:extLst>
            </p:cNvPr>
            <p:cNvSpPr/>
            <p:nvPr/>
          </p:nvSpPr>
          <p:spPr>
            <a:xfrm>
              <a:off x="13033296" y="7057502"/>
              <a:ext cx="2602851" cy="511608"/>
            </a:xfrm>
            <a:prstGeom prst="rect">
              <a:avLst/>
            </a:prstGeom>
            <a:solidFill>
              <a:srgbClr val="8157D4"/>
            </a:solidFill>
            <a:ln w="12700" cap="flat" cmpd="sng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algn="ctr" defTabSz="914309">
                <a:lnSpc>
                  <a:spcPct val="90000"/>
                </a:lnSpc>
              </a:pPr>
              <a:r>
                <a:rPr lang="en-US" sz="1500" kern="0">
                  <a:solidFill>
                    <a:srgbClr val="FFFFFF"/>
                  </a:solidFill>
                  <a:latin typeface="NVIDIA Sans"/>
                  <a:cs typeface="NVIDIA Sans"/>
                </a:rPr>
                <a:t>Vector Search</a:t>
              </a:r>
              <a:endParaRPr lang="en-US"/>
            </a:p>
            <a:p>
              <a:pPr algn="ctr" defTabSz="914309">
                <a:lnSpc>
                  <a:spcPct val="90000"/>
                </a:lnSpc>
                <a:buClr>
                  <a:srgbClr val="000000"/>
                </a:buClr>
              </a:pPr>
              <a:r>
                <a:rPr lang="en-US" sz="1500" b="1" kern="0" err="1">
                  <a:solidFill>
                    <a:srgbClr val="FFFFFF"/>
                  </a:solidFill>
                  <a:latin typeface="NVIDIA Sans" panose="020B0503020203020204" pitchFamily="34" charset="0"/>
                  <a:cs typeface="NVIDIA Sans" panose="020B0503020203020204" pitchFamily="34" charset="0"/>
                </a:rPr>
                <a:t>cuVS</a:t>
              </a:r>
              <a:endParaRPr lang="en-US" sz="1500" b="1" kern="0">
                <a:solidFill>
                  <a:srgbClr val="FFFFFF"/>
                </a:solidFill>
                <a:latin typeface="NVIDIA Sans" panose="020B0503020203020204" pitchFamily="34" charset="0"/>
                <a:cs typeface="NVIDIA Sans" panose="020B0503020203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6B0778-01A2-4C5B-9F3D-8E415E6749FC}"/>
              </a:ext>
            </a:extLst>
          </p:cNvPr>
          <p:cNvSpPr txBox="1"/>
          <p:nvPr/>
        </p:nvSpPr>
        <p:spPr>
          <a:xfrm>
            <a:off x="252040" y="7988178"/>
            <a:ext cx="969024" cy="101566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>
                <a:solidFill>
                  <a:schemeClr val="tx2"/>
                </a:solidFill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F5986-07FD-4EAD-63D1-6C56C32231A3}"/>
              </a:ext>
            </a:extLst>
          </p:cNvPr>
          <p:cNvSpPr txBox="1"/>
          <p:nvPr/>
        </p:nvSpPr>
        <p:spPr>
          <a:xfrm>
            <a:off x="252040" y="6426948"/>
            <a:ext cx="969024" cy="101566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>
                <a:solidFill>
                  <a:schemeClr val="tx2"/>
                </a:solidFill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7BCA9C-22EF-4229-3A5C-C23CD8290147}"/>
              </a:ext>
            </a:extLst>
          </p:cNvPr>
          <p:cNvSpPr txBox="1"/>
          <p:nvPr/>
        </p:nvSpPr>
        <p:spPr>
          <a:xfrm>
            <a:off x="252040" y="4107961"/>
            <a:ext cx="969024" cy="101566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>
                <a:solidFill>
                  <a:schemeClr val="tx2"/>
                </a:solidFill>
              </a:rPr>
              <a:t>1.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9410B30-783D-7E1F-E454-6BA73C9EE53C}"/>
              </a:ext>
            </a:extLst>
          </p:cNvPr>
          <p:cNvSpPr txBox="1">
            <a:spLocks/>
          </p:cNvSpPr>
          <p:nvPr/>
        </p:nvSpPr>
        <p:spPr>
          <a:xfrm>
            <a:off x="830580" y="1229046"/>
            <a:ext cx="1662684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VIDIA Sans"/>
              <a:buNone/>
              <a:defRPr sz="2700" b="1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NVIDIA Sans"/>
              </a:defRPr>
            </a:lvl1pPr>
            <a:lvl2pPr marL="685800" marR="0" lvl="1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371600" marR="0" lvl="2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2057400" marR="0" lvl="3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743200" marR="0" lvl="4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3429000" marR="0" lvl="5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4114800" marR="0" lvl="6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4800600" marR="0" lvl="7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5486400" marR="0" lvl="8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fontAlgn="auto"/>
            <a:r>
              <a:rPr lang="en-US" sz="4800">
                <a:solidFill>
                  <a:srgbClr val="000000"/>
                </a:solidFill>
                <a:latin typeface="Arial"/>
                <a:cs typeface="Arial"/>
              </a:rPr>
              <a:t>The GPU Accelerated Data Science Stack</a:t>
            </a:r>
          </a:p>
        </p:txBody>
      </p:sp>
    </p:spTree>
    <p:extLst>
      <p:ext uri="{BB962C8B-B14F-4D97-AF65-F5344CB8AC3E}">
        <p14:creationId xmlns:p14="http://schemas.microsoft.com/office/powerpoint/2010/main" val="320134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D795-CD27-5C2B-A533-C32E8A5E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RAPIDS Library Generalized Technology Stack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91240-67A3-676A-5665-32999914DE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1" name="Google Shape;1188;p130">
            <a:extLst>
              <a:ext uri="{FF2B5EF4-FFF2-40B4-BE49-F238E27FC236}">
                <a16:creationId xmlns:a16="http://schemas.microsoft.com/office/drawing/2014/main" id="{6CF2E081-A09C-AAE4-077D-618396EF8FBB}"/>
              </a:ext>
            </a:extLst>
          </p:cNvPr>
          <p:cNvGrpSpPr/>
          <p:nvPr/>
        </p:nvGrpSpPr>
        <p:grpSpPr>
          <a:xfrm>
            <a:off x="3153576" y="2847721"/>
            <a:ext cx="8410223" cy="6183862"/>
            <a:chOff x="3465688" y="2035727"/>
            <a:chExt cx="3544712" cy="2272465"/>
          </a:xfrm>
        </p:grpSpPr>
        <p:sp>
          <p:nvSpPr>
            <p:cNvPr id="32" name="Google Shape;1189;p130">
              <a:extLst>
                <a:ext uri="{FF2B5EF4-FFF2-40B4-BE49-F238E27FC236}">
                  <a16:creationId xmlns:a16="http://schemas.microsoft.com/office/drawing/2014/main" id="{EC36816D-66DD-4B4B-5580-0C047FF50A7E}"/>
                </a:ext>
              </a:extLst>
            </p:cNvPr>
            <p:cNvSpPr/>
            <p:nvPr/>
          </p:nvSpPr>
          <p:spPr>
            <a:xfrm>
              <a:off x="3465688" y="2035727"/>
              <a:ext cx="3544712" cy="316089"/>
            </a:xfrm>
            <a:prstGeom prst="rect">
              <a:avLst/>
            </a:prstGeom>
            <a:solidFill>
              <a:srgbClr val="7400FF"/>
            </a:solidFill>
            <a:ln w="3175">
              <a:solidFill>
                <a:schemeClr val="accent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Python</a:t>
              </a: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3" name="Google Shape;1190;p130">
              <a:extLst>
                <a:ext uri="{FF2B5EF4-FFF2-40B4-BE49-F238E27FC236}">
                  <a16:creationId xmlns:a16="http://schemas.microsoft.com/office/drawing/2014/main" id="{8C5FC519-66D5-A70D-0596-C3F05D9342DE}"/>
                </a:ext>
              </a:extLst>
            </p:cNvPr>
            <p:cNvSpPr/>
            <p:nvPr/>
          </p:nvSpPr>
          <p:spPr>
            <a:xfrm>
              <a:off x="3465688" y="2427003"/>
              <a:ext cx="3544712" cy="316089"/>
            </a:xfrm>
            <a:prstGeom prst="rect">
              <a:avLst/>
            </a:prstGeom>
            <a:solidFill>
              <a:srgbClr val="EB8935"/>
            </a:solidFill>
            <a:ln>
              <a:solidFill>
                <a:schemeClr val="tx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Cython</a:t>
              </a: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" name="Google Shape;1191;p130">
              <a:extLst>
                <a:ext uri="{FF2B5EF4-FFF2-40B4-BE49-F238E27FC236}">
                  <a16:creationId xmlns:a16="http://schemas.microsoft.com/office/drawing/2014/main" id="{92D3E9F6-D978-16B9-02B0-F3BB8E5AF1B4}"/>
                </a:ext>
              </a:extLst>
            </p:cNvPr>
            <p:cNvSpPr/>
            <p:nvPr/>
          </p:nvSpPr>
          <p:spPr>
            <a:xfrm>
              <a:off x="3465688" y="2818279"/>
              <a:ext cx="3544712" cy="316089"/>
            </a:xfrm>
            <a:prstGeom prst="rect">
              <a:avLst/>
            </a:prstGeom>
            <a:solidFill>
              <a:srgbClr val="A946E0"/>
            </a:solidFill>
            <a:ln>
              <a:solidFill>
                <a:schemeClr val="tx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Algorithms</a:t>
              </a:r>
              <a:endParaRPr kumimoji="0" sz="2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192;p130">
              <a:extLst>
                <a:ext uri="{FF2B5EF4-FFF2-40B4-BE49-F238E27FC236}">
                  <a16:creationId xmlns:a16="http://schemas.microsoft.com/office/drawing/2014/main" id="{89AFA227-2E73-E4B8-49E4-CF14E33174DA}"/>
                </a:ext>
              </a:extLst>
            </p:cNvPr>
            <p:cNvSpPr/>
            <p:nvPr/>
          </p:nvSpPr>
          <p:spPr>
            <a:xfrm>
              <a:off x="3465688" y="3209555"/>
              <a:ext cx="2111023" cy="316089"/>
            </a:xfrm>
            <a:prstGeom prst="rect">
              <a:avLst/>
            </a:prstGeom>
            <a:solidFill>
              <a:srgbClr val="5D1682"/>
            </a:solidFill>
            <a:ln>
              <a:solidFill>
                <a:schemeClr val="tx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Prims</a:t>
              </a:r>
              <a:endParaRPr kumimoji="0" sz="2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193;p130">
              <a:extLst>
                <a:ext uri="{FF2B5EF4-FFF2-40B4-BE49-F238E27FC236}">
                  <a16:creationId xmlns:a16="http://schemas.microsoft.com/office/drawing/2014/main" id="{767A8E85-34D3-0F9D-11CC-008DEFCC3C17}"/>
                </a:ext>
              </a:extLst>
            </p:cNvPr>
            <p:cNvSpPr/>
            <p:nvPr/>
          </p:nvSpPr>
          <p:spPr>
            <a:xfrm>
              <a:off x="3465688" y="3525644"/>
              <a:ext cx="1111957" cy="391274"/>
            </a:xfrm>
            <a:prstGeom prst="rect">
              <a:avLst/>
            </a:prstGeom>
            <a:solidFill>
              <a:srgbClr val="5D1682"/>
            </a:solidFill>
            <a:ln>
              <a:solidFill>
                <a:schemeClr val="accent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7" name="Google Shape;1194;p130">
              <a:extLst>
                <a:ext uri="{FF2B5EF4-FFF2-40B4-BE49-F238E27FC236}">
                  <a16:creationId xmlns:a16="http://schemas.microsoft.com/office/drawing/2014/main" id="{80373EC8-666B-C83E-0EF3-CB1709186E8F}"/>
                </a:ext>
              </a:extLst>
            </p:cNvPr>
            <p:cNvSpPr/>
            <p:nvPr/>
          </p:nvSpPr>
          <p:spPr>
            <a:xfrm>
              <a:off x="5661376" y="3209554"/>
              <a:ext cx="1349024" cy="391275"/>
            </a:xfrm>
            <a:prstGeom prst="rect">
              <a:avLst/>
            </a:prstGeom>
            <a:solidFill>
              <a:srgbClr val="7400FF"/>
            </a:solidFill>
            <a:ln>
              <a:solidFill>
                <a:schemeClr val="tx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" name="Google Shape;1195;p130">
              <a:extLst>
                <a:ext uri="{FF2B5EF4-FFF2-40B4-BE49-F238E27FC236}">
                  <a16:creationId xmlns:a16="http://schemas.microsoft.com/office/drawing/2014/main" id="{11EFB7A0-C405-4EEB-3376-425E0850FC72}"/>
                </a:ext>
              </a:extLst>
            </p:cNvPr>
            <p:cNvSpPr/>
            <p:nvPr/>
          </p:nvSpPr>
          <p:spPr>
            <a:xfrm>
              <a:off x="4662311" y="3600829"/>
              <a:ext cx="2348089" cy="316089"/>
            </a:xfrm>
            <a:prstGeom prst="rect">
              <a:avLst/>
            </a:prstGeom>
            <a:solidFill>
              <a:srgbClr val="7400FF"/>
            </a:solidFill>
            <a:ln>
              <a:solidFill>
                <a:srgbClr val="7400FF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CUDA Libraries</a:t>
              </a:r>
              <a:endParaRPr kumimoji="0" sz="2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196;p130">
              <a:extLst>
                <a:ext uri="{FF2B5EF4-FFF2-40B4-BE49-F238E27FC236}">
                  <a16:creationId xmlns:a16="http://schemas.microsoft.com/office/drawing/2014/main" id="{F9696BE7-39DB-D01F-C7AE-20E75694A25D}"/>
                </a:ext>
              </a:extLst>
            </p:cNvPr>
            <p:cNvSpPr/>
            <p:nvPr/>
          </p:nvSpPr>
          <p:spPr>
            <a:xfrm>
              <a:off x="3465688" y="3992103"/>
              <a:ext cx="3544712" cy="316089"/>
            </a:xfrm>
            <a:prstGeom prst="rect">
              <a:avLst/>
            </a:prstGeom>
            <a:solidFill>
              <a:srgbClr val="7400FF"/>
            </a:solidFill>
            <a:ln>
              <a:solidFill>
                <a:schemeClr val="tx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CUDA</a:t>
              </a:r>
              <a:endParaRPr kumimoji="0" sz="2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15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DE36-C6FF-548A-1152-96F0AECB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GPU Python Libraries</a:t>
            </a:r>
          </a:p>
        </p:txBody>
      </p:sp>
    </p:spTree>
    <p:extLst>
      <p:ext uri="{BB962C8B-B14F-4D97-AF65-F5344CB8AC3E}">
        <p14:creationId xmlns:p14="http://schemas.microsoft.com/office/powerpoint/2010/main" val="43557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D795-CD27-5C2B-A533-C32E8A5E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the RAPIDS GPU Library Python Stack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91240-67A3-676A-5665-32999914DE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1" name="Google Shape;1188;p130">
            <a:extLst>
              <a:ext uri="{FF2B5EF4-FFF2-40B4-BE49-F238E27FC236}">
                <a16:creationId xmlns:a16="http://schemas.microsoft.com/office/drawing/2014/main" id="{6CF2E081-A09C-AAE4-077D-618396EF8FBB}"/>
              </a:ext>
            </a:extLst>
          </p:cNvPr>
          <p:cNvGrpSpPr/>
          <p:nvPr/>
        </p:nvGrpSpPr>
        <p:grpSpPr>
          <a:xfrm>
            <a:off x="3153576" y="2809621"/>
            <a:ext cx="8410223" cy="6183862"/>
            <a:chOff x="3465688" y="2035727"/>
            <a:chExt cx="3544712" cy="2272465"/>
          </a:xfrm>
        </p:grpSpPr>
        <p:sp>
          <p:nvSpPr>
            <p:cNvPr id="32" name="Google Shape;1189;p130">
              <a:extLst>
                <a:ext uri="{FF2B5EF4-FFF2-40B4-BE49-F238E27FC236}">
                  <a16:creationId xmlns:a16="http://schemas.microsoft.com/office/drawing/2014/main" id="{EC36816D-66DD-4B4B-5580-0C047FF50A7E}"/>
                </a:ext>
              </a:extLst>
            </p:cNvPr>
            <p:cNvSpPr/>
            <p:nvPr/>
          </p:nvSpPr>
          <p:spPr>
            <a:xfrm>
              <a:off x="3465688" y="2035727"/>
              <a:ext cx="3544712" cy="316089"/>
            </a:xfrm>
            <a:prstGeom prst="rect">
              <a:avLst/>
            </a:prstGeom>
            <a:solidFill>
              <a:srgbClr val="7400FF"/>
            </a:solidFill>
            <a:ln w="76200">
              <a:solidFill>
                <a:schemeClr val="tx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Python</a:t>
              </a: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3" name="Google Shape;1190;p130">
              <a:extLst>
                <a:ext uri="{FF2B5EF4-FFF2-40B4-BE49-F238E27FC236}">
                  <a16:creationId xmlns:a16="http://schemas.microsoft.com/office/drawing/2014/main" id="{8C5FC519-66D5-A70D-0596-C3F05D9342DE}"/>
                </a:ext>
              </a:extLst>
            </p:cNvPr>
            <p:cNvSpPr/>
            <p:nvPr/>
          </p:nvSpPr>
          <p:spPr>
            <a:xfrm>
              <a:off x="3465688" y="2427003"/>
              <a:ext cx="3544712" cy="316089"/>
            </a:xfrm>
            <a:prstGeom prst="rect">
              <a:avLst/>
            </a:prstGeom>
            <a:solidFill>
              <a:srgbClr val="EB8935"/>
            </a:solidFill>
            <a:ln>
              <a:solidFill>
                <a:schemeClr val="tx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Cython</a:t>
              </a: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" name="Google Shape;1191;p130">
              <a:extLst>
                <a:ext uri="{FF2B5EF4-FFF2-40B4-BE49-F238E27FC236}">
                  <a16:creationId xmlns:a16="http://schemas.microsoft.com/office/drawing/2014/main" id="{92D3E9F6-D978-16B9-02B0-F3BB8E5AF1B4}"/>
                </a:ext>
              </a:extLst>
            </p:cNvPr>
            <p:cNvSpPr/>
            <p:nvPr/>
          </p:nvSpPr>
          <p:spPr>
            <a:xfrm>
              <a:off x="3465688" y="2818279"/>
              <a:ext cx="3544712" cy="316089"/>
            </a:xfrm>
            <a:prstGeom prst="rect">
              <a:avLst/>
            </a:prstGeom>
            <a:solidFill>
              <a:srgbClr val="A946E0"/>
            </a:solidFill>
            <a:ln>
              <a:solidFill>
                <a:schemeClr val="tx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Algorithms</a:t>
              </a:r>
              <a:endParaRPr kumimoji="0" sz="2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192;p130">
              <a:extLst>
                <a:ext uri="{FF2B5EF4-FFF2-40B4-BE49-F238E27FC236}">
                  <a16:creationId xmlns:a16="http://schemas.microsoft.com/office/drawing/2014/main" id="{89AFA227-2E73-E4B8-49E4-CF14E33174DA}"/>
                </a:ext>
              </a:extLst>
            </p:cNvPr>
            <p:cNvSpPr/>
            <p:nvPr/>
          </p:nvSpPr>
          <p:spPr>
            <a:xfrm>
              <a:off x="3465688" y="3209555"/>
              <a:ext cx="2111023" cy="316089"/>
            </a:xfrm>
            <a:prstGeom prst="rect">
              <a:avLst/>
            </a:prstGeom>
            <a:solidFill>
              <a:srgbClr val="5D1682"/>
            </a:solidFill>
            <a:ln>
              <a:solidFill>
                <a:schemeClr val="accent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Prims</a:t>
              </a:r>
              <a:endParaRPr kumimoji="0" sz="2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193;p130">
              <a:extLst>
                <a:ext uri="{FF2B5EF4-FFF2-40B4-BE49-F238E27FC236}">
                  <a16:creationId xmlns:a16="http://schemas.microsoft.com/office/drawing/2014/main" id="{767A8E85-34D3-0F9D-11CC-008DEFCC3C17}"/>
                </a:ext>
              </a:extLst>
            </p:cNvPr>
            <p:cNvSpPr/>
            <p:nvPr/>
          </p:nvSpPr>
          <p:spPr>
            <a:xfrm>
              <a:off x="3465688" y="3525644"/>
              <a:ext cx="1111957" cy="391274"/>
            </a:xfrm>
            <a:prstGeom prst="rect">
              <a:avLst/>
            </a:prstGeom>
            <a:solidFill>
              <a:srgbClr val="5D1682"/>
            </a:solidFill>
            <a:ln>
              <a:solidFill>
                <a:schemeClr val="accent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7" name="Google Shape;1194;p130">
              <a:extLst>
                <a:ext uri="{FF2B5EF4-FFF2-40B4-BE49-F238E27FC236}">
                  <a16:creationId xmlns:a16="http://schemas.microsoft.com/office/drawing/2014/main" id="{80373EC8-666B-C83E-0EF3-CB1709186E8F}"/>
                </a:ext>
              </a:extLst>
            </p:cNvPr>
            <p:cNvSpPr/>
            <p:nvPr/>
          </p:nvSpPr>
          <p:spPr>
            <a:xfrm>
              <a:off x="5661376" y="3209554"/>
              <a:ext cx="1349024" cy="391275"/>
            </a:xfrm>
            <a:prstGeom prst="rect">
              <a:avLst/>
            </a:prstGeom>
            <a:solidFill>
              <a:srgbClr val="7400FF"/>
            </a:solidFill>
            <a:ln>
              <a:solidFill>
                <a:srgbClr val="7400FF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" name="Google Shape;1195;p130">
              <a:extLst>
                <a:ext uri="{FF2B5EF4-FFF2-40B4-BE49-F238E27FC236}">
                  <a16:creationId xmlns:a16="http://schemas.microsoft.com/office/drawing/2014/main" id="{11EFB7A0-C405-4EEB-3376-425E0850FC72}"/>
                </a:ext>
              </a:extLst>
            </p:cNvPr>
            <p:cNvSpPr/>
            <p:nvPr/>
          </p:nvSpPr>
          <p:spPr>
            <a:xfrm>
              <a:off x="4662311" y="3600829"/>
              <a:ext cx="2348089" cy="316089"/>
            </a:xfrm>
            <a:prstGeom prst="rect">
              <a:avLst/>
            </a:prstGeom>
            <a:solidFill>
              <a:srgbClr val="7400FF"/>
            </a:solidFill>
            <a:ln>
              <a:solidFill>
                <a:srgbClr val="7400FF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CUDA Libraries</a:t>
              </a:r>
              <a:endParaRPr kumimoji="0" sz="2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196;p130">
              <a:extLst>
                <a:ext uri="{FF2B5EF4-FFF2-40B4-BE49-F238E27FC236}">
                  <a16:creationId xmlns:a16="http://schemas.microsoft.com/office/drawing/2014/main" id="{F9696BE7-39DB-D01F-C7AE-20E75694A25D}"/>
                </a:ext>
              </a:extLst>
            </p:cNvPr>
            <p:cNvSpPr/>
            <p:nvPr/>
          </p:nvSpPr>
          <p:spPr>
            <a:xfrm>
              <a:off x="3465688" y="3992103"/>
              <a:ext cx="3544712" cy="316089"/>
            </a:xfrm>
            <a:prstGeom prst="rect">
              <a:avLst/>
            </a:prstGeom>
            <a:solidFill>
              <a:srgbClr val="7400FF"/>
            </a:solidFill>
            <a:ln>
              <a:solidFill>
                <a:schemeClr val="tx2"/>
              </a:solidFill>
            </a:ln>
          </p:spPr>
          <p:txBody>
            <a:bodyPr spcFirstLastPara="1" wrap="square" lIns="152375" tIns="76167" rIns="152375" bIns="76167" anchor="ctr" anchorCtr="0">
              <a:noAutofit/>
            </a:bodyPr>
            <a:lstStyle/>
            <a:p>
              <a:pPr marL="0" marR="0" lvl="0" indent="0" algn="ctr" defTabSz="15240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CUDA</a:t>
              </a:r>
              <a:endParaRPr kumimoji="0" sz="2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1197;p130">
            <a:extLst>
              <a:ext uri="{FF2B5EF4-FFF2-40B4-BE49-F238E27FC236}">
                <a16:creationId xmlns:a16="http://schemas.microsoft.com/office/drawing/2014/main" id="{0E69C52F-DBA2-8D1E-F48B-AF5DF6C17A32}"/>
              </a:ext>
            </a:extLst>
          </p:cNvPr>
          <p:cNvSpPr txBox="1"/>
          <p:nvPr/>
        </p:nvSpPr>
        <p:spPr>
          <a:xfrm>
            <a:off x="12460780" y="2809621"/>
            <a:ext cx="3349037" cy="2000548"/>
          </a:xfrm>
          <a:prstGeom prst="rect">
            <a:avLst/>
          </a:prstGeom>
          <a:noFill/>
          <a:ln w="3175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375" tIns="76167" rIns="152375" bIns="76167" anchor="ctr" anchorCtr="0">
            <a:noAutofit/>
          </a:bodyPr>
          <a:lstStyle/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cuDF</a:t>
            </a:r>
            <a:endParaRPr kumimoji="0" lang="en-US" sz="3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lang="en-US" sz="3333" kern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cuML</a:t>
            </a:r>
            <a:endParaRPr lang="en-US" sz="3333" ker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152403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333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cuGraph</a:t>
            </a:r>
            <a:b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kumimoji="0" lang="en-US" sz="333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Dask</a:t>
            </a:r>
            <a:r>
              <a:rPr kumimoji="0" lang="en-US" sz="3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en-US" sz="333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cuDF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2" name="Google Shape;1199;p130">
            <a:extLst>
              <a:ext uri="{FF2B5EF4-FFF2-40B4-BE49-F238E27FC236}">
                <a16:creationId xmlns:a16="http://schemas.microsoft.com/office/drawing/2014/main" id="{363B8DDC-8B47-CEDA-F8E9-586F44B72394}"/>
              </a:ext>
            </a:extLst>
          </p:cNvPr>
          <p:cNvCxnSpPr>
            <a:stCxn id="32" idx="3"/>
            <a:endCxn id="40" idx="1"/>
          </p:cNvCxnSpPr>
          <p:nvPr/>
        </p:nvCxnSpPr>
        <p:spPr>
          <a:xfrm>
            <a:off x="11563799" y="3239694"/>
            <a:ext cx="896981" cy="570201"/>
          </a:xfrm>
          <a:prstGeom prst="bentConnector3">
            <a:avLst>
              <a:gd name="adj1" fmla="val 50000"/>
            </a:avLst>
          </a:prstGeom>
          <a:noFill/>
          <a:ln w="34925" cap="rnd" cmpd="sng">
            <a:solidFill>
              <a:schemeClr val="tx2"/>
            </a:solidFill>
            <a:prstDash val="solid"/>
            <a:bevel/>
            <a:headEnd type="diamond" w="lg" len="lg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1163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rgbClr val="000000"/>
                </a:solidFill>
              </a:rPr>
              <a:t>Refactoring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9765B-F1A7-4F8B-B2BA-A7971E2F1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/>
              <a:t>Large amounts of existing code in </a:t>
            </a:r>
            <a:r>
              <a:rPr lang="en-US" err="1"/>
              <a:t>PyData</a:t>
            </a:r>
            <a:r>
              <a:rPr lang="en-US"/>
              <a:t> (</a:t>
            </a:r>
            <a:r>
              <a:rPr lang="en-US" err="1"/>
              <a:t>Numpy</a:t>
            </a:r>
            <a:r>
              <a:rPr lang="en-US"/>
              <a:t>, pandas, scikit-learn, etc.)</a:t>
            </a:r>
          </a:p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/>
              <a:t>RAPIDS uses Pandas-like API</a:t>
            </a:r>
          </a:p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/>
              <a:t>Very easy and straightforward</a:t>
            </a:r>
          </a:p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/>
              <a:t>Simple changes in a few lines of code</a:t>
            </a:r>
          </a:p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>
                <a:solidFill>
                  <a:srgbClr val="000000"/>
                </a:solidFill>
              </a:rPr>
              <a:t>Replace import statements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</a:t>
            </a:r>
            <a:r>
              <a:rPr lang="en-US" sz="28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mport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pandas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 </a:t>
            </a:r>
            <a:r>
              <a:rPr lang="en-US" sz="28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</a:t>
            </a:r>
            <a:r>
              <a:rPr lang="en-US" sz="2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cudf</a:t>
            </a:r>
            <a:endParaRPr lang="en-US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US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			    </a:t>
            </a:r>
            <a:r>
              <a:rPr lang="en-US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cupy</a:t>
            </a:r>
            <a:r>
              <a:rPr lang="en-US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cp</a:t>
            </a:r>
          </a:p>
          <a:p>
            <a:endParaRPr lang="en-US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>
                <a:solidFill>
                  <a:srgbClr val="000000"/>
                </a:solidFill>
              </a:rPr>
              <a:t>Use the new imports in place of previous libraries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1A615-4672-4595-9811-B43167FCA1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CPU to GPU Data Science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41BE09-F8CC-48AF-9A92-2305D01CBE09}"/>
              </a:ext>
            </a:extLst>
          </p:cNvPr>
          <p:cNvCxnSpPr>
            <a:cxnSpLocks/>
          </p:cNvCxnSpPr>
          <p:nvPr/>
        </p:nvCxnSpPr>
        <p:spPr>
          <a:xfrm>
            <a:off x="7145860" y="6502405"/>
            <a:ext cx="2523068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034F47-E8C4-4165-B585-AE662E45CEAE}"/>
              </a:ext>
            </a:extLst>
          </p:cNvPr>
          <p:cNvCxnSpPr>
            <a:cxnSpLocks/>
          </p:cNvCxnSpPr>
          <p:nvPr/>
        </p:nvCxnSpPr>
        <p:spPr>
          <a:xfrm>
            <a:off x="7145863" y="7010398"/>
            <a:ext cx="2523068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0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rgbClr val="000000"/>
                </a:solidFill>
              </a:rPr>
              <a:t>Example 1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DBA3D-CA8E-433F-9EB5-D1C980C49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BEF7B-91FB-413D-A5B4-93F9834DD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Pandas to </a:t>
            </a:r>
            <a:r>
              <a:rPr lang="en-US" err="1"/>
              <a:t>cuDF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868FE7-725D-4F9F-885B-FAC2709FD761}"/>
              </a:ext>
            </a:extLst>
          </p:cNvPr>
          <p:cNvSpPr txBox="1"/>
          <p:nvPr/>
        </p:nvSpPr>
        <p:spPr>
          <a:xfrm>
            <a:off x="831977" y="4906455"/>
            <a:ext cx="8312023" cy="24298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solidFill>
                  <a:srgbClr val="C00000"/>
                </a:solidFill>
                <a:latin typeface="Courier New"/>
                <a:cs typeface="Courier New"/>
              </a:rPr>
              <a:t>import</a:t>
            </a:r>
            <a:r>
              <a:rPr lang="en-US" sz="2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800" b="1">
                <a:solidFill>
                  <a:srgbClr val="0070C0"/>
                </a:solidFill>
                <a:latin typeface="Courier New"/>
                <a:cs typeface="Courier New"/>
              </a:rPr>
              <a:t>pandas</a:t>
            </a:r>
            <a:r>
              <a:rPr lang="en-US" sz="2800" b="1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800">
                <a:solidFill>
                  <a:srgbClr val="000000"/>
                </a:solidFill>
                <a:latin typeface="Courier New"/>
                <a:cs typeface="Courier New"/>
              </a:rPr>
              <a:t>as </a:t>
            </a:r>
            <a:r>
              <a:rPr lang="en-US" sz="2800" b="1">
                <a:solidFill>
                  <a:srgbClr val="0070C0"/>
                </a:solidFill>
                <a:latin typeface="Courier New"/>
                <a:cs typeface="Courier New"/>
              </a:rPr>
              <a:t>pd</a:t>
            </a:r>
          </a:p>
          <a:p>
            <a:pPr algn="just">
              <a:lnSpc>
                <a:spcPct val="90000"/>
              </a:lnSpc>
            </a:pPr>
            <a:r>
              <a:rPr lang="en-US" sz="28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df = </a:t>
            </a:r>
            <a:r>
              <a:rPr lang="en-US" sz="2800" b="1" i="0" err="1">
                <a:solidFill>
                  <a:srgbClr val="0071C5"/>
                </a:solidFill>
                <a:effectLst/>
                <a:latin typeface="Courier New"/>
                <a:cs typeface="Courier New"/>
              </a:rPr>
              <a:t>pd</a:t>
            </a:r>
            <a:r>
              <a:rPr lang="en-US" sz="2800" b="0" i="0" err="1">
                <a:solidFill>
                  <a:srgbClr val="333333"/>
                </a:solidFill>
                <a:effectLst/>
                <a:latin typeface="Courier New"/>
                <a:cs typeface="Courier New"/>
              </a:rPr>
              <a:t>.read_csv</a:t>
            </a:r>
            <a:r>
              <a:rPr lang="en-US" sz="28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('df.csv’)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solidFill>
                  <a:srgbClr val="333333"/>
                </a:solidFill>
                <a:latin typeface="Courier New"/>
                <a:cs typeface="Courier New"/>
              </a:rPr>
              <a:t>df1 = </a:t>
            </a:r>
            <a:r>
              <a:rPr lang="en-US" sz="2800" b="1" err="1">
                <a:solidFill>
                  <a:srgbClr val="0071C5"/>
                </a:solidFill>
                <a:latin typeface="Courier New"/>
                <a:cs typeface="Courier New"/>
              </a:rPr>
              <a:t>pd</a:t>
            </a:r>
            <a:r>
              <a:rPr lang="en-US" sz="2800" err="1">
                <a:solidFill>
                  <a:srgbClr val="333333"/>
                </a:solidFill>
                <a:latin typeface="Courier New"/>
                <a:cs typeface="Courier New"/>
              </a:rPr>
              <a:t>.read_csv</a:t>
            </a:r>
            <a:r>
              <a:rPr lang="en-US" sz="2800">
                <a:solidFill>
                  <a:srgbClr val="333333"/>
                </a:solidFill>
                <a:latin typeface="Courier New"/>
                <a:cs typeface="Courier New"/>
              </a:rPr>
              <a:t>(‘df1.csv’)</a:t>
            </a:r>
          </a:p>
          <a:p>
            <a:pPr algn="just">
              <a:lnSpc>
                <a:spcPct val="90000"/>
              </a:lnSpc>
            </a:pPr>
            <a:r>
              <a:rPr lang="en-US" sz="2800" b="1" err="1">
                <a:solidFill>
                  <a:srgbClr val="0071C5"/>
                </a:solidFill>
                <a:latin typeface="Courier New"/>
                <a:cs typeface="Courier New"/>
              </a:rPr>
              <a:t>p</a:t>
            </a:r>
            <a:r>
              <a:rPr lang="en-US" sz="2800" b="1" i="0" err="1">
                <a:solidFill>
                  <a:srgbClr val="0071C5"/>
                </a:solidFill>
                <a:effectLst/>
                <a:latin typeface="Courier New"/>
                <a:cs typeface="Courier New"/>
              </a:rPr>
              <a:t>d</a:t>
            </a:r>
            <a:r>
              <a:rPr lang="en-US" sz="2800" b="0" i="0" err="1">
                <a:solidFill>
                  <a:srgbClr val="333333"/>
                </a:solidFill>
                <a:effectLst/>
                <a:latin typeface="Courier New"/>
                <a:cs typeface="Courier New"/>
              </a:rPr>
              <a:t>.concat</a:t>
            </a:r>
            <a:r>
              <a:rPr lang="en-US" sz="28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([df, df1])</a:t>
            </a:r>
          </a:p>
          <a:p>
            <a:pPr algn="just">
              <a:lnSpc>
                <a:spcPct val="90000"/>
              </a:lnSpc>
            </a:pPr>
            <a:r>
              <a:rPr lang="en-US" sz="2800" err="1">
                <a:solidFill>
                  <a:srgbClr val="333333"/>
                </a:solidFill>
                <a:latin typeface="Courier New" panose="02070309020205020404" pitchFamily="49" charset="0"/>
              </a:rPr>
              <a:t>df.fillna</a:t>
            </a:r>
            <a:r>
              <a:rPr lang="en-US" sz="2800">
                <a:solidFill>
                  <a:srgbClr val="333333"/>
                </a:solidFill>
                <a:latin typeface="Courier New" panose="02070309020205020404" pitchFamily="49" charset="0"/>
              </a:rPr>
              <a:t>(0)</a:t>
            </a:r>
          </a:p>
          <a:p>
            <a:pPr algn="just">
              <a:lnSpc>
                <a:spcPct val="90000"/>
              </a:lnSpc>
            </a:pPr>
            <a:r>
              <a:rPr lang="en-US" sz="2800" b="0" i="0" err="1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df.head</a:t>
            </a:r>
            <a:r>
              <a:rPr lang="en-US" sz="2800" b="0" i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(10)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6021D1-94DF-43FE-8B09-7C54F4B5AA50}"/>
              </a:ext>
            </a:extLst>
          </p:cNvPr>
          <p:cNvSpPr txBox="1"/>
          <p:nvPr/>
        </p:nvSpPr>
        <p:spPr>
          <a:xfrm>
            <a:off x="8991600" y="4906454"/>
            <a:ext cx="8312023" cy="24298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solidFill>
                  <a:srgbClr val="C00000"/>
                </a:solidFill>
                <a:latin typeface="Courier New"/>
                <a:cs typeface="Courier New"/>
              </a:rPr>
              <a:t>import</a:t>
            </a:r>
            <a:r>
              <a:rPr lang="en-US" sz="2800">
                <a:solidFill>
                  <a:srgbClr val="333333"/>
                </a:solidFill>
                <a:latin typeface="Courier New"/>
                <a:cs typeface="Courier New"/>
              </a:rPr>
              <a:t> </a:t>
            </a:r>
            <a:r>
              <a:rPr lang="en-US" sz="2800" b="1" err="1">
                <a:solidFill>
                  <a:srgbClr val="0071C5"/>
                </a:solidFill>
                <a:latin typeface="Courier New"/>
                <a:cs typeface="Courier New"/>
              </a:rPr>
              <a:t>cudf</a:t>
            </a:r>
            <a:endParaRPr lang="en-US" sz="2800" b="1">
              <a:solidFill>
                <a:srgbClr val="0071C5"/>
              </a:solidFill>
              <a:latin typeface="Courier New"/>
              <a:cs typeface="Courier New"/>
            </a:endParaRPr>
          </a:p>
          <a:p>
            <a:pPr algn="just">
              <a:lnSpc>
                <a:spcPct val="90000"/>
              </a:lnSpc>
            </a:pPr>
            <a:r>
              <a:rPr lang="en-US" sz="2800">
                <a:solidFill>
                  <a:srgbClr val="333333"/>
                </a:solidFill>
                <a:latin typeface="Courier New"/>
                <a:cs typeface="Courier New"/>
              </a:rPr>
              <a:t>df = </a:t>
            </a:r>
            <a:r>
              <a:rPr lang="en-US" sz="2800" b="1" err="1">
                <a:solidFill>
                  <a:srgbClr val="0071C5"/>
                </a:solidFill>
                <a:latin typeface="Courier New"/>
                <a:cs typeface="Courier New"/>
              </a:rPr>
              <a:t>cudf</a:t>
            </a:r>
            <a:r>
              <a:rPr lang="en-US" sz="2800" err="1">
                <a:solidFill>
                  <a:srgbClr val="333333"/>
                </a:solidFill>
                <a:latin typeface="Courier New"/>
                <a:cs typeface="Courier New"/>
              </a:rPr>
              <a:t>.read_csv</a:t>
            </a:r>
            <a:r>
              <a:rPr lang="en-US" sz="2800">
                <a:solidFill>
                  <a:srgbClr val="333333"/>
                </a:solidFill>
                <a:latin typeface="Courier New"/>
                <a:cs typeface="Courier New"/>
              </a:rPr>
              <a:t>('df.csv’)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solidFill>
                  <a:srgbClr val="333333"/>
                </a:solidFill>
                <a:latin typeface="Courier New"/>
                <a:cs typeface="Courier New"/>
              </a:rPr>
              <a:t>df1 = </a:t>
            </a:r>
            <a:r>
              <a:rPr lang="en-US" sz="2800" b="1" err="1">
                <a:solidFill>
                  <a:srgbClr val="0071C5"/>
                </a:solidFill>
                <a:latin typeface="Courier New"/>
                <a:cs typeface="Courier New"/>
              </a:rPr>
              <a:t>cudf</a:t>
            </a:r>
            <a:r>
              <a:rPr lang="en-US" sz="2800" err="1">
                <a:solidFill>
                  <a:srgbClr val="333333"/>
                </a:solidFill>
                <a:latin typeface="Courier New"/>
                <a:cs typeface="Courier New"/>
              </a:rPr>
              <a:t>.read_csv</a:t>
            </a:r>
            <a:r>
              <a:rPr lang="en-US" sz="2800">
                <a:solidFill>
                  <a:srgbClr val="333333"/>
                </a:solidFill>
                <a:latin typeface="Courier New"/>
                <a:cs typeface="Courier New"/>
              </a:rPr>
              <a:t>(‘df1.csv’)</a:t>
            </a:r>
          </a:p>
          <a:p>
            <a:pPr algn="just">
              <a:lnSpc>
                <a:spcPct val="90000"/>
              </a:lnSpc>
            </a:pPr>
            <a:r>
              <a:rPr lang="en-US" sz="2800" b="1" i="0" err="1">
                <a:solidFill>
                  <a:srgbClr val="0071C5"/>
                </a:solidFill>
                <a:effectLst/>
                <a:latin typeface="Courier New"/>
                <a:cs typeface="Courier New"/>
              </a:rPr>
              <a:t>cudf</a:t>
            </a:r>
            <a:r>
              <a:rPr lang="en-US" sz="2800" b="0" i="0" err="1">
                <a:solidFill>
                  <a:srgbClr val="333333"/>
                </a:solidFill>
                <a:effectLst/>
                <a:latin typeface="Courier New"/>
                <a:cs typeface="Courier New"/>
              </a:rPr>
              <a:t>.concat</a:t>
            </a:r>
            <a:r>
              <a:rPr lang="en-US" sz="2800" b="0" i="0">
                <a:solidFill>
                  <a:srgbClr val="333333"/>
                </a:solidFill>
                <a:effectLst/>
                <a:latin typeface="Courier New"/>
                <a:cs typeface="Courier New"/>
              </a:rPr>
              <a:t>([df, df1])</a:t>
            </a:r>
            <a:endParaRPr lang="en-US" sz="2800">
              <a:solidFill>
                <a:srgbClr val="333333"/>
              </a:solidFill>
              <a:latin typeface="Courier New"/>
              <a:cs typeface="Courier New"/>
            </a:endParaRPr>
          </a:p>
          <a:p>
            <a:pPr algn="just">
              <a:lnSpc>
                <a:spcPct val="90000"/>
              </a:lnSpc>
            </a:pPr>
            <a:r>
              <a:rPr lang="en-US" sz="2800" err="1">
                <a:solidFill>
                  <a:srgbClr val="333333"/>
                </a:solidFill>
                <a:latin typeface="Courier New" panose="02070309020205020404" pitchFamily="49" charset="0"/>
              </a:rPr>
              <a:t>df.fillna</a:t>
            </a:r>
            <a:r>
              <a:rPr lang="en-US" sz="2800">
                <a:solidFill>
                  <a:srgbClr val="333333"/>
                </a:solidFill>
                <a:latin typeface="Courier New" panose="02070309020205020404" pitchFamily="49" charset="0"/>
              </a:rPr>
              <a:t>(0)</a:t>
            </a:r>
          </a:p>
          <a:p>
            <a:pPr algn="just">
              <a:lnSpc>
                <a:spcPct val="90000"/>
              </a:lnSpc>
            </a:pPr>
            <a:r>
              <a:rPr lang="en-US" sz="2800" err="1">
                <a:solidFill>
                  <a:srgbClr val="333333"/>
                </a:solidFill>
                <a:latin typeface="Courier New" panose="02070309020205020404" pitchFamily="49" charset="0"/>
              </a:rPr>
              <a:t>df.head</a:t>
            </a:r>
            <a:r>
              <a:rPr lang="en-US" sz="2800">
                <a:solidFill>
                  <a:srgbClr val="333333"/>
                </a:solidFill>
                <a:latin typeface="Courier New" panose="02070309020205020404" pitchFamily="49" charset="0"/>
              </a:rPr>
              <a:t>(10)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C27FC9-F712-4A4B-9C03-2D16E25D8274}"/>
              </a:ext>
            </a:extLst>
          </p:cNvPr>
          <p:cNvSpPr txBox="1"/>
          <p:nvPr/>
        </p:nvSpPr>
        <p:spPr>
          <a:xfrm>
            <a:off x="874903" y="3186795"/>
            <a:ext cx="16626840" cy="954107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sz="2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cudf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df like pandas df</a:t>
            </a:r>
          </a:p>
          <a:p>
            <a:pPr marL="1218565" lvl="1" indent="-457200">
              <a:buFont typeface="Arial" panose="020B0604020202020204" pitchFamily="34" charset="0"/>
              <a:buChar char="‒"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Examples: </a:t>
            </a:r>
            <a:r>
              <a:rPr lang="en-US" sz="2800" err="1">
                <a:solidFill>
                  <a:schemeClr val="bg1"/>
                </a:solidFill>
                <a:latin typeface="Arial"/>
                <a:cs typeface="Arial"/>
              </a:rPr>
              <a:t>sort_values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2800" err="1">
                <a:solidFill>
                  <a:schemeClr val="bg1"/>
                </a:solidFill>
                <a:latin typeface="Arial"/>
                <a:cs typeface="Arial"/>
              </a:rPr>
              <a:t>concat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, merge, unique, std, </a:t>
            </a:r>
            <a:r>
              <a:rPr lang="en-US" sz="2800" err="1">
                <a:solidFill>
                  <a:schemeClr val="bg1"/>
                </a:solidFill>
                <a:latin typeface="Arial"/>
                <a:cs typeface="Arial"/>
              </a:rPr>
              <a:t>iloc</a:t>
            </a: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2800" err="1">
                <a:solidFill>
                  <a:schemeClr val="bg1"/>
                </a:solidFill>
                <a:latin typeface="Arial"/>
                <a:cs typeface="Arial"/>
              </a:rPr>
              <a:t>groupby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55D645-F37C-4D71-9C6F-6E16C860C396}"/>
              </a:ext>
            </a:extLst>
          </p:cNvPr>
          <p:cNvSpPr/>
          <p:nvPr/>
        </p:nvSpPr>
        <p:spPr>
          <a:xfrm>
            <a:off x="4917408" y="7806710"/>
            <a:ext cx="814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>
                <a:ln/>
                <a:solidFill>
                  <a:schemeClr val="accent3"/>
                </a:solidFill>
              </a:rPr>
              <a:t>Same output, but faster!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4545C2-3B41-4152-B383-FB87FE40D901}"/>
              </a:ext>
            </a:extLst>
          </p:cNvPr>
          <p:cNvCxnSpPr>
            <a:cxnSpLocks/>
          </p:cNvCxnSpPr>
          <p:nvPr/>
        </p:nvCxnSpPr>
        <p:spPr>
          <a:xfrm>
            <a:off x="6295628" y="6390110"/>
            <a:ext cx="2523068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12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lcf76f155ced4ddcb4097134ff3c332f xmlns="004b990d-2640-49eb-9ab7-bdd83b4add5d">
      <Terms xmlns="http://schemas.microsoft.com/office/infopath/2007/PartnerControls"/>
    </lcf76f155ced4ddcb4097134ff3c332f>
    <TaxCatchAll xmlns="917a513a-5fad-4918-8c12-6b1e5bccd48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0496BAB9B2694B91B4893E399305DA" ma:contentTypeVersion="11" ma:contentTypeDescription="Create a new document." ma:contentTypeScope="" ma:versionID="3fa778124f899bf6626fece3bfa2b21c">
  <xsd:schema xmlns:xsd="http://www.w3.org/2001/XMLSchema" xmlns:xs="http://www.w3.org/2001/XMLSchema" xmlns:p="http://schemas.microsoft.com/office/2006/metadata/properties" xmlns:ns2="004b990d-2640-49eb-9ab7-bdd83b4add5d" xmlns:ns3="917a513a-5fad-4918-8c12-6b1e5bccd487" targetNamespace="http://schemas.microsoft.com/office/2006/metadata/properties" ma:root="true" ma:fieldsID="958938342e4c249e06f1e79532b0b234" ns2:_="" ns3:_="">
    <xsd:import namespace="004b990d-2640-49eb-9ab7-bdd83b4add5d"/>
    <xsd:import namespace="917a513a-5fad-4918-8c12-6b1e5bccd4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b990d-2640-49eb-9ab7-bdd83b4add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04b2a00-2846-4002-b30b-85ebaf4c01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a513a-5fad-4918-8c12-6b1e5bccd48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4b0bdc8-31ba-4a2d-9a0e-d141cf795239}" ma:internalName="TaxCatchAll" ma:showField="CatchAllData" ma:web="917a513a-5fad-4918-8c12-6b1e5bccd4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004b990d-2640-49eb-9ab7-bdd83b4add5d"/>
    <ds:schemaRef ds:uri="917a513a-5fad-4918-8c12-6b1e5bccd4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143CF87-6BEA-4244-8295-D6024C1FB973}">
  <ds:schemaRefs>
    <ds:schemaRef ds:uri="004b990d-2640-49eb-9ab7-bdd83b4add5d"/>
    <ds:schemaRef ds:uri="917a513a-5fad-4918-8c12-6b1e5bccd4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b558183-044c-4105-8d9c-cea02a2a3d86}" enabled="1" method="Privileged" siteId="{43083d15-7273-40c1-b7db-39efd9ccc17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17</Slides>
  <Notes>2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Title &amp; Bullet</vt:lpstr>
      <vt:lpstr>2_Title &amp; Bullet</vt:lpstr>
      <vt:lpstr>Title &amp; Bullet</vt:lpstr>
      <vt:lpstr>Lecture 21.2 - Refactoring Workloads</vt:lpstr>
      <vt:lpstr>PowerPoint Presentation</vt:lpstr>
      <vt:lpstr>PowerPoint Presentation</vt:lpstr>
      <vt:lpstr>PowerPoint Presentation</vt:lpstr>
      <vt:lpstr>The RAPIDS Library Generalized Technology Stack</vt:lpstr>
      <vt:lpstr>2. GPU Python Libraries</vt:lpstr>
      <vt:lpstr>Overview of the RAPIDS GPU Library Python Stack</vt:lpstr>
      <vt:lpstr>Refactoring</vt:lpstr>
      <vt:lpstr>Example 1</vt:lpstr>
      <vt:lpstr>Example 2</vt:lpstr>
      <vt:lpstr>Example 3</vt:lpstr>
      <vt:lpstr>3. C++/CUDA High Level</vt:lpstr>
      <vt:lpstr>Overview of C++/CUDA High Level </vt:lpstr>
      <vt:lpstr>libcuDF Overview</vt:lpstr>
      <vt:lpstr>cuML Technology Stack</vt:lpstr>
      <vt:lpstr>cuGraph Technology Stack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revision>1</cp:revision>
  <dcterms:created xsi:type="dcterms:W3CDTF">2008-01-24T03:11:41Z</dcterms:created>
  <dcterms:modified xsi:type="dcterms:W3CDTF">2024-11-07T00:45:44Z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0x0101009F0496BAB9B2694B91B4893E399305DA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  <property fmtid="{D5CDD505-2E9C-101B-9397-08002B2CF9AE}" pid="12" name="MediaServiceImageTags">
    <vt:lpwstr/>
  </property>
</Properties>
</file>