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  <p:sldMasterId id="2147484008" r:id="rId7"/>
  </p:sldMasterIdLst>
  <p:notesMasterIdLst>
    <p:notesMasterId r:id="rId14"/>
  </p:notesMasterIdLst>
  <p:handoutMasterIdLst>
    <p:handoutMasterId r:id="rId15"/>
  </p:handoutMasterIdLst>
  <p:sldIdLst>
    <p:sldId id="818" r:id="rId8"/>
    <p:sldId id="809" r:id="rId9"/>
    <p:sldId id="276" r:id="rId10"/>
    <p:sldId id="821" r:id="rId11"/>
    <p:sldId id="822" r:id="rId12"/>
    <p:sldId id="820" r:id="rId13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4898" autoAdjust="0"/>
  </p:normalViewPr>
  <p:slideViewPr>
    <p:cSldViewPr snapToGrid="0">
      <p:cViewPr>
        <p:scale>
          <a:sx n="61" d="100"/>
          <a:sy n="61" d="100"/>
        </p:scale>
        <p:origin x="776" y="56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6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8/30/21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1" y="2536913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2" dirty="0"/>
              <a:t>of the printing and typesetting industry. </a:t>
            </a:r>
            <a:r>
              <a:rPr lang="en-US" sz="3602" dirty="0" err="1"/>
              <a:t>Lorem</a:t>
            </a:r>
            <a:r>
              <a:rPr lang="en-US" sz="3602" dirty="0"/>
              <a:t> </a:t>
            </a:r>
            <a:r>
              <a:rPr lang="en-US" sz="3602" dirty="0" err="1"/>
              <a:t>Ipsum</a:t>
            </a:r>
            <a:r>
              <a:rPr lang="en-US" sz="3602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5" y="549356"/>
            <a:ext cx="16899006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36865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6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4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76"/>
            <a:ext cx="17190630" cy="865340"/>
          </a:xfrm>
          <a:prstGeom prst="rect">
            <a:avLst/>
          </a:prstGeom>
        </p:spPr>
        <p:txBody>
          <a:bodyPr anchor="ctr"/>
          <a:lstStyle>
            <a:lvl1pPr marL="0" indent="0" algn="l" defTabSz="914402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6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9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8" y="5792235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874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6"/>
            <a:ext cx="17124784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223631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6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6" y="549356"/>
            <a:ext cx="16560332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8553135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1" y="2536913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2" dirty="0"/>
              <a:t>of the printing and typesetting industry. </a:t>
            </a:r>
            <a:r>
              <a:rPr lang="en-US" sz="3602" dirty="0" err="1"/>
              <a:t>Lorem</a:t>
            </a:r>
            <a:r>
              <a:rPr lang="en-US" sz="3602" dirty="0"/>
              <a:t> </a:t>
            </a:r>
            <a:r>
              <a:rPr lang="en-US" sz="3602" dirty="0" err="1"/>
              <a:t>Ipsum</a:t>
            </a:r>
            <a:r>
              <a:rPr lang="en-US" sz="3602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5" y="549356"/>
            <a:ext cx="16899006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72191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5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7" y="2220150"/>
            <a:ext cx="9896594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9" y="549356"/>
            <a:ext cx="16372190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739413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186793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9" y="549356"/>
            <a:ext cx="16372190" cy="1987552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965075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6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9" y="1592664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301" y="4585976"/>
            <a:ext cx="10191518" cy="865340"/>
          </a:xfrm>
          <a:prstGeom prst="rect">
            <a:avLst/>
          </a:prstGeom>
        </p:spPr>
        <p:txBody>
          <a:bodyPr anchor="ctr"/>
          <a:lstStyle>
            <a:lvl1pPr marL="0" indent="0" algn="l" defTabSz="914402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4" y="5301953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9" y="8759369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9" y="5792235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861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3" y="549280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4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72"/>
            <a:ext cx="17190630" cy="865340"/>
          </a:xfrm>
          <a:prstGeom prst="rect">
            <a:avLst/>
          </a:prstGeom>
        </p:spPr>
        <p:txBody>
          <a:bodyPr anchor="ctr"/>
          <a:lstStyle>
            <a:lvl1pPr marL="0" indent="0" algn="l" defTabSz="914326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9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9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906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6"/>
            <a:ext cx="17124784" cy="1987552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433187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6"/>
            <a:ext cx="16560332" cy="1987552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5785713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9" y="2536909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56"/>
            <a:ext cx="16899006" cy="1987552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803162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1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9" y="549356"/>
            <a:ext cx="16372190" cy="1987552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699547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7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9" y="549356"/>
            <a:ext cx="16372190" cy="1987552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8149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2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1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17EFA78-B7B0-3D4E-A474-8E8EE7F19B4F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0A33439-20EB-194D-861A-E5C8D8B8849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821409A-7A99-F846-83F1-8E753952C596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8DAE892-D0C6-E747-A49F-A79878311F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3F52C3EA-E935-5641-B2E0-39CD37D321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BFF8504-BE0C-E44B-A0A3-0112B8E8E51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11B6438-5F56-2243-AD48-E3A84ABAF233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426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402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2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2" indent="-571502" algn="l" defTabSz="914402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4" indent="-457200" algn="l" defTabSz="914402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4" indent="-457200" algn="l" defTabSz="914402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6" indent="-457200" algn="l" defTabSz="914402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8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8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10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10" indent="-457200" algn="l" defTabSz="914402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402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2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6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4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6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8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8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5210" algn="l" defTabSz="914402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244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</p:sldLayoutIdLst>
  <p:txStyles>
    <p:titleStyle>
      <a:lvl1pPr algn="l" defTabSz="914326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26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780" indent="-571454" algn="l" defTabSz="914326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14" indent="-457162" algn="l" defTabSz="914326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140" indent="-457162" algn="l" defTabSz="914326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468" indent="-457162" algn="l" defTabSz="914326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792" indent="-457162" algn="l" defTabSz="91432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118" indent="-457162" algn="l" defTabSz="91432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444" indent="-457162" algn="l" defTabSz="91432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1770" indent="-457162" algn="l" defTabSz="91432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26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652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978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304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630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956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282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608" algn="l" defTabSz="91432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22.2 - Project Idea Checklist: </a:t>
            </a:r>
            <a:r>
              <a:rPr lang="en-US" dirty="0" err="1"/>
              <a:t>Heilmeier</a:t>
            </a:r>
            <a:r>
              <a:rPr lang="en-US" dirty="0"/>
              <a:t> Questions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o’s recommendations…">
            <a:extLst>
              <a:ext uri="{FF2B5EF4-FFF2-40B4-BE49-F238E27FC236}">
                <a16:creationId xmlns:a16="http://schemas.microsoft.com/office/drawing/2014/main" id="{455D9248-0A48-4FA7-9BF6-B6D48F5B0C30}"/>
              </a:ext>
            </a:extLst>
          </p:cNvPr>
          <p:cNvSpPr txBox="1">
            <a:spLocks/>
          </p:cNvSpPr>
          <p:nvPr/>
        </p:nvSpPr>
        <p:spPr>
          <a:xfrm>
            <a:off x="908990" y="1937014"/>
            <a:ext cx="16912828" cy="7629016"/>
          </a:xfrm>
          <a:prstGeom prst="rect">
            <a:avLst/>
          </a:prstGeom>
        </p:spPr>
        <p:txBody>
          <a:bodyPr/>
          <a:lstStyle>
            <a:lvl1pPr marL="0" indent="0" algn="l" defTabSz="867061" rtl="0" eaLnBrk="1" latinLnBrk="0" hangingPunct="1">
              <a:spcBef>
                <a:spcPct val="20000"/>
              </a:spcBef>
              <a:buFont typeface="Arial"/>
              <a:buNone/>
              <a:defRPr sz="60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08972" indent="-541914" algn="l" defTabSz="867061" rtl="0" eaLnBrk="1" latinLnBrk="0" hangingPunct="1">
              <a:spcBef>
                <a:spcPct val="20000"/>
              </a:spcBef>
              <a:buFont typeface="Arial"/>
              <a:buChar char="–"/>
              <a:defRPr sz="5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7651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45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34709" indent="-433530" algn="l" defTabSz="867061" rtl="0" eaLnBrk="1" latinLnBrk="0" hangingPunct="1">
              <a:spcBef>
                <a:spcPct val="20000"/>
              </a:spcBef>
              <a:buFont typeface="Arial"/>
              <a:buChar char="–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01770" indent="-433530" algn="l" defTabSz="867061" rtl="0" eaLnBrk="1" latinLnBrk="0" hangingPunct="1">
              <a:spcBef>
                <a:spcPct val="20000"/>
              </a:spcBef>
              <a:buFont typeface="Arial"/>
              <a:buChar char="»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68829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35888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502949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70008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47570" fontAlgn="auto">
              <a:spcBef>
                <a:spcPts val="2952"/>
              </a:spcBef>
              <a:spcAft>
                <a:spcPts val="0"/>
              </a:spcAft>
              <a:defRPr sz="3822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Recommendations</a:t>
            </a:r>
          </a:p>
          <a:p>
            <a:pPr marL="1137604" indent="-731318" defTabSz="747570" fontAlgn="auto">
              <a:spcBef>
                <a:spcPts val="2952"/>
              </a:spcBef>
              <a:spcAft>
                <a:spcPts val="0"/>
              </a:spcAft>
              <a:buSzPct val="151000"/>
              <a:buFont typeface="Arial"/>
              <a:buChar char="•"/>
              <a:defRPr sz="3822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Work on something that you are </a:t>
            </a:r>
            <a:r>
              <a:rPr lang="en-US" sz="360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excited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about</a:t>
            </a:r>
            <a:b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</a:b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(e.g.,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NetProbe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for eBay fraud detection)</a:t>
            </a:r>
          </a:p>
          <a:p>
            <a:pPr marL="1577794" lvl="1" indent="-602704" defTabSz="747570" fontAlgn="auto">
              <a:spcBef>
                <a:spcPts val="2952"/>
              </a:spcBef>
              <a:spcAft>
                <a:spcPts val="0"/>
              </a:spcAft>
              <a:buSzPct val="151000"/>
              <a:buFont typeface="Arial" panose="020B0604020202020204" pitchFamily="34" charset="0"/>
              <a:buChar char="•"/>
              <a:defRPr sz="3822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Is it interesting? e.g., computationally? visualization-wise?</a:t>
            </a:r>
          </a:p>
          <a:p>
            <a:pPr marL="1577794" lvl="1" indent="-602704" defTabSz="747570" fontAlgn="auto">
              <a:spcBef>
                <a:spcPts val="2952"/>
              </a:spcBef>
              <a:spcAft>
                <a:spcPts val="0"/>
              </a:spcAft>
              <a:buSzPct val="151000"/>
              <a:buFont typeface="Arial" panose="020B0604020202020204" pitchFamily="34" charset="0"/>
              <a:buChar char="•"/>
              <a:defRPr sz="3822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Is it impactful? (e.g., save lives? fight crime? shorten commute? save resources?)</a:t>
            </a:r>
          </a:p>
          <a:p>
            <a:pPr marL="1137604" indent="-731318" defTabSz="747570" fontAlgn="auto">
              <a:spcBef>
                <a:spcPts val="2952"/>
              </a:spcBef>
              <a:spcAft>
                <a:spcPts val="0"/>
              </a:spcAft>
              <a:buSzPct val="151000"/>
              <a:buFont typeface="Arial"/>
              <a:buChar char="•"/>
              <a:defRPr sz="3822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Work on something </a:t>
            </a:r>
            <a:r>
              <a:rPr lang="en-US" sz="360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interestingly challenging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, so you will </a:t>
            </a:r>
            <a:r>
              <a:rPr lang="en-US" sz="360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learn more</a:t>
            </a:r>
          </a:p>
          <a:p>
            <a:pPr marL="1137604" indent="-731318" defTabSz="747570" fontAlgn="auto">
              <a:spcBef>
                <a:spcPts val="2952"/>
              </a:spcBef>
              <a:spcAft>
                <a:spcPts val="0"/>
              </a:spcAft>
              <a:buSzPct val="151000"/>
              <a:buFont typeface="Arial"/>
              <a:buChar char="•"/>
              <a:defRPr sz="3822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Browse the list of datasets on course homepage</a:t>
            </a: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908990" y="562709"/>
            <a:ext cx="16912828" cy="1374306"/>
          </a:xfrm>
          <a:prstGeom prst="rect">
            <a:avLst/>
          </a:prstGeom>
        </p:spPr>
        <p:txBody>
          <a:bodyPr/>
          <a:lstStyle>
            <a:lvl1pPr algn="l" defTabSz="457201" rtl="0" eaLnBrk="1" latinLnBrk="0" hangingPunct="1">
              <a:spcBef>
                <a:spcPct val="0"/>
              </a:spcBef>
              <a:buNone/>
              <a:defRPr lang="en-US" sz="4001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defTabSz="914402" fontAlgn="auto">
              <a:spcAft>
                <a:spcPts val="0"/>
              </a:spcAft>
            </a:pPr>
            <a:r>
              <a:rPr lang="en-US" sz="7200" b="1" dirty="0">
                <a:solidFill>
                  <a:prstClr val="black"/>
                </a:solidFill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  <a:sym typeface="Helvetica"/>
              </a:rPr>
              <a:t>How to Develop Great Project Ideas?</a:t>
            </a:r>
          </a:p>
        </p:txBody>
      </p:sp>
    </p:spTree>
    <p:extLst>
      <p:ext uri="{BB962C8B-B14F-4D97-AF65-F5344CB8AC3E}">
        <p14:creationId xmlns:p14="http://schemas.microsoft.com/office/powerpoint/2010/main" val="2176683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eorge_H._Heilmeier.png" descr="George_H._Heilmeier.png">
            <a:extLst>
              <a:ext uri="{FF2B5EF4-FFF2-40B4-BE49-F238E27FC236}">
                <a16:creationId xmlns:a16="http://schemas.microsoft.com/office/drawing/2014/main" id="{61FC3153-F31C-B14B-9B07-39E7B61F2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067" y="2"/>
            <a:ext cx="8659346" cy="102870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George Heilmeier…">
            <a:extLst>
              <a:ext uri="{FF2B5EF4-FFF2-40B4-BE49-F238E27FC236}">
                <a16:creationId xmlns:a16="http://schemas.microsoft.com/office/drawing/2014/main" id="{E9E9B79B-21C7-9243-A568-109CD7F5FF4E}"/>
              </a:ext>
            </a:extLst>
          </p:cNvPr>
          <p:cNvSpPr txBox="1"/>
          <p:nvPr/>
        </p:nvSpPr>
        <p:spPr>
          <a:xfrm>
            <a:off x="9584921" y="4034467"/>
            <a:ext cx="8108158" cy="2654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8" tIns="71438" rIns="71438" bIns="71438" anchor="ctr">
            <a:spAutoFit/>
          </a:bodyPr>
          <a:lstStyle/>
          <a:p>
            <a:pPr defTabSz="640750" fontAlgn="auto" hangingPunct="0">
              <a:spcBef>
                <a:spcPts val="1266"/>
              </a:spcBef>
              <a:spcAft>
                <a:spcPts val="0"/>
              </a:spcAft>
              <a:defRPr sz="5000" b="1"/>
            </a:pPr>
            <a:r>
              <a:rPr sz="7032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George Heilmeier</a:t>
            </a:r>
          </a:p>
          <a:p>
            <a:pPr defTabSz="640750" fontAlgn="auto" hangingPunct="0">
              <a:spcBef>
                <a:spcPts val="0"/>
              </a:spcBef>
              <a:spcAft>
                <a:spcPts val="0"/>
              </a:spcAft>
            </a:pPr>
            <a:r>
              <a:rPr sz="464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Former Director of DARPA </a:t>
            </a:r>
            <a:br>
              <a:rPr sz="464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</a:br>
            <a:endParaRPr sz="4640" kern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6B5D38-6D0E-8649-8D9E-7F9B20E783E0}"/>
              </a:ext>
            </a:extLst>
          </p:cNvPr>
          <p:cNvSpPr txBox="1"/>
          <p:nvPr/>
        </p:nvSpPr>
        <p:spPr>
          <a:xfrm>
            <a:off x="10137556" y="9623272"/>
            <a:ext cx="57695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4075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600" kern="0" dirty="0" err="1">
                <a:solidFill>
                  <a:srgbClr val="C0C0C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Retreived</a:t>
            </a:r>
            <a:r>
              <a:rPr lang="en-US" sz="1600" kern="0" dirty="0">
                <a:solidFill>
                  <a:srgbClr val="C0C0C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:  https://</a:t>
            </a:r>
            <a:r>
              <a:rPr lang="en-US" sz="1600" kern="0" dirty="0" err="1">
                <a:solidFill>
                  <a:srgbClr val="C0C0C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en.wikipedia.org</a:t>
            </a:r>
            <a:r>
              <a:rPr lang="en-US" sz="1600" kern="0" dirty="0">
                <a:solidFill>
                  <a:srgbClr val="C0C0C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/wiki/George_H._</a:t>
            </a:r>
            <a:r>
              <a:rPr lang="en-US" sz="1600" kern="0" dirty="0" err="1">
                <a:solidFill>
                  <a:srgbClr val="C0C0C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Heilmeier</a:t>
            </a:r>
            <a:endParaRPr lang="en-US" sz="1600" kern="0" dirty="0">
              <a:solidFill>
                <a:srgbClr val="C0C0C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4116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Heilmeier Questions">
            <a:extLst>
              <a:ext uri="{FF2B5EF4-FFF2-40B4-BE49-F238E27FC236}">
                <a16:creationId xmlns:a16="http://schemas.microsoft.com/office/drawing/2014/main" id="{EF92BF07-E390-CE47-BE6C-B659BC1857CE}"/>
              </a:ext>
            </a:extLst>
          </p:cNvPr>
          <p:cNvSpPr txBox="1">
            <a:spLocks/>
          </p:cNvSpPr>
          <p:nvPr/>
        </p:nvSpPr>
        <p:spPr>
          <a:xfrm>
            <a:off x="898169" y="573528"/>
            <a:ext cx="16505538" cy="1963380"/>
          </a:xfrm>
          <a:prstGeom prst="rect">
            <a:avLst/>
          </a:prstGeom>
        </p:spPr>
        <p:txBody>
          <a:bodyPr/>
          <a:lstStyle>
            <a:lvl1pPr algn="l" defTabSz="531622" rtl="0" eaLnBrk="1" latinLnBrk="0" hangingPunct="1">
              <a:spcBef>
                <a:spcPct val="0"/>
              </a:spcBef>
              <a:buNone/>
              <a:defRPr lang="en-US" sz="7644" b="1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53162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36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Heilmeier Questions</a:t>
            </a:r>
            <a:endParaRPr kumimoji="0" lang="en-US" sz="8436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6" name="What are you trying to do?      Articulate your objectives using absolutely no jargon.…">
            <a:extLst>
              <a:ext uri="{FF2B5EF4-FFF2-40B4-BE49-F238E27FC236}">
                <a16:creationId xmlns:a16="http://schemas.microsoft.com/office/drawing/2014/main" id="{5DE4EF4A-F020-094C-AE1D-3A10FF0495D2}"/>
              </a:ext>
            </a:extLst>
          </p:cNvPr>
          <p:cNvSpPr txBox="1">
            <a:spLocks/>
          </p:cNvSpPr>
          <p:nvPr/>
        </p:nvSpPr>
        <p:spPr>
          <a:xfrm>
            <a:off x="898170" y="2856122"/>
            <a:ext cx="8245832" cy="5794392"/>
          </a:xfrm>
          <a:prstGeom prst="rect">
            <a:avLst/>
          </a:prstGeom>
        </p:spPr>
        <p:txBody>
          <a:bodyPr/>
          <a:lstStyle>
            <a:lvl1pPr marL="0" indent="0" algn="l" defTabSz="867061" rtl="0" eaLnBrk="1" latinLnBrk="0" hangingPunct="1">
              <a:spcBef>
                <a:spcPct val="20000"/>
              </a:spcBef>
              <a:buFont typeface="Arial"/>
              <a:buNone/>
              <a:defRPr sz="60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08972" indent="-541914" algn="l" defTabSz="867061" rtl="0" eaLnBrk="1" latinLnBrk="0" hangingPunct="1">
              <a:spcBef>
                <a:spcPct val="20000"/>
              </a:spcBef>
              <a:buFont typeface="Arial"/>
              <a:buChar char="–"/>
              <a:defRPr sz="5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7651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45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34709" indent="-433530" algn="l" defTabSz="867061" rtl="0" eaLnBrk="1" latinLnBrk="0" hangingPunct="1">
              <a:spcBef>
                <a:spcPct val="20000"/>
              </a:spcBef>
              <a:buFont typeface="Arial"/>
              <a:buChar char="–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01770" indent="-433530" algn="l" defTabSz="867061" rtl="0" eaLnBrk="1" latinLnBrk="0" hangingPunct="1">
              <a:spcBef>
                <a:spcPct val="20000"/>
              </a:spcBef>
              <a:buFont typeface="Arial"/>
              <a:buChar char="»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68829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35888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502949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70008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What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are you trying to do?  Articulate your objectives using absolutely </a:t>
            </a:r>
            <a:r>
              <a:rPr lang="en-US" sz="3600" dirty="0">
                <a:solidFill>
                  <a:srgbClr val="DA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no jargon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.</a:t>
            </a:r>
          </a:p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How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is it done today; what are the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limits of current practice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?</a:t>
            </a:r>
          </a:p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What's new 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 your approach;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why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it will be successful?</a:t>
            </a:r>
          </a:p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Who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cares?</a:t>
            </a:r>
          </a:p>
        </p:txBody>
      </p:sp>
      <p:sp>
        <p:nvSpPr>
          <p:cNvPr id="27" name="Preflight checklist for successful projects">
            <a:extLst>
              <a:ext uri="{FF2B5EF4-FFF2-40B4-BE49-F238E27FC236}">
                <a16:creationId xmlns:a16="http://schemas.microsoft.com/office/drawing/2014/main" id="{495E7DC6-DC8E-3141-A4D5-1000223B3868}"/>
              </a:ext>
            </a:extLst>
          </p:cNvPr>
          <p:cNvSpPr txBox="1"/>
          <p:nvPr/>
        </p:nvSpPr>
        <p:spPr>
          <a:xfrm>
            <a:off x="1071308" y="1748375"/>
            <a:ext cx="9791143" cy="728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1438" tIns="71438" rIns="71438" bIns="71438" anchor="ctr">
            <a:spAutoFit/>
          </a:bodyPr>
          <a:lstStyle/>
          <a:p>
            <a:pPr marL="0" lvl="1" defTabSz="640750" fontAlgn="auto" hangingPunct="0">
              <a:spcBef>
                <a:spcPts val="3374"/>
              </a:spcBef>
              <a:spcAft>
                <a:spcPts val="0"/>
              </a:spcAft>
              <a:defRPr sz="3600"/>
            </a:pPr>
            <a:r>
              <a:rPr sz="3796" b="1" kern="0" dirty="0">
                <a:solidFill>
                  <a:srgbClr val="000000"/>
                </a:solidFill>
                <a:latin typeface="Arial" panose="020B0604020202020204" pitchFamily="34" charset="0"/>
                <a:sym typeface="Helvetica"/>
              </a:rPr>
              <a:t>Preflight checklist for successful projects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F9A78A0-A6E2-FB47-8EE5-755D2343D69F}"/>
              </a:ext>
            </a:extLst>
          </p:cNvPr>
          <p:cNvSpPr txBox="1"/>
          <p:nvPr/>
        </p:nvSpPr>
        <p:spPr>
          <a:xfrm>
            <a:off x="1283960" y="9028837"/>
            <a:ext cx="117044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075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6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Retreived</a:t>
            </a:r>
            <a:r>
              <a:rPr lang="en-US" sz="16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:  http://en.Wikipedia.org/wiki/George H. </a:t>
            </a:r>
            <a:r>
              <a:rPr lang="en-US" sz="16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Heilmer</a:t>
            </a:r>
            <a:endParaRPr lang="en-US" sz="1600" u="sng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83756A6-0452-1549-8175-55D59BE10493}"/>
              </a:ext>
            </a:extLst>
          </p:cNvPr>
          <p:cNvSpPr txBox="1"/>
          <p:nvPr/>
        </p:nvSpPr>
        <p:spPr>
          <a:xfrm>
            <a:off x="6344021" y="9028838"/>
            <a:ext cx="84192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4075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600" u="sng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Retreived</a:t>
            </a:r>
            <a:r>
              <a:rPr lang="en-US" sz="16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:  http://smlv.cc.gatech.edu/2010/10/17/heilmeiers-questions</a:t>
            </a:r>
          </a:p>
        </p:txBody>
      </p:sp>
      <p:sp>
        <p:nvSpPr>
          <p:cNvPr id="30" name="What are you trying to do?      Articulate your objectives using absolutely no jargon.…">
            <a:extLst>
              <a:ext uri="{FF2B5EF4-FFF2-40B4-BE49-F238E27FC236}">
                <a16:creationId xmlns:a16="http://schemas.microsoft.com/office/drawing/2014/main" id="{BF5463F3-A89F-AA4E-AA42-350D7BC58B20}"/>
              </a:ext>
            </a:extLst>
          </p:cNvPr>
          <p:cNvSpPr txBox="1">
            <a:spLocks/>
          </p:cNvSpPr>
          <p:nvPr/>
        </p:nvSpPr>
        <p:spPr>
          <a:xfrm>
            <a:off x="9373051" y="2856123"/>
            <a:ext cx="8417170" cy="4513434"/>
          </a:xfrm>
          <a:prstGeom prst="rect">
            <a:avLst/>
          </a:prstGeom>
        </p:spPr>
        <p:txBody>
          <a:bodyPr/>
          <a:lstStyle>
            <a:lvl1pPr marL="0" indent="0" algn="l" defTabSz="867061" rtl="0" eaLnBrk="1" latinLnBrk="0" hangingPunct="1">
              <a:spcBef>
                <a:spcPct val="20000"/>
              </a:spcBef>
              <a:buFont typeface="Arial"/>
              <a:buNone/>
              <a:defRPr sz="60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08972" indent="-541914" algn="l" defTabSz="867061" rtl="0" eaLnBrk="1" latinLnBrk="0" hangingPunct="1">
              <a:spcBef>
                <a:spcPct val="20000"/>
              </a:spcBef>
              <a:buFont typeface="Arial"/>
              <a:buChar char="–"/>
              <a:defRPr sz="53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7651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45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34709" indent="-433530" algn="l" defTabSz="867061" rtl="0" eaLnBrk="1" latinLnBrk="0" hangingPunct="1">
              <a:spcBef>
                <a:spcPct val="20000"/>
              </a:spcBef>
              <a:buFont typeface="Arial"/>
              <a:buChar char="–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01770" indent="-433530" algn="l" defTabSz="867061" rtl="0" eaLnBrk="1" latinLnBrk="0" hangingPunct="1">
              <a:spcBef>
                <a:spcPct val="20000"/>
              </a:spcBef>
              <a:buFont typeface="Arial"/>
              <a:buChar char="»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68829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635888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502949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70008" indent="-433530" algn="l" defTabSz="867061" rtl="0" eaLnBrk="1" latinLnBrk="0" hangingPunct="1">
              <a:spcBef>
                <a:spcPct val="20000"/>
              </a:spcBef>
              <a:buFont typeface="Arial"/>
              <a:buChar char="•"/>
              <a:defRPr sz="37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 startAt="5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If you're successful,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what difference and impact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will it make?                                                                         How do you measure them (e.g., via user studies,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groundtruth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data)?</a:t>
            </a:r>
          </a:p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 startAt="5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What are the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risks and payoffs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?</a:t>
            </a:r>
          </a:p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 startAt="5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How much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will it cost?</a:t>
            </a:r>
          </a:p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 startAt="5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How long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will it take?</a:t>
            </a:r>
          </a:p>
          <a:p>
            <a:pPr marL="685800" indent="-685800" defTabSz="566836" fontAlgn="auto">
              <a:spcBef>
                <a:spcPts val="1266"/>
              </a:spcBef>
              <a:spcAft>
                <a:spcPts val="0"/>
              </a:spcAft>
              <a:buSzPct val="166666"/>
              <a:buFont typeface="+mj-lt"/>
              <a:buAutoNum type="arabicPeriod" startAt="5"/>
              <a:defRPr sz="2898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What are the midterm and final "exams" to </a:t>
            </a:r>
            <a:r>
              <a:rPr lang="en-US" sz="3600" dirty="0">
                <a:solidFill>
                  <a:srgbClr val="D95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check for success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2292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D533BE2-CA18-40EE-9DF9-42904ED48D73}"/>
</file>

<file path=docProps/app.xml><?xml version="1.0" encoding="utf-8"?>
<Properties xmlns="http://schemas.openxmlformats.org/officeDocument/2006/extended-properties" xmlns:vt="http://schemas.openxmlformats.org/officeDocument/2006/docPropsVTypes">
  <TotalTime>91581</TotalTime>
  <Words>312</Words>
  <Application>Microsoft Macintosh PowerPoint</Application>
  <PresentationFormat>Custom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1_Full Page Layout</vt:lpstr>
      <vt:lpstr>Lecture 22.2 - Project Idea Checklist: Heilmeier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3645</cp:revision>
  <dcterms:created xsi:type="dcterms:W3CDTF">2008-01-24T03:11:41Z</dcterms:created>
  <dcterms:modified xsi:type="dcterms:W3CDTF">2021-08-30T05:11:39Z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