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4" r:id="rId4"/>
    <p:sldMasterId id="2147483992" r:id="rId5"/>
  </p:sldMasterIdLst>
  <p:notesMasterIdLst>
    <p:notesMasterId r:id="rId13"/>
  </p:notesMasterIdLst>
  <p:handoutMasterIdLst>
    <p:handoutMasterId r:id="rId14"/>
  </p:handoutMasterIdLst>
  <p:sldIdLst>
    <p:sldId id="818" r:id="rId6"/>
    <p:sldId id="809" r:id="rId7"/>
    <p:sldId id="823" r:id="rId8"/>
    <p:sldId id="821" r:id="rId9"/>
    <p:sldId id="268" r:id="rId10"/>
    <p:sldId id="822" r:id="rId11"/>
    <p:sldId id="820" r:id="rId12"/>
  </p:sldIdLst>
  <p:sldSz cx="18288000" cy="10287000"/>
  <p:notesSz cx="7010400" cy="9296400"/>
  <p:defaultTextStyle>
    <a:defPPr>
      <a:defRPr lang="en-US"/>
    </a:defPPr>
    <a:lvl1pPr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761970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152393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228590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3047878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3809848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457181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533378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6095756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3" userDrawn="1">
          <p15:clr>
            <a:srgbClr val="A4A3A4"/>
          </p15:clr>
        </p15:guide>
        <p15:guide id="2" orient="horz" pos="5083" userDrawn="1">
          <p15:clr>
            <a:srgbClr val="A4A3A4"/>
          </p15:clr>
        </p15:guide>
        <p15:guide id="3" orient="horz" pos="5315" userDrawn="1">
          <p15:clr>
            <a:srgbClr val="A4A3A4"/>
          </p15:clr>
        </p15:guide>
        <p15:guide id="4" pos="9092" userDrawn="1">
          <p15:clr>
            <a:srgbClr val="A4A3A4"/>
          </p15:clr>
        </p15:guide>
        <p15:guide id="5" orient="horz" pos="1625" userDrawn="1">
          <p15:clr>
            <a:srgbClr val="A4A3A4"/>
          </p15:clr>
        </p15:guide>
        <p15:guide id="6" pos="57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A369"/>
    <a:srgbClr val="890C58"/>
    <a:srgbClr val="0071C5"/>
    <a:srgbClr val="4F2682"/>
    <a:srgbClr val="008564"/>
    <a:srgbClr val="383838"/>
    <a:srgbClr val="8C8C8C"/>
    <a:srgbClr val="CDCDCD"/>
    <a:srgbClr val="6F6F6F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9" autoAdjust="0"/>
    <p:restoredTop sz="90968" autoAdjust="0"/>
  </p:normalViewPr>
  <p:slideViewPr>
    <p:cSldViewPr snapToGrid="0">
      <p:cViewPr>
        <p:scale>
          <a:sx n="69" d="100"/>
          <a:sy n="69" d="100"/>
        </p:scale>
        <p:origin x="1048" y="616"/>
      </p:cViewPr>
      <p:guideLst>
        <p:guide orient="horz" pos="2193"/>
        <p:guide orient="horz" pos="5083"/>
        <p:guide orient="horz" pos="5315"/>
        <p:guide pos="9092"/>
        <p:guide orient="horz" pos="1625"/>
        <p:guide pos="57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3606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4.xml"/><Relationship Id="rId4" Type="http://schemas.openxmlformats.org/officeDocument/2006/relationships/image" Target="../media/image3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25FFAEB-A754-4EDE-A063-5F87103CFC27}"/>
              </a:ext>
            </a:extLst>
          </p:cNvPr>
          <p:cNvGrpSpPr/>
          <p:nvPr/>
        </p:nvGrpSpPr>
        <p:grpSpPr>
          <a:xfrm>
            <a:off x="4249882" y="8675204"/>
            <a:ext cx="2267650" cy="298438"/>
            <a:chOff x="10009693" y="1549925"/>
            <a:chExt cx="7721678" cy="101622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B7B5E74-8CE9-4070-AE0B-4319A9396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C709196-319E-460C-BD9A-61C4F6096565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6B9F5D1-3A4D-4466-A79D-06C828B01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2" name="Picture 11" descr="Text&#10;&#10;Description automatically generated">
              <a:extLst>
                <a:ext uri="{FF2B5EF4-FFF2-40B4-BE49-F238E27FC236}">
                  <a16:creationId xmlns:a16="http://schemas.microsoft.com/office/drawing/2014/main" id="{61CA6E49-ACF6-4B13-9CB1-0C7F74EF7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9DC410A-BD91-4F54-BFA8-66F070ED673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8398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3.xml"/><Relationship Id="rId4" Type="http://schemas.openxmlformats.org/officeDocument/2006/relationships/image" Target="../media/image3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30565" y="883158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FD2D7F-A763-4126-9B71-A7F863137437}" type="datetimeFigureOut">
              <a:rPr lang="en-US" smtClean="0"/>
              <a:pPr>
                <a:defRPr/>
              </a:pPr>
              <a:t>8/30/21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6317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B74364-6FC3-4AAB-BCCB-78A57EF73B4D}"/>
              </a:ext>
            </a:extLst>
          </p:cNvPr>
          <p:cNvGrpSpPr/>
          <p:nvPr/>
        </p:nvGrpSpPr>
        <p:grpSpPr>
          <a:xfrm>
            <a:off x="4394824" y="259707"/>
            <a:ext cx="2267650" cy="298438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59CB9EB-7626-44E1-86CD-80D71DFF0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CF17C3E-2351-45E7-8E11-40FCDACA31F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038CEBE-9523-4464-A83D-24A213DF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2F98C3B4-B517-47AD-BAF6-46881ABB0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F05B4D3-6BFB-4CBB-AAC4-B7D357961D0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6712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61970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52393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228590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3047878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3809848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57181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33378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6095756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D02034B-E0DD-432D-BED0-94DE68C503D5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Tx/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1135316" y="6705601"/>
            <a:ext cx="9692640" cy="1638092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6000" b="1" cap="none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FCCD42-41E8-4430-B6CA-E5E37163336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12FC3C-F346-45C5-A2EB-14122560D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D7601B-DE46-423C-B955-7A66CD436A7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936C1C8-404D-40E3-B988-930C448D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5" name="Picture 14" descr="Text&#10;&#10;Description automatically generated">
              <a:extLst>
                <a:ext uri="{FF2B5EF4-FFF2-40B4-BE49-F238E27FC236}">
                  <a16:creationId xmlns:a16="http://schemas.microsoft.com/office/drawing/2014/main" id="{3336A004-E1EA-48BD-969E-3F5237E6E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1F47EB3-A644-424B-8140-E89309FB54E1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F37D2-4A95-428F-86C9-909FE5B586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303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A32E851-9FF9-4796-BF7E-0EBA88C671DC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D678CF-84A9-4BA9-BA2F-CB71E25345B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82662B-989A-432A-8998-0DE213D19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600756-64AC-421F-BD0D-3BBAECD315E3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DE70775-8944-4C24-BD3B-25F0DAFA8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88877B3C-A955-4F0B-8795-703F3118E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A36F10-6A68-4D16-8BA5-C08BC942E108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5A5F0-3D37-4CB5-AFFE-81169D61D0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0077" y="6610379"/>
            <a:ext cx="9235191" cy="1705219"/>
          </a:xfr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C10C75-E8F7-45AB-929B-93D7D86B8F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484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301" y="747664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977" y="3186797"/>
            <a:ext cx="16581120" cy="6198208"/>
          </a:xfrm>
        </p:spPr>
        <p:txBody>
          <a:bodyPr/>
          <a:lstStyle>
            <a:lvl1pPr marL="0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33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331" y="1741489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485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936" y="747428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28" y="3189912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4728" y="1739896"/>
            <a:ext cx="16607858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422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 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5700" y="748506"/>
            <a:ext cx="16626840" cy="984885"/>
          </a:xfrm>
        </p:spPr>
        <p:txBody>
          <a:bodyPr/>
          <a:lstStyle>
            <a:lvl1pPr algn="l">
              <a:defRPr sz="48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340" y="3191235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828" y="1740430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60CD7-0C13-8944-A014-77CEFB207FB0}"/>
              </a:ext>
            </a:extLst>
          </p:cNvPr>
          <p:cNvSpPr/>
          <p:nvPr userDrawn="1"/>
        </p:nvSpPr>
        <p:spPr>
          <a:xfrm>
            <a:off x="13012614" y="9465547"/>
            <a:ext cx="5275385" cy="8214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6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618" y="744037"/>
            <a:ext cx="16620988" cy="990175"/>
          </a:xfrm>
        </p:spPr>
        <p:txBody>
          <a:bodyPr/>
          <a:lstStyle>
            <a:lvl1pPr algn="l">
              <a:defRPr sz="480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3505060"/>
            <a:ext cx="16581120" cy="5950440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accent4"/>
                </a:solidFill>
              </a:defRPr>
            </a:lvl1pPr>
            <a:lvl2pPr marL="952519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accent4"/>
                </a:solidFill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7103" y="1740548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851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869" y="3998551"/>
            <a:ext cx="11900262" cy="2193243"/>
          </a:xfrm>
        </p:spPr>
        <p:txBody>
          <a:bodyPr anchor="t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993AEE-ACAA-4A36-926F-A62FD4F2A9AC}"/>
              </a:ext>
            </a:extLst>
          </p:cNvPr>
          <p:cNvSpPr/>
          <p:nvPr userDrawn="1"/>
        </p:nvSpPr>
        <p:spPr bwMode="white">
          <a:xfrm>
            <a:off x="0" y="9330779"/>
            <a:ext cx="1524000" cy="956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2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A32E851-9FF9-4796-BF7E-0EBA88C671DC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D678CF-84A9-4BA9-BA2F-CB71E25345B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82662B-989A-432A-8998-0DE213D19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600756-64AC-421F-BD0D-3BBAECD315E3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DE70775-8944-4C24-BD3B-25F0DAFA8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88877B3C-A955-4F0B-8795-703F3118E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A36F10-6A68-4D16-8BA5-C08BC942E108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5A5F0-3D37-4CB5-AFFE-81169D61D0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0077" y="6610379"/>
            <a:ext cx="9235191" cy="1705219"/>
          </a:xfr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C10C75-E8F7-45AB-929B-93D7D86B8F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50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301" y="747664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977" y="3186797"/>
            <a:ext cx="16581120" cy="6198208"/>
          </a:xfrm>
        </p:spPr>
        <p:txBody>
          <a:bodyPr/>
          <a:lstStyle>
            <a:lvl1pPr marL="0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33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331" y="1741489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70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936" y="747428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28" y="3189912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4728" y="1739896"/>
            <a:ext cx="16607858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56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 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5700" y="748506"/>
            <a:ext cx="16626840" cy="984885"/>
          </a:xfrm>
        </p:spPr>
        <p:txBody>
          <a:bodyPr/>
          <a:lstStyle>
            <a:lvl1pPr algn="l">
              <a:defRPr sz="48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340" y="3191235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828" y="1740430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60CD7-0C13-8944-A014-77CEFB207FB0}"/>
              </a:ext>
            </a:extLst>
          </p:cNvPr>
          <p:cNvSpPr/>
          <p:nvPr userDrawn="1"/>
        </p:nvSpPr>
        <p:spPr>
          <a:xfrm>
            <a:off x="13012614" y="9465547"/>
            <a:ext cx="5275385" cy="8214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618" y="744037"/>
            <a:ext cx="16620988" cy="990175"/>
          </a:xfrm>
        </p:spPr>
        <p:txBody>
          <a:bodyPr/>
          <a:lstStyle>
            <a:lvl1pPr algn="l">
              <a:defRPr sz="480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3505060"/>
            <a:ext cx="16581120" cy="5950440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accent4"/>
                </a:solidFill>
              </a:defRPr>
            </a:lvl1pPr>
            <a:lvl2pPr marL="952519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accent4"/>
                </a:solidFill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7103" y="1740548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026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869" y="3998551"/>
            <a:ext cx="11900262" cy="2193243"/>
          </a:xfrm>
        </p:spPr>
        <p:txBody>
          <a:bodyPr anchor="t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993AEE-ACAA-4A36-926F-A62FD4F2A9AC}"/>
              </a:ext>
            </a:extLst>
          </p:cNvPr>
          <p:cNvSpPr/>
          <p:nvPr userDrawn="1"/>
        </p:nvSpPr>
        <p:spPr bwMode="white">
          <a:xfrm>
            <a:off x="0" y="9330779"/>
            <a:ext cx="1524000" cy="956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 w/ Text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67083" y="2220150"/>
            <a:ext cx="7190554" cy="7224888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/>
              <a:buChar char="•"/>
              <a:defRPr sz="4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err="1">
                <a:latin typeface="Helvetica"/>
                <a:cs typeface="Helvetica"/>
              </a:rPr>
              <a:t>Lorem</a:t>
            </a:r>
            <a:r>
              <a:rPr lang="en-US" b="1" dirty="0">
                <a:latin typeface="Helvetica"/>
                <a:cs typeface="Helvetica"/>
              </a:rPr>
              <a:t> </a:t>
            </a:r>
            <a:r>
              <a:rPr lang="en-US" b="1" dirty="0" err="1">
                <a:latin typeface="Helvetica"/>
                <a:cs typeface="Helvetica"/>
              </a:rPr>
              <a:t>Ipsum</a:t>
            </a:r>
            <a:r>
              <a:rPr lang="en-US" b="1" dirty="0">
                <a:latin typeface="Helvetica"/>
                <a:cs typeface="Helvetica"/>
              </a:rPr>
              <a:t> is simply dummy text.</a:t>
            </a:r>
          </a:p>
          <a:p>
            <a:endParaRPr lang="en-US" sz="3602" dirty="0"/>
          </a:p>
          <a:p>
            <a:r>
              <a:rPr lang="en-US" b="1" dirty="0"/>
              <a:t>It has survived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not only five centuries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but also the leap into electronic typesetting, 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remaining essentially unchanged. </a:t>
            </a:r>
          </a:p>
        </p:txBody>
      </p:sp>
      <p:sp>
        <p:nvSpPr>
          <p:cNvPr id="6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7657635" y="2220150"/>
            <a:ext cx="9896594" cy="7224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4697" y="549359"/>
            <a:ext cx="16372190" cy="1987550"/>
          </a:xfrm>
          <a:prstGeom prst="rect">
            <a:avLst/>
          </a:prstGeom>
        </p:spPr>
        <p:txBody>
          <a:bodyPr/>
          <a:lstStyle>
            <a:lvl1pPr algn="l">
              <a:defRPr lang="en-US" sz="8002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677549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D02034B-E0DD-432D-BED0-94DE68C503D5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Tx/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1135316" y="6705601"/>
            <a:ext cx="9692640" cy="1638092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6000" b="1" cap="none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FCCD42-41E8-4430-B6CA-E5E37163336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12FC3C-F346-45C5-A2EB-14122560D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D7601B-DE46-423C-B955-7A66CD436A7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936C1C8-404D-40E3-B988-930C448D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5" name="Picture 14" descr="Text&#10;&#10;Description automatically generated">
              <a:extLst>
                <a:ext uri="{FF2B5EF4-FFF2-40B4-BE49-F238E27FC236}">
                  <a16:creationId xmlns:a16="http://schemas.microsoft.com/office/drawing/2014/main" id="{3336A004-E1EA-48BD-969E-3F5237E6E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1F47EB3-A644-424B-8140-E89309FB54E1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F37D2-4A95-428F-86C9-909FE5B586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0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9C0FBA7-E3E6-4B66-B97D-6B8052B9D633}"/>
              </a:ext>
            </a:extLst>
          </p:cNvPr>
          <p:cNvGrpSpPr/>
          <p:nvPr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DCDE4B6-F6E5-42F3-97CE-972AB8E8F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722D202-9B8D-43AB-AC18-CC0E3FF3AB71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FA2AE89-8394-48E9-A4C6-B6B73A855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DA775405-05BA-4CEF-BBAB-33A59926F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3DC6EFE-1984-4D25-B743-8FABEE6FEDF2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5090" y="749096"/>
            <a:ext cx="1662219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4201" y="3185146"/>
            <a:ext cx="16581552" cy="622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58176" y="9762020"/>
            <a:ext cx="53504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600" kern="1200" smtClean="0">
                <a:solidFill>
                  <a:schemeClr val="accent5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pPr algn="l"/>
              <a:t>‹#›</a:t>
            </a:fld>
            <a:r>
              <a:rPr lang="en-US" sz="1600" cap="none" baseline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cap="none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6907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80" r:id="rId1"/>
    <p:sldLayoutId id="2147483985" r:id="rId2"/>
    <p:sldLayoutId id="2147483896" r:id="rId3"/>
    <p:sldLayoutId id="2147483981" r:id="rId4"/>
    <p:sldLayoutId id="2147483991" r:id="rId5"/>
    <p:sldLayoutId id="2147483988" r:id="rId6"/>
    <p:sldLayoutId id="2147483954" r:id="rId7"/>
    <p:sldLayoutId id="2147484000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 cap="none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5pPr>
      <a:lvl6pPr marL="762015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6pPr>
      <a:lvl7pPr marL="1524030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7pPr>
      <a:lvl8pPr marL="2286046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8pPr>
      <a:lvl9pPr marL="3048061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800" b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52519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400" b="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815078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1833" b="0">
          <a:solidFill>
            <a:schemeClr val="accent4"/>
          </a:solidFill>
          <a:latin typeface="Trebuchet MS" pitchFamily="34" charset="0"/>
        </a:defRPr>
      </a:lvl3pPr>
      <a:lvl4pPr marL="2958101" indent="-381008" algn="l" rtl="0" fontAlgn="base">
        <a:spcBef>
          <a:spcPct val="20000"/>
        </a:spcBef>
        <a:spcAft>
          <a:spcPct val="0"/>
        </a:spcAft>
        <a:buChar char="–"/>
        <a:defRPr sz="3333">
          <a:solidFill>
            <a:schemeClr val="bg1"/>
          </a:solidFill>
          <a:latin typeface="+mn-lt"/>
        </a:defRPr>
      </a:lvl4pPr>
      <a:lvl5pPr marL="3529612" indent="-381008" algn="l" rtl="0" fontAlgn="base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5pPr>
      <a:lvl6pPr marL="4291627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6pPr>
      <a:lvl7pPr marL="505364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7pPr>
      <a:lvl8pPr marL="5815658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8pPr>
      <a:lvl9pPr marL="657767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15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3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4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06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007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9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107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6122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5090" y="749096"/>
            <a:ext cx="1662219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4201" y="3185146"/>
            <a:ext cx="16581552" cy="622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49359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 cap="none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5pPr>
      <a:lvl6pPr marL="762015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6pPr>
      <a:lvl7pPr marL="1524030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7pPr>
      <a:lvl8pPr marL="2286046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8pPr>
      <a:lvl9pPr marL="3048061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800" b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52519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400" b="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815078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1833" b="0">
          <a:solidFill>
            <a:schemeClr val="accent4"/>
          </a:solidFill>
          <a:latin typeface="Trebuchet MS" pitchFamily="34" charset="0"/>
        </a:defRPr>
      </a:lvl3pPr>
      <a:lvl4pPr marL="2958101" indent="-381008" algn="l" rtl="0" fontAlgn="base">
        <a:spcBef>
          <a:spcPct val="20000"/>
        </a:spcBef>
        <a:spcAft>
          <a:spcPct val="0"/>
        </a:spcAft>
        <a:buChar char="–"/>
        <a:defRPr sz="3333">
          <a:solidFill>
            <a:schemeClr val="bg1"/>
          </a:solidFill>
          <a:latin typeface="+mn-lt"/>
        </a:defRPr>
      </a:lvl4pPr>
      <a:lvl5pPr marL="3529612" indent="-381008" algn="l" rtl="0" fontAlgn="base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5pPr>
      <a:lvl6pPr marL="4291627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6pPr>
      <a:lvl7pPr marL="505364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7pPr>
      <a:lvl8pPr marL="5815658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8pPr>
      <a:lvl9pPr marL="657767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15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3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4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06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007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9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107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6122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legalcod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>
            <a:extLst>
              <a:ext uri="{FF2B5EF4-FFF2-40B4-BE49-F238E27FC236}">
                <a16:creationId xmlns:a16="http://schemas.microsoft.com/office/drawing/2014/main" id="{4A6D247A-4576-4796-A8F2-4AC4CA0B20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096EC-7B78-40A1-902B-4FD437982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316" y="6705601"/>
            <a:ext cx="16304786" cy="1638092"/>
          </a:xfrm>
        </p:spPr>
        <p:txBody>
          <a:bodyPr/>
          <a:lstStyle/>
          <a:p>
            <a:r>
              <a:rPr lang="en-US" dirty="0"/>
              <a:t>Lecture 23.3 - GitHub and Bitbucket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2F42C-38A8-43F3-8788-F337D2EA91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/>
          <a:p>
            <a:r>
              <a:rPr lang="en-US" dirty="0"/>
              <a:t>DLI Accelerated Data Science Teaching Kit</a:t>
            </a:r>
          </a:p>
        </p:txBody>
      </p:sp>
    </p:spTree>
    <p:extLst>
      <p:ext uri="{BB962C8B-B14F-4D97-AF65-F5344CB8AC3E}">
        <p14:creationId xmlns:p14="http://schemas.microsoft.com/office/powerpoint/2010/main" val="79755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39E623-7E8F-487F-86AA-742B27905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880" y="3505059"/>
            <a:ext cx="3190241" cy="1104314"/>
          </a:xfrm>
          <a:prstGeom prst="rect">
            <a:avLst/>
          </a:prstGeom>
        </p:spPr>
      </p:pic>
      <p:sp>
        <p:nvSpPr>
          <p:cNvPr id="10" name="Subtitle 11">
            <a:extLst>
              <a:ext uri="{FF2B5EF4-FFF2-40B4-BE49-F238E27FC236}">
                <a16:creationId xmlns:a16="http://schemas.microsoft.com/office/drawing/2014/main" id="{7A19A67C-0C19-4076-8945-3A7EB019B8F8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853440" y="4980568"/>
            <a:ext cx="16581120" cy="56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defTabSz="346459" rtl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F6F6F"/>
              </a:buClr>
              <a:buSzPct val="100000"/>
              <a:buFontTx/>
              <a:buNone/>
              <a:defRPr sz="1400" b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0238" indent="-2286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2032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1066" indent="-17144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bg1"/>
                </a:solidFill>
                <a:latin typeface="+mn-lt"/>
              </a:defRPr>
            </a:lvl4pPr>
            <a:lvl5pPr marL="1588230" indent="-1714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5pPr>
            <a:lvl6pPr marL="1931117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6pPr>
            <a:lvl7pPr marL="2274003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7pPr>
            <a:lvl8pPr marL="2616890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8pPr>
            <a:lvl9pPr marL="2959775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The Accelerated Data Science Teaching Kit is licensed by NVIDIA, Georgia Institute of Technology, and Prairie View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A&amp;M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University under the</a:t>
            </a:r>
          </a:p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lang="en-US" sz="1600" u="sng" dirty="0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</a:t>
            </a:r>
            <a:r>
              <a:rPr lang="en-US" sz="1600" u="sng" dirty="0" err="1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NonCommercial</a:t>
            </a:r>
            <a:r>
              <a:rPr lang="en-US" sz="1600" u="sng" dirty="0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4.0 International License.</a:t>
            </a:r>
            <a:endParaRPr lang="en-US" sz="1600" dirty="0">
              <a:solidFill>
                <a:srgbClr val="6F6F6F"/>
              </a:solidFill>
              <a:ea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276526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741D518-909C-004E-9857-35A5686793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7153508"/>
              </p:ext>
            </p:extLst>
          </p:nvPr>
        </p:nvGraphicFramePr>
        <p:xfrm>
          <a:off x="831850" y="1604865"/>
          <a:ext cx="16581438" cy="694064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8741358">
                  <a:extLst>
                    <a:ext uri="{9D8B030D-6E8A-4147-A177-3AD203B41FA5}">
                      <a16:colId xmlns:a16="http://schemas.microsoft.com/office/drawing/2014/main" val="51260927"/>
                    </a:ext>
                  </a:extLst>
                </a:gridCol>
                <a:gridCol w="7840080">
                  <a:extLst>
                    <a:ext uri="{9D8B030D-6E8A-4147-A177-3AD203B41FA5}">
                      <a16:colId xmlns:a16="http://schemas.microsoft.com/office/drawing/2014/main" val="3897756721"/>
                    </a:ext>
                  </a:extLst>
                </a:gridCol>
              </a:tblGrid>
              <a:tr h="1156774">
                <a:tc>
                  <a:txBody>
                    <a:bodyPr/>
                    <a:lstStyle/>
                    <a:p>
                      <a:r>
                        <a:rPr lang="en-US" sz="5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GitHub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Bitbucket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45076"/>
                  </a:ext>
                </a:extLst>
              </a:tr>
              <a:tr h="115677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Large community supports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Smaller community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682179"/>
                  </a:ext>
                </a:extLst>
              </a:tr>
              <a:tr h="115677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Popular for hosting open-source projects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Fewer open-source projects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8894518"/>
                  </a:ext>
                </a:extLst>
              </a:tr>
              <a:tr h="115677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Unlimited public &amp; private repos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524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Unlimited public &amp; private repos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8516139"/>
                  </a:ext>
                </a:extLst>
              </a:tr>
              <a:tr h="115677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Unlimited collaborators for private repos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Up to 5 collaborators for private repos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042721"/>
                  </a:ext>
                </a:extLst>
              </a:tr>
              <a:tr h="115677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Web interface + native apps for Mac, Windows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Web Interface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945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327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3457EDB-2885-1D43-AC75-4E2788A5AD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97" t="19835" r="9376" b="4770"/>
          <a:stretch/>
        </p:blipFill>
        <p:spPr>
          <a:xfrm>
            <a:off x="1326776" y="1810871"/>
            <a:ext cx="15634447" cy="84761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4FB764-9225-2441-A1B1-30B56190C7D2}"/>
              </a:ext>
            </a:extLst>
          </p:cNvPr>
          <p:cNvSpPr txBox="1"/>
          <p:nvPr/>
        </p:nvSpPr>
        <p:spPr>
          <a:xfrm>
            <a:off x="738409" y="9771229"/>
            <a:ext cx="3632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16098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600" kern="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/>
              </a:rPr>
              <a:t>Retrieved:  https://</a:t>
            </a:r>
            <a:r>
              <a:rPr lang="en-US" sz="1600" kern="0" dirty="0" err="1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/>
              </a:rPr>
              <a:t>desktop.github.com</a:t>
            </a:r>
            <a:endParaRPr lang="en-US" sz="1600" kern="0" dirty="0">
              <a:solidFill>
                <a:prstClr val="black"/>
              </a:solidFill>
              <a:latin typeface="Arial" panose="020B0604020202020204" pitchFamily="34" charset="0"/>
              <a:ea typeface="Helvetica" charset="0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711DA2-9A7D-3644-8366-28499FFE699B}"/>
              </a:ext>
            </a:extLst>
          </p:cNvPr>
          <p:cNvSpPr txBox="1"/>
          <p:nvPr/>
        </p:nvSpPr>
        <p:spPr>
          <a:xfrm>
            <a:off x="2184131" y="404771"/>
            <a:ext cx="9982220" cy="1089529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7200" b="1" kern="0" dirty="0">
                <a:solidFill>
                  <a:srgbClr val="000000"/>
                </a:solidFill>
                <a:latin typeface="Arial" panose="020B0604020202020204" pitchFamily="34" charset="0"/>
                <a:ea typeface="Vitesse Medium" charset="0"/>
                <a:cs typeface="Arial" panose="020B0604020202020204" pitchFamily="34" charset="0"/>
              </a:rPr>
              <a:t>GitHub Desktop Client</a:t>
            </a:r>
            <a:endParaRPr lang="en-US" sz="1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6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2554" y="9307727"/>
            <a:ext cx="7439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16098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600" kern="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/>
              </a:rPr>
              <a:t>Retrieved:  Screenshot of https://</a:t>
            </a:r>
            <a:r>
              <a:rPr lang="en-US" sz="1600" kern="0" dirty="0" err="1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/>
              </a:rPr>
              <a:t>github.com</a:t>
            </a:r>
            <a:r>
              <a:rPr lang="en-US" sz="1600" kern="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/>
              </a:rPr>
              <a:t>/showcases/</a:t>
            </a:r>
            <a:r>
              <a:rPr lang="en-US" sz="1600" kern="0" dirty="0" err="1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/>
              </a:rPr>
              <a:t>github</a:t>
            </a:r>
            <a:r>
              <a:rPr lang="en-US" sz="1600" kern="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/>
              </a:rPr>
              <a:t>-pages-examples</a:t>
            </a:r>
          </a:p>
        </p:txBody>
      </p:sp>
    </p:spTree>
    <p:extLst>
      <p:ext uri="{BB962C8B-B14F-4D97-AF65-F5344CB8AC3E}">
        <p14:creationId xmlns:p14="http://schemas.microsoft.com/office/powerpoint/2010/main" val="2127676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D59BA-3065-1A49-9B7B-5F0F930F3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506" y="776476"/>
            <a:ext cx="16620988" cy="990175"/>
          </a:xfrm>
        </p:spPr>
        <p:txBody>
          <a:bodyPr/>
          <a:lstStyle/>
          <a:p>
            <a:r>
              <a:rPr lang="en-US" sz="5400" dirty="0"/>
              <a:t>Full-fledged Interactive Apps as GitHub Pages</a:t>
            </a:r>
          </a:p>
        </p:txBody>
      </p:sp>
      <p:pic>
        <p:nvPicPr>
          <p:cNvPr id="6" name="Picture 5" descr="A screenshot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AA12ED88-A8D1-8441-A440-4D7A90280C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30"/>
          <a:stretch/>
        </p:blipFill>
        <p:spPr>
          <a:xfrm>
            <a:off x="670837" y="3344518"/>
            <a:ext cx="7829768" cy="46466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9695FB-6572-1744-BBAD-2A66CE7FF9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381"/>
          <a:stretch/>
        </p:blipFill>
        <p:spPr>
          <a:xfrm>
            <a:off x="8911370" y="3344517"/>
            <a:ext cx="8095602" cy="464664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739194A-C8D1-6D4E-A7AE-FA36D81C714A}"/>
              </a:ext>
            </a:extLst>
          </p:cNvPr>
          <p:cNvSpPr txBox="1">
            <a:spLocks/>
          </p:cNvSpPr>
          <p:nvPr/>
        </p:nvSpPr>
        <p:spPr bwMode="auto">
          <a:xfrm>
            <a:off x="1092947" y="8102179"/>
            <a:ext cx="6985547" cy="4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 cap="none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5333" b="1">
                <a:solidFill>
                  <a:srgbClr val="73B900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5333" b="1">
                <a:solidFill>
                  <a:srgbClr val="73B900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5333" b="1">
                <a:solidFill>
                  <a:srgbClr val="73B900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5333" b="1">
                <a:solidFill>
                  <a:srgbClr val="73B900"/>
                </a:solidFill>
                <a:latin typeface="Arial" charset="0"/>
              </a:defRPr>
            </a:lvl5pPr>
            <a:lvl6pPr marL="762015" algn="l" rtl="0" eaLnBrk="1" fontAlgn="base" hangingPunct="1">
              <a:spcBef>
                <a:spcPct val="0"/>
              </a:spcBef>
              <a:spcAft>
                <a:spcPct val="0"/>
              </a:spcAft>
              <a:defRPr sz="5333" b="1">
                <a:solidFill>
                  <a:srgbClr val="73B900"/>
                </a:solidFill>
                <a:latin typeface="Arial" charset="0"/>
              </a:defRPr>
            </a:lvl6pPr>
            <a:lvl7pPr marL="1524030" algn="l" rtl="0" eaLnBrk="1" fontAlgn="base" hangingPunct="1">
              <a:spcBef>
                <a:spcPct val="0"/>
              </a:spcBef>
              <a:spcAft>
                <a:spcPct val="0"/>
              </a:spcAft>
              <a:defRPr sz="5333" b="1">
                <a:solidFill>
                  <a:srgbClr val="73B900"/>
                </a:solidFill>
                <a:latin typeface="Arial" charset="0"/>
              </a:defRPr>
            </a:lvl7pPr>
            <a:lvl8pPr marL="2286046" algn="l" rtl="0" eaLnBrk="1" fontAlgn="base" hangingPunct="1">
              <a:spcBef>
                <a:spcPct val="0"/>
              </a:spcBef>
              <a:spcAft>
                <a:spcPct val="0"/>
              </a:spcAft>
              <a:defRPr sz="5333" b="1">
                <a:solidFill>
                  <a:srgbClr val="73B900"/>
                </a:solidFill>
                <a:latin typeface="Arial" charset="0"/>
              </a:defRPr>
            </a:lvl8pPr>
            <a:lvl9pPr marL="3048061" algn="l" rtl="0" eaLnBrk="1" fontAlgn="base" hangingPunct="1">
              <a:spcBef>
                <a:spcPct val="0"/>
              </a:spcBef>
              <a:spcAft>
                <a:spcPct val="0"/>
              </a:spcAft>
              <a:defRPr sz="5333" b="1">
                <a:solidFill>
                  <a:srgbClr val="73B900"/>
                </a:solidFill>
                <a:latin typeface="Arial" charset="0"/>
              </a:defRPr>
            </a:lvl9pPr>
          </a:lstStyle>
          <a:p>
            <a:pPr algn="ctr" defTabSz="914400"/>
            <a:r>
              <a:rPr lang="en-US" sz="2800" b="0" kern="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https://</a:t>
            </a:r>
            <a:r>
              <a:rPr lang="en-US" sz="2800" b="0" kern="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poloclub.github.io</a:t>
            </a:r>
            <a:r>
              <a:rPr lang="en-US" sz="2800" b="0" kern="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/</a:t>
            </a:r>
            <a:r>
              <a:rPr lang="en-US" sz="2800" b="0" kern="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cnn</a:t>
            </a:r>
            <a:r>
              <a:rPr lang="en-US" sz="2800" b="0" kern="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-explainer/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7E364D9-3DAF-D340-BCA6-F46D08A5B393}"/>
              </a:ext>
            </a:extLst>
          </p:cNvPr>
          <p:cNvSpPr txBox="1">
            <a:spLocks/>
          </p:cNvSpPr>
          <p:nvPr/>
        </p:nvSpPr>
        <p:spPr bwMode="auto">
          <a:xfrm>
            <a:off x="9466397" y="8102179"/>
            <a:ext cx="6985547" cy="4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 cap="none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5333" b="1">
                <a:solidFill>
                  <a:srgbClr val="73B900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5333" b="1">
                <a:solidFill>
                  <a:srgbClr val="73B900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5333" b="1">
                <a:solidFill>
                  <a:srgbClr val="73B900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5333" b="1">
                <a:solidFill>
                  <a:srgbClr val="73B900"/>
                </a:solidFill>
                <a:latin typeface="Arial" charset="0"/>
              </a:defRPr>
            </a:lvl5pPr>
            <a:lvl6pPr marL="762015" algn="l" rtl="0" eaLnBrk="1" fontAlgn="base" hangingPunct="1">
              <a:spcBef>
                <a:spcPct val="0"/>
              </a:spcBef>
              <a:spcAft>
                <a:spcPct val="0"/>
              </a:spcAft>
              <a:defRPr sz="5333" b="1">
                <a:solidFill>
                  <a:srgbClr val="73B900"/>
                </a:solidFill>
                <a:latin typeface="Arial" charset="0"/>
              </a:defRPr>
            </a:lvl6pPr>
            <a:lvl7pPr marL="1524030" algn="l" rtl="0" eaLnBrk="1" fontAlgn="base" hangingPunct="1">
              <a:spcBef>
                <a:spcPct val="0"/>
              </a:spcBef>
              <a:spcAft>
                <a:spcPct val="0"/>
              </a:spcAft>
              <a:defRPr sz="5333" b="1">
                <a:solidFill>
                  <a:srgbClr val="73B900"/>
                </a:solidFill>
                <a:latin typeface="Arial" charset="0"/>
              </a:defRPr>
            </a:lvl7pPr>
            <a:lvl8pPr marL="2286046" algn="l" rtl="0" eaLnBrk="1" fontAlgn="base" hangingPunct="1">
              <a:spcBef>
                <a:spcPct val="0"/>
              </a:spcBef>
              <a:spcAft>
                <a:spcPct val="0"/>
              </a:spcAft>
              <a:defRPr sz="5333" b="1">
                <a:solidFill>
                  <a:srgbClr val="73B900"/>
                </a:solidFill>
                <a:latin typeface="Arial" charset="0"/>
              </a:defRPr>
            </a:lvl8pPr>
            <a:lvl9pPr marL="3048061" algn="l" rtl="0" eaLnBrk="1" fontAlgn="base" hangingPunct="1">
              <a:spcBef>
                <a:spcPct val="0"/>
              </a:spcBef>
              <a:spcAft>
                <a:spcPct val="0"/>
              </a:spcAft>
              <a:defRPr sz="5333" b="1">
                <a:solidFill>
                  <a:srgbClr val="73B900"/>
                </a:solidFill>
                <a:latin typeface="Arial" charset="0"/>
              </a:defRPr>
            </a:lvl9pPr>
          </a:lstStyle>
          <a:p>
            <a:pPr algn="ctr" defTabSz="914400"/>
            <a:r>
              <a:rPr lang="en-US" sz="2800" b="0" kern="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https://</a:t>
            </a:r>
            <a:r>
              <a:rPr lang="en-US" sz="2800" b="0" kern="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poloclub.github.io</a:t>
            </a:r>
            <a:r>
              <a:rPr lang="en-US" sz="2800" b="0" kern="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/</a:t>
            </a:r>
            <a:r>
              <a:rPr lang="en-US" sz="2800" b="0" kern="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ganlab</a:t>
            </a:r>
            <a:r>
              <a:rPr lang="en-US" sz="2800" b="0" kern="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/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6E4EEB4-3862-4C43-80F6-3E8432DCDB82}"/>
              </a:ext>
            </a:extLst>
          </p:cNvPr>
          <p:cNvSpPr txBox="1">
            <a:spLocks/>
          </p:cNvSpPr>
          <p:nvPr/>
        </p:nvSpPr>
        <p:spPr bwMode="auto">
          <a:xfrm>
            <a:off x="9466397" y="2575247"/>
            <a:ext cx="6985547" cy="76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 cap="none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5333" b="1">
                <a:solidFill>
                  <a:srgbClr val="73B900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5333" b="1">
                <a:solidFill>
                  <a:srgbClr val="73B900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5333" b="1">
                <a:solidFill>
                  <a:srgbClr val="73B900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5333" b="1">
                <a:solidFill>
                  <a:srgbClr val="73B900"/>
                </a:solidFill>
                <a:latin typeface="Arial" charset="0"/>
              </a:defRPr>
            </a:lvl5pPr>
            <a:lvl6pPr marL="762015" algn="l" rtl="0" eaLnBrk="1" fontAlgn="base" hangingPunct="1">
              <a:spcBef>
                <a:spcPct val="0"/>
              </a:spcBef>
              <a:spcAft>
                <a:spcPct val="0"/>
              </a:spcAft>
              <a:defRPr sz="5333" b="1">
                <a:solidFill>
                  <a:srgbClr val="73B900"/>
                </a:solidFill>
                <a:latin typeface="Arial" charset="0"/>
              </a:defRPr>
            </a:lvl6pPr>
            <a:lvl7pPr marL="1524030" algn="l" rtl="0" eaLnBrk="1" fontAlgn="base" hangingPunct="1">
              <a:spcBef>
                <a:spcPct val="0"/>
              </a:spcBef>
              <a:spcAft>
                <a:spcPct val="0"/>
              </a:spcAft>
              <a:defRPr sz="5333" b="1">
                <a:solidFill>
                  <a:srgbClr val="73B900"/>
                </a:solidFill>
                <a:latin typeface="Arial" charset="0"/>
              </a:defRPr>
            </a:lvl7pPr>
            <a:lvl8pPr marL="2286046" algn="l" rtl="0" eaLnBrk="1" fontAlgn="base" hangingPunct="1">
              <a:spcBef>
                <a:spcPct val="0"/>
              </a:spcBef>
              <a:spcAft>
                <a:spcPct val="0"/>
              </a:spcAft>
              <a:defRPr sz="5333" b="1">
                <a:solidFill>
                  <a:srgbClr val="73B900"/>
                </a:solidFill>
                <a:latin typeface="Arial" charset="0"/>
              </a:defRPr>
            </a:lvl8pPr>
            <a:lvl9pPr marL="3048061" algn="l" rtl="0" eaLnBrk="1" fontAlgn="base" hangingPunct="1">
              <a:spcBef>
                <a:spcPct val="0"/>
              </a:spcBef>
              <a:spcAft>
                <a:spcPct val="0"/>
              </a:spcAft>
              <a:defRPr sz="5333" b="1">
                <a:solidFill>
                  <a:srgbClr val="73B900"/>
                </a:solidFill>
                <a:latin typeface="Arial" charset="0"/>
              </a:defRPr>
            </a:lvl9pPr>
          </a:lstStyle>
          <a:p>
            <a:pPr algn="ctr" defTabSz="914400"/>
            <a:r>
              <a:rPr lang="en-US" sz="4400" kern="0" dirty="0"/>
              <a:t>GAN Lab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558ACF7-0F33-7D4F-8D92-54B09C9710C9}"/>
              </a:ext>
            </a:extLst>
          </p:cNvPr>
          <p:cNvSpPr txBox="1">
            <a:spLocks/>
          </p:cNvSpPr>
          <p:nvPr/>
        </p:nvSpPr>
        <p:spPr bwMode="auto">
          <a:xfrm>
            <a:off x="670837" y="2880063"/>
            <a:ext cx="6985547" cy="4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 cap="none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5333" b="1">
                <a:solidFill>
                  <a:srgbClr val="73B900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5333" b="1">
                <a:solidFill>
                  <a:srgbClr val="73B900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5333" b="1">
                <a:solidFill>
                  <a:srgbClr val="73B900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5333" b="1">
                <a:solidFill>
                  <a:srgbClr val="73B900"/>
                </a:solidFill>
                <a:latin typeface="Arial" charset="0"/>
              </a:defRPr>
            </a:lvl5pPr>
            <a:lvl6pPr marL="762015" algn="l" rtl="0" eaLnBrk="1" fontAlgn="base" hangingPunct="1">
              <a:spcBef>
                <a:spcPct val="0"/>
              </a:spcBef>
              <a:spcAft>
                <a:spcPct val="0"/>
              </a:spcAft>
              <a:defRPr sz="5333" b="1">
                <a:solidFill>
                  <a:srgbClr val="73B900"/>
                </a:solidFill>
                <a:latin typeface="Arial" charset="0"/>
              </a:defRPr>
            </a:lvl6pPr>
            <a:lvl7pPr marL="1524030" algn="l" rtl="0" eaLnBrk="1" fontAlgn="base" hangingPunct="1">
              <a:spcBef>
                <a:spcPct val="0"/>
              </a:spcBef>
              <a:spcAft>
                <a:spcPct val="0"/>
              </a:spcAft>
              <a:defRPr sz="5333" b="1">
                <a:solidFill>
                  <a:srgbClr val="73B900"/>
                </a:solidFill>
                <a:latin typeface="Arial" charset="0"/>
              </a:defRPr>
            </a:lvl7pPr>
            <a:lvl8pPr marL="2286046" algn="l" rtl="0" eaLnBrk="1" fontAlgn="base" hangingPunct="1">
              <a:spcBef>
                <a:spcPct val="0"/>
              </a:spcBef>
              <a:spcAft>
                <a:spcPct val="0"/>
              </a:spcAft>
              <a:defRPr sz="5333" b="1">
                <a:solidFill>
                  <a:srgbClr val="73B900"/>
                </a:solidFill>
                <a:latin typeface="Arial" charset="0"/>
              </a:defRPr>
            </a:lvl8pPr>
            <a:lvl9pPr marL="3048061" algn="l" rtl="0" eaLnBrk="1" fontAlgn="base" hangingPunct="1">
              <a:spcBef>
                <a:spcPct val="0"/>
              </a:spcBef>
              <a:spcAft>
                <a:spcPct val="0"/>
              </a:spcAft>
              <a:defRPr sz="5333" b="1">
                <a:solidFill>
                  <a:srgbClr val="73B900"/>
                </a:solidFill>
                <a:latin typeface="Arial" charset="0"/>
              </a:defRPr>
            </a:lvl9pPr>
          </a:lstStyle>
          <a:p>
            <a:pPr algn="ctr" defTabSz="914400"/>
            <a:r>
              <a:rPr lang="en-US" sz="4400" kern="0" dirty="0"/>
              <a:t>CNN Explainer</a:t>
            </a:r>
          </a:p>
        </p:txBody>
      </p:sp>
    </p:spTree>
    <p:extLst>
      <p:ext uri="{BB962C8B-B14F-4D97-AF65-F5344CB8AC3E}">
        <p14:creationId xmlns:p14="http://schemas.microsoft.com/office/powerpoint/2010/main" val="117986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6D3E35-7FB6-4F84-88E8-ED2635EB18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0077" y="6610379"/>
            <a:ext cx="9235191" cy="1705219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276C08-D6AC-41B8-9C4F-83CCA4CE3F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/>
          <a:p>
            <a:r>
              <a:rPr lang="en-US" dirty="0"/>
              <a:t>DLI Accelerated Data Science Teaching Kit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05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&amp; Bullet">
  <a:themeElements>
    <a:clrScheme name="Custom 1">
      <a:dk1>
        <a:srgbClr val="CDCDCD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sz="1600" dirty="0" err="1" smtClean="0">
            <a:solidFill>
              <a:schemeClr val="bg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itle &amp; Bullet">
  <a:themeElements>
    <a:clrScheme name="Custom 1">
      <a:dk1>
        <a:srgbClr val="CDCDCD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sz="1600" dirty="0" err="1" smtClean="0">
            <a:solidFill>
              <a:schemeClr val="bg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3317AA0AAFE040A4C7C5D23CBE8847" ma:contentTypeVersion="4" ma:contentTypeDescription="Create a new document." ma:contentTypeScope="" ma:versionID="5b1f19b83b10f4e69c2746e9f27fdab9">
  <xsd:schema xmlns:xsd="http://www.w3.org/2001/XMLSchema" xmlns:xs="http://www.w3.org/2001/XMLSchema" xmlns:p="http://schemas.microsoft.com/office/2006/metadata/properties" xmlns:ns2="b2811cf8-4877-470e-bec4-f5c16c1a5202" targetNamespace="http://schemas.microsoft.com/office/2006/metadata/properties" ma:root="true" ma:fieldsID="cd1f39e3641858cffea9d19f9c4007fb" ns2:_="">
    <xsd:import namespace="b2811cf8-4877-470e-bec4-f5c16c1a52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811cf8-4877-470e-bec4-f5c16c1a52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88E22E-2A4B-4FB1-9848-BF16E7DBE74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71CD49F-B49B-409B-914D-2AE954C4EAF3}"/>
</file>

<file path=customXml/itemProps3.xml><?xml version="1.0" encoding="utf-8"?>
<ds:datastoreItem xmlns:ds="http://schemas.openxmlformats.org/officeDocument/2006/customXml" ds:itemID="{E29B7386-0C5E-43DB-8BF1-052EEAD5F5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91604</TotalTime>
  <Words>155</Words>
  <Application>Microsoft Macintosh PowerPoint</Application>
  <PresentationFormat>Custom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Helvetica</vt:lpstr>
      <vt:lpstr>Trebuchet MS</vt:lpstr>
      <vt:lpstr>Wingdings</vt:lpstr>
      <vt:lpstr>Title &amp; Bullet</vt:lpstr>
      <vt:lpstr>1_Title &amp; Bullet</vt:lpstr>
      <vt:lpstr>Lecture 23.3 - GitHub and Bitbucket</vt:lpstr>
      <vt:lpstr>PowerPoint Presentation</vt:lpstr>
      <vt:lpstr>PowerPoint Presentation</vt:lpstr>
      <vt:lpstr>PowerPoint Presentation</vt:lpstr>
      <vt:lpstr>PowerPoint Presentation</vt:lpstr>
      <vt:lpstr>Full-fledged Interactive Apps as GitHub Pages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Hohn</dc:creator>
  <cp:lastModifiedBy>Chau, Duen Horng</cp:lastModifiedBy>
  <cp:revision>3642</cp:revision>
  <dcterms:created xsi:type="dcterms:W3CDTF">2008-01-24T03:11:41Z</dcterms:created>
  <dcterms:modified xsi:type="dcterms:W3CDTF">2021-08-30T05:53:51Z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0x010100903317AA0AAFE040A4C7C5D23CBE8847</vt:lpwstr>
  </property>
  <property fmtid="{D5CDD505-2E9C-101B-9397-08002B2CF9AE}" pid="3" name="MSIP_Label_6b558183-044c-4105-8d9c-cea02a2a3d86_Enabled">
    <vt:lpwstr>True</vt:lpwstr>
  </property>
  <property fmtid="{D5CDD505-2E9C-101B-9397-08002B2CF9AE}" pid="4" name="MSIP_Label_6b558183-044c-4105-8d9c-cea02a2a3d86_SiteId">
    <vt:lpwstr>43083d15-7273-40c1-b7db-39efd9ccc17a</vt:lpwstr>
  </property>
  <property fmtid="{D5CDD505-2E9C-101B-9397-08002B2CF9AE}" pid="5" name="MSIP_Label_6b558183-044c-4105-8d9c-cea02a2a3d86_Ref">
    <vt:lpwstr>https://api.informationprotection.azure.com/api/43083d15-7273-40c1-b7db-39efd9ccc17a</vt:lpwstr>
  </property>
  <property fmtid="{D5CDD505-2E9C-101B-9397-08002B2CF9AE}" pid="6" name="MSIP_Label_6b558183-044c-4105-8d9c-cea02a2a3d86_Owner">
    <vt:lpwstr>lspillman@nvidia.com</vt:lpwstr>
  </property>
  <property fmtid="{D5CDD505-2E9C-101B-9397-08002B2CF9AE}" pid="7" name="MSIP_Label_6b558183-044c-4105-8d9c-cea02a2a3d86_SetDate">
    <vt:lpwstr>2018-05-11T15:28:31.9824217-07:00</vt:lpwstr>
  </property>
  <property fmtid="{D5CDD505-2E9C-101B-9397-08002B2CF9AE}" pid="8" name="MSIP_Label_6b558183-044c-4105-8d9c-cea02a2a3d86_Name">
    <vt:lpwstr>Unrestricted</vt:lpwstr>
  </property>
  <property fmtid="{D5CDD505-2E9C-101B-9397-08002B2CF9AE}" pid="9" name="MSIP_Label_6b558183-044c-4105-8d9c-cea02a2a3d86_Application">
    <vt:lpwstr>Microsoft Azure Information Protection</vt:lpwstr>
  </property>
  <property fmtid="{D5CDD505-2E9C-101B-9397-08002B2CF9AE}" pid="10" name="MSIP_Label_6b558183-044c-4105-8d9c-cea02a2a3d86_Extended_MSFT_Method">
    <vt:lpwstr>Automatic</vt:lpwstr>
  </property>
  <property fmtid="{D5CDD505-2E9C-101B-9397-08002B2CF9AE}" pid="11" name="Sensitivity">
    <vt:lpwstr>Unrestricted</vt:lpwstr>
  </property>
</Properties>
</file>