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14"/>
  </p:notesMasterIdLst>
  <p:handoutMasterIdLst>
    <p:handoutMasterId r:id="rId15"/>
  </p:handoutMasterIdLst>
  <p:sldIdLst>
    <p:sldId id="818" r:id="rId5"/>
    <p:sldId id="809" r:id="rId6"/>
    <p:sldId id="821" r:id="rId7"/>
    <p:sldId id="859" r:id="rId8"/>
    <p:sldId id="856" r:id="rId9"/>
    <p:sldId id="857" r:id="rId10"/>
    <p:sldId id="860" r:id="rId11"/>
    <p:sldId id="861" r:id="rId12"/>
    <p:sldId id="820" r:id="rId13"/>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C34D9-D02C-98FA-FFEC-C52FA472349B}" v="3" dt="2021-08-30T03:27:31.390"/>
    <p1510:client id="{4AAF1E6B-A1F8-785E-D3CF-FF130214BBC6}" v="3" dt="2021-08-30T19:28:42.801"/>
    <p1510:client id="{E7FEBE7C-8E2D-E455-5D93-0B416B41D7E7}" v="11" dt="2021-08-13T16:21:53.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77348" autoAdjust="0"/>
  </p:normalViewPr>
  <p:slideViewPr>
    <p:cSldViewPr snapToGrid="0">
      <p:cViewPr varScale="1">
        <p:scale>
          <a:sx n="56" d="100"/>
          <a:sy n="56" d="100"/>
        </p:scale>
        <p:origin x="192" y="240"/>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130" d="100"/>
        <a:sy n="130" d="100"/>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_nvidia.com#ext#@gtvault.onmicrosoft.com::c69b4972-ef89-4265-a3e3-b054213acbae" providerId="AD" clId="Web-{4AAF1E6B-A1F8-785E-D3CF-FF130214BBC6}"/>
    <pc:docChg chg="modSld">
      <pc:chgData name="Joe Bungo" userId="S::jbungo_nvidia.com#ext#@gtvault.onmicrosoft.com::c69b4972-ef89-4265-a3e3-b054213acbae" providerId="AD" clId="Web-{4AAF1E6B-A1F8-785E-D3CF-FF130214BBC6}" dt="2021-08-30T19:28:40.504" v="1" actId="20577"/>
      <pc:docMkLst>
        <pc:docMk/>
      </pc:docMkLst>
      <pc:sldChg chg="modSp">
        <pc:chgData name="Joe Bungo" userId="S::jbungo_nvidia.com#ext#@gtvault.onmicrosoft.com::c69b4972-ef89-4265-a3e3-b054213acbae" providerId="AD" clId="Web-{4AAF1E6B-A1F8-785E-D3CF-FF130214BBC6}" dt="2021-08-30T19:28:40.504" v="1" actId="20577"/>
        <pc:sldMkLst>
          <pc:docMk/>
          <pc:sldMk cId="797556869" sldId="818"/>
        </pc:sldMkLst>
        <pc:spChg chg="mod">
          <ac:chgData name="Joe Bungo" userId="S::jbungo_nvidia.com#ext#@gtvault.onmicrosoft.com::c69b4972-ef89-4265-a3e3-b054213acbae" providerId="AD" clId="Web-{4AAF1E6B-A1F8-785E-D3CF-FF130214BBC6}" dt="2021-08-30T19:28:40.504" v="1" actId="20577"/>
          <ac:spMkLst>
            <pc:docMk/>
            <pc:sldMk cId="797556869" sldId="818"/>
            <ac:spMk id="2" creationId="{4E9096EC-7B78-40A1-902B-4FD437982655}"/>
          </ac:spMkLst>
        </pc:spChg>
      </pc:sldChg>
    </pc:docChg>
  </pc:docChgLst>
  <pc:docChgLst>
    <pc:chgData name="Joe Bungo" userId="S::jbungo_nvidia.com#ext#@gtvault.onmicrosoft.com::c69b4972-ef89-4265-a3e3-b054213acbae" providerId="AD" clId="Web-{E7FEBE7C-8E2D-E455-5D93-0B416B41D7E7}"/>
    <pc:docChg chg="modSld">
      <pc:chgData name="Joe Bungo" userId="S::jbungo_nvidia.com#ext#@gtvault.onmicrosoft.com::c69b4972-ef89-4265-a3e3-b054213acbae" providerId="AD" clId="Web-{E7FEBE7C-8E2D-E455-5D93-0B416B41D7E7}" dt="2021-08-13T16:21:53.495" v="9" actId="1076"/>
      <pc:docMkLst>
        <pc:docMk/>
      </pc:docMkLst>
      <pc:sldChg chg="modSp">
        <pc:chgData name="Joe Bungo" userId="S::jbungo_nvidia.com#ext#@gtvault.onmicrosoft.com::c69b4972-ef89-4265-a3e3-b054213acbae" providerId="AD" clId="Web-{E7FEBE7C-8E2D-E455-5D93-0B416B41D7E7}" dt="2021-08-13T16:21:26.026" v="8" actId="20577"/>
        <pc:sldMkLst>
          <pc:docMk/>
          <pc:sldMk cId="797556869" sldId="818"/>
        </pc:sldMkLst>
        <pc:spChg chg="mod">
          <ac:chgData name="Joe Bungo" userId="S::jbungo_nvidia.com#ext#@gtvault.onmicrosoft.com::c69b4972-ef89-4265-a3e3-b054213acbae" providerId="AD" clId="Web-{E7FEBE7C-8E2D-E455-5D93-0B416B41D7E7}" dt="2021-08-13T16:21:26.026" v="8" actId="20577"/>
          <ac:spMkLst>
            <pc:docMk/>
            <pc:sldMk cId="797556869" sldId="818"/>
            <ac:spMk id="2" creationId="{4E9096EC-7B78-40A1-902B-4FD437982655}"/>
          </ac:spMkLst>
        </pc:spChg>
      </pc:sldChg>
      <pc:sldChg chg="modSp">
        <pc:chgData name="Joe Bungo" userId="S::jbungo_nvidia.com#ext#@gtvault.onmicrosoft.com::c69b4972-ef89-4265-a3e3-b054213acbae" providerId="AD" clId="Web-{E7FEBE7C-8E2D-E455-5D93-0B416B41D7E7}" dt="2021-08-13T16:21:53.495" v="9" actId="1076"/>
        <pc:sldMkLst>
          <pc:docMk/>
          <pc:sldMk cId="2519435819" sldId="859"/>
        </pc:sldMkLst>
        <pc:spChg chg="mod">
          <ac:chgData name="Joe Bungo" userId="S::jbungo_nvidia.com#ext#@gtvault.onmicrosoft.com::c69b4972-ef89-4265-a3e3-b054213acbae" providerId="AD" clId="Web-{E7FEBE7C-8E2D-E455-5D93-0B416B41D7E7}" dt="2021-08-13T16:21:53.495" v="9" actId="1076"/>
          <ac:spMkLst>
            <pc:docMk/>
            <pc:sldMk cId="2519435819" sldId="859"/>
            <ac:spMk id="9" creationId="{462560FF-C199-314B-A8A5-7C1AE2FCEB45}"/>
          </ac:spMkLst>
        </pc:spChg>
      </pc:sldChg>
    </pc:docChg>
  </pc:docChgLst>
  <pc:docChgLst>
    <pc:chgData name="Dong, Xishuang" userId="S::xidong_pvamu.edu#ext#@gtvault.onmicrosoft.com::d82fe4bc-41b8-4dba-8c63-3c53a5962af7" providerId="AD" clId="Web-{2A3C34D9-D02C-98FA-FFEC-C52FA472349B}"/>
    <pc:docChg chg="modSld">
      <pc:chgData name="Dong, Xishuang" userId="S::xidong_pvamu.edu#ext#@gtvault.onmicrosoft.com::d82fe4bc-41b8-4dba-8c63-3c53a5962af7" providerId="AD" clId="Web-{2A3C34D9-D02C-98FA-FFEC-C52FA472349B}" dt="2021-08-30T03:27:28.593" v="1" actId="20577"/>
      <pc:docMkLst>
        <pc:docMk/>
      </pc:docMkLst>
      <pc:sldChg chg="modSp">
        <pc:chgData name="Dong, Xishuang" userId="S::xidong_pvamu.edu#ext#@gtvault.onmicrosoft.com::d82fe4bc-41b8-4dba-8c63-3c53a5962af7" providerId="AD" clId="Web-{2A3C34D9-D02C-98FA-FFEC-C52FA472349B}" dt="2021-08-30T03:27:28.593" v="1" actId="20577"/>
        <pc:sldMkLst>
          <pc:docMk/>
          <pc:sldMk cId="797556869" sldId="818"/>
        </pc:sldMkLst>
        <pc:spChg chg="mod">
          <ac:chgData name="Dong, Xishuang" userId="S::xidong_pvamu.edu#ext#@gtvault.onmicrosoft.com::d82fe4bc-41b8-4dba-8c63-3c53a5962af7" providerId="AD" clId="Web-{2A3C34D9-D02C-98FA-FFEC-C52FA472349B}" dt="2021-08-30T03:27:28.593" v="1" actId="20577"/>
          <ac:spMkLst>
            <pc:docMk/>
            <pc:sldMk cId="797556869" sldId="818"/>
            <ac:spMk id="2" creationId="{4E9096EC-7B78-40A1-902B-4FD437982655}"/>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5/13/22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show you the details on team project.</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88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dirty="0"/>
              <a:t>Social media (e.g., Twitter and Facebook) has become a new ecosystem for spreading news, and more and more people are relying on social media to obtain updates of news because of its advantages such as social awareness, global connectivity, and real-time sharing of digital information. </a:t>
            </a:r>
          </a:p>
          <a:p>
            <a:pPr marL="342900" indent="-342900">
              <a:buFont typeface="Arial" panose="020B0604020202020204" pitchFamily="34" charset="0"/>
              <a:buChar char="•"/>
            </a:pPr>
            <a:r>
              <a:rPr lang="en-US" dirty="0"/>
              <a:t>Unfortunately, social media is full of fake news that is intentionally and verifiably false to mislead readers because of chasing personal or organizational profits.</a:t>
            </a:r>
          </a:p>
          <a:p>
            <a:pPr marL="342900" indent="-342900">
              <a:buFont typeface="Arial" panose="020B0604020202020204" pitchFamily="34" charset="0"/>
              <a:buChar char="•"/>
            </a:pPr>
            <a:r>
              <a:rPr lang="en-US" dirty="0"/>
              <a:t>Fake news detection can help us to determine the truthfulness of the news automatically through analyzing the news contents and related information such as propagation patterns.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8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With machine learning techniques, fake news detection can be accomplished automatically if we treat fake news detection as text classification.</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Specially, it will be related to short text classification since the news from social media is very short compared to normal news.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First, you have to download the dataset from the link (</a:t>
            </a:r>
            <a:r>
              <a:rPr lang="en-US" altLang="ja-JP" sz="2000" b="1" kern="0" dirty="0">
                <a:ea typeface="ＭＳ Ｐゴシック" charset="-128"/>
                <a:cs typeface="MS PGothic" charset="-128"/>
              </a:rPr>
              <a:t>Source: https://</a:t>
            </a:r>
            <a:r>
              <a:rPr lang="en-US" altLang="ja-JP" sz="2000" b="1" kern="0" dirty="0" err="1">
                <a:ea typeface="ＭＳ Ｐゴシック" charset="-128"/>
                <a:cs typeface="MS PGothic" charset="-128"/>
              </a:rPr>
              <a:t>www.kaggle.com</a:t>
            </a:r>
            <a:r>
              <a:rPr lang="en-US" altLang="ja-JP" sz="2000" b="1" kern="0" dirty="0">
                <a:ea typeface="ＭＳ Ｐゴシック" charset="-128"/>
                <a:cs typeface="MS PGothic" charset="-128"/>
              </a:rPr>
              <a:t>/c/fake-news/</a:t>
            </a:r>
            <a:r>
              <a:rPr lang="en-US" altLang="ja-JP" sz="2000" b="1" kern="0" dirty="0" err="1">
                <a:ea typeface="ＭＳ Ｐゴシック" charset="-128"/>
                <a:cs typeface="MS PGothic" charset="-128"/>
              </a:rPr>
              <a:t>data?select</a:t>
            </a:r>
            <a:r>
              <a:rPr lang="en-US" altLang="ja-JP" sz="2000" b="1" kern="0" dirty="0">
                <a:ea typeface="ＭＳ Ｐゴシック" charset="-128"/>
                <a:cs typeface="MS PGothic" charset="-128"/>
              </a:rPr>
              <a:t>=</a:t>
            </a:r>
            <a:r>
              <a:rPr lang="en-US" altLang="ja-JP" sz="2000" b="1" kern="0" dirty="0" err="1">
                <a:ea typeface="ＭＳ Ｐゴシック" charset="-128"/>
                <a:cs typeface="MS PGothic" charset="-128"/>
              </a:rPr>
              <a:t>train.csv</a:t>
            </a:r>
            <a:r>
              <a:rPr lang="en-US" dirty="0"/>
              <a: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 is from fake news competition on Kaggle, which is to identify unreliable news articles. </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13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This project will require students to complete fake news detection with three models including support vector machine, random forest, and logistic regression.</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8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342900" indent="-342900">
              <a:buFont typeface="Arial" panose="020B0604020202020204" pitchFamily="34" charset="0"/>
              <a:buChar char="•"/>
            </a:pPr>
            <a:r>
              <a:rPr lang="en-US" dirty="0"/>
              <a:t>The first key component for the team project is data preprocessing including:</a:t>
            </a:r>
          </a:p>
          <a:p>
            <a:pPr marL="1407073" lvl="1" indent="-457200">
              <a:buClr>
                <a:schemeClr val="bg1"/>
              </a:buClr>
              <a:buFont typeface="Courier New" panose="02070309020205020404" pitchFamily="49" charset="0"/>
              <a:buChar char="o"/>
              <a:defRPr/>
            </a:pPr>
            <a:r>
              <a:rPr lang="en-US" sz="2800" dirty="0"/>
              <a:t>Removing rows with missing values</a:t>
            </a:r>
          </a:p>
          <a:p>
            <a:pPr marL="1407073" lvl="1" indent="-457200">
              <a:buClr>
                <a:schemeClr val="bg1"/>
              </a:buClr>
              <a:buFont typeface="Courier New" panose="02070309020205020404" pitchFamily="49" charset="0"/>
              <a:buChar char="o"/>
              <a:defRPr/>
            </a:pPr>
            <a:r>
              <a:rPr lang="en-US" sz="2800" dirty="0"/>
              <a:t>Word stemming (https://</a:t>
            </a:r>
            <a:r>
              <a:rPr lang="en-US" sz="2800" dirty="0" err="1"/>
              <a:t>en.wikipedia.org</a:t>
            </a:r>
            <a:r>
              <a:rPr lang="en-US" sz="2800" dirty="0"/>
              <a:t>/wiki/Stemming)</a:t>
            </a:r>
          </a:p>
          <a:p>
            <a:pPr marL="1407073" lvl="1" indent="-457200">
              <a:buClr>
                <a:schemeClr val="bg1"/>
              </a:buClr>
              <a:buFont typeface="Courier New" panose="02070309020205020404" pitchFamily="49" charset="0"/>
              <a:buChar char="o"/>
              <a:defRPr/>
            </a:pPr>
            <a:r>
              <a:rPr lang="en-US" sz="2800" dirty="0"/>
              <a:t>Removing stop words (https://</a:t>
            </a:r>
            <a:r>
              <a:rPr lang="en-US" sz="2800" dirty="0" err="1"/>
              <a:t>en.wikipedia.org</a:t>
            </a:r>
            <a:r>
              <a:rPr lang="en-US" sz="2800" dirty="0"/>
              <a:t>/wiki/</a:t>
            </a:r>
            <a:r>
              <a:rPr lang="en-US" sz="2800" dirty="0" err="1"/>
              <a:t>Stop_word</a:t>
            </a:r>
            <a:r>
              <a:rPr lang="en-US" sz="2800" dirty="0"/>
              <a:t>)</a:t>
            </a:r>
          </a:p>
          <a:p>
            <a:pPr marL="1407073" lvl="1" indent="-457200">
              <a:buClr>
                <a:schemeClr val="bg1"/>
              </a:buClr>
              <a:buFont typeface="Courier New" panose="02070309020205020404" pitchFamily="49" charset="0"/>
              <a:buChar char="o"/>
              <a:defRPr/>
            </a:pPr>
            <a:r>
              <a:rPr lang="en-US" sz="2800" dirty="0"/>
              <a:t>Extracting features with Term Frequency — Inverse Document Frequency (TFIDF) (https://</a:t>
            </a:r>
            <a:r>
              <a:rPr lang="en-US" sz="2800" dirty="0" err="1"/>
              <a:t>en.wikipedia.org</a:t>
            </a:r>
            <a:r>
              <a:rPr lang="en-US" sz="2800" dirty="0"/>
              <a:t>/wiki/</a:t>
            </a:r>
            <a:r>
              <a:rPr lang="en-US" sz="2800" dirty="0" err="1"/>
              <a:t>Tf</a:t>
            </a:r>
            <a:r>
              <a:rPr lang="en-US" sz="2800" dirty="0"/>
              <a:t>–</a:t>
            </a:r>
            <a:r>
              <a:rPr lang="en-US" sz="2800" dirty="0" err="1"/>
              <a:t>idf</a:t>
            </a:r>
            <a:r>
              <a:rPr lang="en-US" sz="2800" dirty="0"/>
              <a:t>) to build samples</a:t>
            </a:r>
          </a:p>
          <a:p>
            <a:pPr marL="1407073" lvl="1" indent="-457200">
              <a:buClr>
                <a:schemeClr val="bg1"/>
              </a:buClr>
              <a:buFont typeface="Courier New" panose="02070309020205020404" pitchFamily="49" charset="0"/>
              <a:buChar char="o"/>
              <a:defRPr/>
            </a:pPr>
            <a:r>
              <a:rPr lang="en-US" sz="2800" dirty="0" err="1"/>
              <a:t>Spliting</a:t>
            </a:r>
            <a:r>
              <a:rPr lang="en-US" sz="2800" dirty="0"/>
              <a:t> the samples into training and testing data with the ratio 0.2.</a:t>
            </a:r>
          </a:p>
          <a:p>
            <a:pPr marL="342900" indent="-342900">
              <a:buFont typeface="Arial" panose="020B0604020202020204" pitchFamily="34" charset="0"/>
              <a:buChar char="•"/>
              <a:defRPr/>
            </a:pPr>
            <a:r>
              <a:rPr lang="en-US" dirty="0"/>
              <a:t>Some reference have come with the steps.</a:t>
            </a:r>
          </a:p>
          <a:p>
            <a:pPr marL="1104870" lvl="1" indent="-342900">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51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There are 9 steps to complete this fake news detection.</a:t>
            </a:r>
          </a:p>
          <a:p>
            <a:pPr marL="1104870" marR="0" lvl="1"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Load training data and testing data</a:t>
            </a:r>
          </a:p>
          <a:p>
            <a:pPr marL="1104870" marR="0" lvl="1"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Train a classifier 1 with traditional random forest from </a:t>
            </a:r>
            <a:r>
              <a:rPr lang="en-US" dirty="0" err="1"/>
              <a:t>sklearn</a:t>
            </a:r>
            <a:r>
              <a:rPr lang="en-US" dirty="0"/>
              <a:t> on the training data and record the training time</a:t>
            </a:r>
          </a:p>
          <a:p>
            <a:pPr marL="1104870" marR="0" lvl="1"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Train a classifier 2 with traditional Logistic Regression from </a:t>
            </a:r>
            <a:r>
              <a:rPr lang="en-US" dirty="0" err="1"/>
              <a:t>sklearn</a:t>
            </a:r>
            <a:r>
              <a:rPr lang="en-US" dirty="0"/>
              <a:t> on the training data and record the training time</a:t>
            </a:r>
          </a:p>
          <a:p>
            <a:pPr marL="1104870" marR="0" lvl="1"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Train a classifier 3 with traditional SVM from </a:t>
            </a:r>
            <a:r>
              <a:rPr lang="en-US" dirty="0" err="1"/>
              <a:t>sklearn</a:t>
            </a:r>
            <a:r>
              <a:rPr lang="en-US" dirty="0"/>
              <a:t> on the training data and record the training time</a:t>
            </a:r>
          </a:p>
          <a:p>
            <a:pPr marL="1104870" marR="0" lvl="1"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Train a classifier 4 with random forest from </a:t>
            </a:r>
            <a:r>
              <a:rPr lang="en-US" dirty="0" err="1"/>
              <a:t>cuML</a:t>
            </a:r>
            <a:r>
              <a:rPr lang="en-US" dirty="0"/>
              <a:t> on the training data and record the training time</a:t>
            </a:r>
          </a:p>
          <a:p>
            <a:pPr marL="1104870" marR="0" lvl="1"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70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407073" lvl="1" indent="-457200">
              <a:buClr>
                <a:schemeClr val="bg1"/>
              </a:buClr>
              <a:buFont typeface="Courier New" panose="02070309020205020404" pitchFamily="49" charset="0"/>
              <a:buChar char="o"/>
              <a:defRPr/>
            </a:pPr>
            <a:r>
              <a:rPr lang="en-US" sz="2800" dirty="0"/>
              <a:t>Train a classifier 5 with Logistic Regression from </a:t>
            </a:r>
            <a:r>
              <a:rPr lang="en-US" sz="2800" dirty="0" err="1"/>
              <a:t>cuML</a:t>
            </a:r>
            <a:r>
              <a:rPr lang="en-US" sz="2800" dirty="0"/>
              <a:t> on the training data and record the training time</a:t>
            </a:r>
          </a:p>
          <a:p>
            <a:pPr marL="1407073" lvl="1" indent="-457200">
              <a:buClr>
                <a:schemeClr val="bg1"/>
              </a:buClr>
              <a:buFont typeface="Courier New" panose="02070309020205020404" pitchFamily="49" charset="0"/>
              <a:buChar char="o"/>
              <a:defRPr/>
            </a:pPr>
            <a:r>
              <a:rPr lang="en-US" sz="2800" dirty="0"/>
              <a:t>Train a classifier 6 with SVM from </a:t>
            </a:r>
            <a:r>
              <a:rPr lang="en-US" sz="2800" dirty="0" err="1"/>
              <a:t>cuML</a:t>
            </a:r>
            <a:r>
              <a:rPr lang="en-US" sz="2800" dirty="0"/>
              <a:t> on the training data and record the training time</a:t>
            </a:r>
          </a:p>
          <a:p>
            <a:pPr marL="1407073" lvl="1" indent="-457200">
              <a:buClr>
                <a:schemeClr val="bg1"/>
              </a:buClr>
              <a:buFont typeface="Courier New" panose="02070309020205020404" pitchFamily="49" charset="0"/>
              <a:buChar char="o"/>
              <a:defRPr/>
            </a:pPr>
            <a:r>
              <a:rPr lang="en-US" sz="2800" dirty="0"/>
              <a:t>After training these 6 classifiers, you have to complete the inference on testing data with these six models and record the classification performance such as accuracy, </a:t>
            </a:r>
            <a:r>
              <a:rPr lang="en-US" sz="2800"/>
              <a:t>and finally </a:t>
            </a:r>
            <a:r>
              <a:rPr lang="en-US" sz="2800" dirty="0"/>
              <a:t>compare the training time and the </a:t>
            </a:r>
            <a:r>
              <a:rPr lang="en-US" sz="2800"/>
              <a:t>classification performance.</a:t>
            </a:r>
            <a:endParaRPr lang="en-US" sz="2800"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529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531D03-24EF-384C-B12E-82A17719262F}"/>
              </a:ext>
            </a:extLst>
          </p:cNvPr>
          <p:cNvGrpSpPr/>
          <p:nvPr userDrawn="1"/>
        </p:nvGrpSpPr>
        <p:grpSpPr>
          <a:xfrm>
            <a:off x="13272656" y="9515789"/>
            <a:ext cx="4770933" cy="627887"/>
            <a:chOff x="10009693" y="1549925"/>
            <a:chExt cx="7721678" cy="1016226"/>
          </a:xfrm>
        </p:grpSpPr>
        <p:pic>
          <p:nvPicPr>
            <p:cNvPr id="8" name="Picture 7">
              <a:extLst>
                <a:ext uri="{FF2B5EF4-FFF2-40B4-BE49-F238E27FC236}">
                  <a16:creationId xmlns:a16="http://schemas.microsoft.com/office/drawing/2014/main" id="{34AEE673-634D-C34D-A94B-1A61FA63725E}"/>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9" name="Straight Connector 8">
              <a:extLst>
                <a:ext uri="{FF2B5EF4-FFF2-40B4-BE49-F238E27FC236}">
                  <a16:creationId xmlns:a16="http://schemas.microsoft.com/office/drawing/2014/main" id="{54486FCA-6200-D344-B0C3-DBEED3AA695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10;&#10;Description automatically generated">
              <a:extLst>
                <a:ext uri="{FF2B5EF4-FFF2-40B4-BE49-F238E27FC236}">
                  <a16:creationId xmlns:a16="http://schemas.microsoft.com/office/drawing/2014/main" id="{2822F118-38B7-7B4F-A2EC-9C9223108B6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EEEFF61F-02CC-6C4E-8102-DC3D3148608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732A117A-68B6-794A-AF54-CF859199589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1684945" cy="1188097"/>
          </a:xfrm>
        </p:spPr>
        <p:txBody>
          <a:bodyPr/>
          <a:lstStyle/>
          <a:p>
            <a:r>
              <a:rPr lang="en-US" dirty="0">
                <a:latin typeface="Arial"/>
                <a:cs typeface="Arial"/>
              </a:rPr>
              <a:t>Lecture 24.1 - Introduction to Team Project</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3" name="Audio 2">
            <a:hlinkClick r:id="" action="ppaction://media"/>
            <a:extLst>
              <a:ext uri="{FF2B5EF4-FFF2-40B4-BE49-F238E27FC236}">
                <a16:creationId xmlns:a16="http://schemas.microsoft.com/office/drawing/2014/main" id="{31E6D192-E4FD-1B49-9EDE-1A41BE4EA9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6564">
        <p:fade/>
      </p:transition>
    </mc:Choice>
    <mc:Fallback>
      <p:transition spd="med" advTm="65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8A410FFA-567A-DA44-97EC-32B595BDA9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3854">
        <p:fade/>
      </p:transition>
    </mc:Choice>
    <mc:Fallback>
      <p:transition spd="med" advTm="38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Fake News Detection on Social Media</a:t>
            </a:r>
            <a:endParaRPr lang="en-US" dirty="0"/>
          </a:p>
        </p:txBody>
      </p:sp>
      <p:sp>
        <p:nvSpPr>
          <p:cNvPr id="5" name="Content Placeholder 2">
            <a:extLst>
              <a:ext uri="{FF2B5EF4-FFF2-40B4-BE49-F238E27FC236}">
                <a16:creationId xmlns:a16="http://schemas.microsoft.com/office/drawing/2014/main" id="{114C364A-3E45-8845-B30F-ACF7B4E2AB3E}"/>
              </a:ext>
            </a:extLst>
          </p:cNvPr>
          <p:cNvSpPr>
            <a:spLocks noGrp="1"/>
          </p:cNvSpPr>
          <p:nvPr>
            <p:ph idx="1"/>
          </p:nvPr>
        </p:nvSpPr>
        <p:spPr>
          <a:xfrm>
            <a:off x="819339" y="2811143"/>
            <a:ext cx="10934046" cy="6921595"/>
          </a:xfrm>
        </p:spPr>
        <p:txBody>
          <a:bodyPr/>
          <a:lstStyle/>
          <a:p>
            <a:pPr marL="0" indent="0">
              <a:buClr>
                <a:schemeClr val="bg1"/>
              </a:buClr>
            </a:pPr>
            <a:r>
              <a:rPr lang="en-US" dirty="0"/>
              <a:t>Social media (e.g., Twitter and Facebook) has become a new ecosystem for spreading news.</a:t>
            </a:r>
          </a:p>
          <a:p>
            <a:pPr marL="0" indent="0">
              <a:buClr>
                <a:schemeClr val="bg1"/>
              </a:buClr>
            </a:pPr>
            <a:endParaRPr lang="en-US" dirty="0"/>
          </a:p>
          <a:p>
            <a:pPr marL="0" indent="0">
              <a:buClr>
                <a:schemeClr val="bg1"/>
              </a:buClr>
            </a:pPr>
            <a:r>
              <a:rPr lang="en-US" dirty="0"/>
              <a:t>Nowadays, people are relying more on social media services rather than traditional media because of its advantages such as social awareness, global connectivity, and real-time sharing of digital information. </a:t>
            </a:r>
          </a:p>
          <a:p>
            <a:pPr marL="0" indent="0">
              <a:buClr>
                <a:schemeClr val="bg1"/>
              </a:buClr>
            </a:pPr>
            <a:endParaRPr lang="en-US" dirty="0"/>
          </a:p>
          <a:p>
            <a:pPr marL="0" indent="0">
              <a:buClr>
                <a:schemeClr val="bg1"/>
              </a:buClr>
            </a:pPr>
            <a:r>
              <a:rPr lang="en-US" dirty="0"/>
              <a:t>Unfortunately, social media is full of fake news. Fake news consists of information that is intentionally and verifiably false to mislead readers, which is motivated by chasing personal or organizational profits.</a:t>
            </a:r>
          </a:p>
          <a:p>
            <a:pPr marL="0" indent="0">
              <a:buClr>
                <a:schemeClr val="bg1"/>
              </a:buClr>
            </a:pPr>
            <a:endParaRPr lang="en-US" dirty="0"/>
          </a:p>
          <a:p>
            <a:pPr marL="0" indent="0">
              <a:buClr>
                <a:schemeClr val="bg1"/>
              </a:buClr>
            </a:pPr>
            <a:r>
              <a:rPr lang="en-US" dirty="0"/>
              <a:t>Fake news detection is to determine the truthfulness of the news by analyzing the news contents and related information such as propagation patterns.  </a:t>
            </a:r>
            <a:endParaRPr lang="en-US" dirty="0">
              <a:solidFill>
                <a:srgbClr val="000000"/>
              </a:solidFill>
            </a:endParaRPr>
          </a:p>
        </p:txBody>
      </p:sp>
      <p:pic>
        <p:nvPicPr>
          <p:cNvPr id="1028" name="Picture 4" descr="5 ways to spot disinformation on your social media feeds - ABC News">
            <a:extLst>
              <a:ext uri="{FF2B5EF4-FFF2-40B4-BE49-F238E27FC236}">
                <a16:creationId xmlns:a16="http://schemas.microsoft.com/office/drawing/2014/main" id="{1F72A272-841C-3E4A-A5C5-517ACEC16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53385" y="2781300"/>
            <a:ext cx="62992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899B1069-E6DA-E448-B508-B9E270C72BD0}"/>
              </a:ext>
            </a:extLst>
          </p:cNvPr>
          <p:cNvSpPr txBox="1">
            <a:spLocks/>
          </p:cNvSpPr>
          <p:nvPr/>
        </p:nvSpPr>
        <p:spPr bwMode="auto">
          <a:xfrm>
            <a:off x="11753946" y="9181098"/>
            <a:ext cx="6623267" cy="335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altLang="ja-JP" sz="1400" b="1" kern="0" dirty="0">
                <a:ea typeface="ＭＳ Ｐゴシック" charset="-128"/>
                <a:cs typeface="MS PGothic" charset="-128"/>
              </a:rPr>
              <a:t>Source: https://</a:t>
            </a:r>
            <a:r>
              <a:rPr lang="en-US" altLang="ja-JP" sz="1400" b="1" kern="0" dirty="0" err="1">
                <a:ea typeface="ＭＳ Ｐゴシック" charset="-128"/>
                <a:cs typeface="MS PGothic" charset="-128"/>
              </a:rPr>
              <a:t>abcnews.go.com</a:t>
            </a:r>
            <a:r>
              <a:rPr lang="en-US" altLang="ja-JP" sz="1400" b="1" kern="0" dirty="0">
                <a:ea typeface="ＭＳ Ｐゴシック" charset="-128"/>
                <a:cs typeface="MS PGothic" charset="-128"/>
              </a:rPr>
              <a:t>/US/ways-spot-disinformation-social-media-feeds/</a:t>
            </a:r>
            <a:r>
              <a:rPr lang="en-US" altLang="ja-JP" sz="1400" b="1" kern="0" dirty="0" err="1">
                <a:ea typeface="ＭＳ Ｐゴシック" charset="-128"/>
                <a:cs typeface="MS PGothic" charset="-128"/>
              </a:rPr>
              <a:t>story?id</a:t>
            </a:r>
            <a:r>
              <a:rPr lang="en-US" altLang="ja-JP" sz="1400" b="1" kern="0" dirty="0">
                <a:ea typeface="ＭＳ Ｐゴシック" charset="-128"/>
                <a:cs typeface="MS PGothic" charset="-128"/>
              </a:rPr>
              <a:t>=67784438</a:t>
            </a:r>
          </a:p>
        </p:txBody>
      </p:sp>
      <p:pic>
        <p:nvPicPr>
          <p:cNvPr id="6" name="Audio 5">
            <a:hlinkClick r:id="" action="ppaction://media"/>
            <a:extLst>
              <a:ext uri="{FF2B5EF4-FFF2-40B4-BE49-F238E27FC236}">
                <a16:creationId xmlns:a16="http://schemas.microsoft.com/office/drawing/2014/main" id="{D1FC896F-DED4-C043-949E-4E31A323FD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7134094"/>
      </p:ext>
    </p:extLst>
  </p:cSld>
  <p:clrMapOvr>
    <a:masterClrMapping/>
  </p:clrMapOvr>
  <mc:AlternateContent xmlns:mc="http://schemas.openxmlformats.org/markup-compatibility/2006">
    <mc:Choice xmlns:p14="http://schemas.microsoft.com/office/powerpoint/2010/main" Requires="p14">
      <p:transition spd="med" p14:dur="700" advTm="49508">
        <p:fade/>
      </p:transition>
    </mc:Choice>
    <mc:Fallback>
      <p:transition spd="med" advTm="495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Fake News Detection via Machine Learning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39" y="2811143"/>
            <a:ext cx="16626840" cy="6921595"/>
          </a:xfrm>
        </p:spPr>
        <p:txBody>
          <a:bodyPr/>
          <a:lstStyle/>
          <a:p>
            <a:pPr marL="0" indent="0">
              <a:buClr>
                <a:schemeClr val="bg1"/>
              </a:buClr>
            </a:pPr>
            <a:r>
              <a:rPr lang="en-US" dirty="0"/>
              <a:t>Treat fake news detection as text classification</a:t>
            </a:r>
          </a:p>
          <a:p>
            <a:pPr marL="1407073" lvl="1" indent="-457200">
              <a:buClr>
                <a:schemeClr val="bg1"/>
              </a:buClr>
              <a:buFont typeface="Arial" panose="020B0604020202020204" pitchFamily="34" charset="0"/>
              <a:buChar char="•"/>
            </a:pPr>
            <a:r>
              <a:rPr lang="en-US" dirty="0"/>
              <a:t>Two classes: Fake and True</a:t>
            </a:r>
          </a:p>
          <a:p>
            <a:pPr marL="1407073" lvl="1" indent="-457200">
              <a:buClr>
                <a:schemeClr val="bg1"/>
              </a:buClr>
              <a:buFont typeface="Arial" panose="020B0604020202020204" pitchFamily="34" charset="0"/>
              <a:buChar char="•"/>
            </a:pPr>
            <a:r>
              <a:rPr lang="en-US" dirty="0"/>
              <a:t>Short texts from social media</a:t>
            </a:r>
          </a:p>
          <a:p>
            <a:pPr marL="457200" indent="-457200">
              <a:buClr>
                <a:schemeClr val="bg1"/>
              </a:buClr>
              <a:buFont typeface="Arial" panose="020B0604020202020204" pitchFamily="34" charset="0"/>
              <a:buChar char="•"/>
            </a:pPr>
            <a:endParaRPr lang="en-US" dirty="0">
              <a:solidFill>
                <a:srgbClr val="000000"/>
              </a:solidFill>
            </a:endParaRPr>
          </a:p>
          <a:p>
            <a:pPr marL="0" indent="0">
              <a:buClr>
                <a:schemeClr val="bg1"/>
              </a:buClr>
            </a:pPr>
            <a:r>
              <a:rPr lang="en-US" dirty="0"/>
              <a:t>Dataset (</a:t>
            </a:r>
            <a:r>
              <a:rPr lang="en-US" altLang="ja-JP" b="1" dirty="0">
                <a:ea typeface="ＭＳ Ｐゴシック" charset="-128"/>
                <a:cs typeface="MS PGothic" charset="-128"/>
              </a:rPr>
              <a:t>https://</a:t>
            </a:r>
            <a:r>
              <a:rPr lang="en-US" altLang="ja-JP" b="1" dirty="0" err="1">
                <a:ea typeface="ＭＳ Ｐゴシック" charset="-128"/>
                <a:cs typeface="MS PGothic" charset="-128"/>
              </a:rPr>
              <a:t>www.kaggle.com</a:t>
            </a:r>
            <a:r>
              <a:rPr lang="en-US" altLang="ja-JP" b="1" dirty="0">
                <a:ea typeface="ＭＳ Ｐゴシック" charset="-128"/>
                <a:cs typeface="MS PGothic" charset="-128"/>
              </a:rPr>
              <a:t>/c/fake-news/</a:t>
            </a:r>
            <a:r>
              <a:rPr lang="en-US" altLang="ja-JP" b="1" dirty="0" err="1">
                <a:ea typeface="ＭＳ Ｐゴシック" charset="-128"/>
                <a:cs typeface="MS PGothic" charset="-128"/>
              </a:rPr>
              <a:t>data?select</a:t>
            </a:r>
            <a:r>
              <a:rPr lang="en-US" altLang="ja-JP" b="1" dirty="0">
                <a:ea typeface="ＭＳ Ｐゴシック" charset="-128"/>
                <a:cs typeface="MS PGothic" charset="-128"/>
              </a:rPr>
              <a:t>=</a:t>
            </a:r>
            <a:r>
              <a:rPr lang="en-US" altLang="ja-JP" b="1" dirty="0" err="1">
                <a:ea typeface="ＭＳ Ｐゴシック" charset="-128"/>
                <a:cs typeface="MS PGothic" charset="-128"/>
              </a:rPr>
              <a:t>train.csv</a:t>
            </a:r>
            <a:r>
              <a:rPr lang="en-US" dirty="0"/>
              <a:t>)</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6" name="TextBox 5">
            <a:extLst>
              <a:ext uri="{FF2B5EF4-FFF2-40B4-BE49-F238E27FC236}">
                <a16:creationId xmlns:a16="http://schemas.microsoft.com/office/drawing/2014/main" id="{3C956D35-5821-E74F-9321-78CD3EE2A4E1}"/>
              </a:ext>
            </a:extLst>
          </p:cNvPr>
          <p:cNvSpPr txBox="1"/>
          <p:nvPr/>
        </p:nvSpPr>
        <p:spPr>
          <a:xfrm>
            <a:off x="19158161" y="3524697"/>
            <a:ext cx="184731"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endParaRPr lang="en-US" sz="1600" dirty="0" err="1">
              <a:solidFill>
                <a:schemeClr val="bg1"/>
              </a:solidFill>
              <a:latin typeface="Trebuchet MS" panose="020B0603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D8B5D658-C841-5D41-820E-C111A94BF821}"/>
              </a:ext>
            </a:extLst>
          </p:cNvPr>
          <p:cNvPicPr>
            <a:picLocks noChangeAspect="1"/>
          </p:cNvPicPr>
          <p:nvPr/>
        </p:nvPicPr>
        <p:blipFill>
          <a:blip r:embed="rId5"/>
          <a:stretch>
            <a:fillRect/>
          </a:stretch>
        </p:blipFill>
        <p:spPr>
          <a:xfrm>
            <a:off x="2859049" y="5142074"/>
            <a:ext cx="15072112" cy="4047555"/>
          </a:xfrm>
          <a:prstGeom prst="rect">
            <a:avLst/>
          </a:prstGeom>
        </p:spPr>
      </p:pic>
      <p:sp>
        <p:nvSpPr>
          <p:cNvPr id="9" name="Content Placeholder 2">
            <a:extLst>
              <a:ext uri="{FF2B5EF4-FFF2-40B4-BE49-F238E27FC236}">
                <a16:creationId xmlns:a16="http://schemas.microsoft.com/office/drawing/2014/main" id="{462560FF-C199-314B-A8A5-7C1AE2FCEB45}"/>
              </a:ext>
            </a:extLst>
          </p:cNvPr>
          <p:cNvSpPr txBox="1">
            <a:spLocks/>
          </p:cNvSpPr>
          <p:nvPr/>
        </p:nvSpPr>
        <p:spPr bwMode="auto">
          <a:xfrm>
            <a:off x="12135533" y="9189629"/>
            <a:ext cx="6623267" cy="335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altLang="ja-JP" sz="1400" b="1" kern="0" dirty="0">
                <a:ea typeface="ＭＳ Ｐゴシック" charset="-128"/>
                <a:cs typeface="MS PGothic" charset="-128"/>
              </a:rPr>
              <a:t>Source: https://</a:t>
            </a:r>
            <a:r>
              <a:rPr lang="en-US" altLang="ja-JP" sz="1400" b="1" kern="0" dirty="0" err="1">
                <a:ea typeface="ＭＳ Ｐゴシック" charset="-128"/>
                <a:cs typeface="MS PGothic" charset="-128"/>
              </a:rPr>
              <a:t>www.kaggle.com</a:t>
            </a:r>
            <a:r>
              <a:rPr lang="en-US" altLang="ja-JP" sz="1400" b="1" kern="0" dirty="0">
                <a:ea typeface="ＭＳ Ｐゴシック" charset="-128"/>
                <a:cs typeface="MS PGothic" charset="-128"/>
              </a:rPr>
              <a:t>/c/fake-news/</a:t>
            </a:r>
            <a:r>
              <a:rPr lang="en-US" altLang="ja-JP" sz="1400" b="1" kern="0" dirty="0" err="1">
                <a:ea typeface="ＭＳ Ｐゴシック" charset="-128"/>
                <a:cs typeface="MS PGothic" charset="-128"/>
              </a:rPr>
              <a:t>data?select</a:t>
            </a:r>
            <a:r>
              <a:rPr lang="en-US" altLang="ja-JP" sz="1400" b="1" kern="0" dirty="0">
                <a:ea typeface="ＭＳ Ｐゴシック" charset="-128"/>
                <a:cs typeface="MS PGothic" charset="-128"/>
              </a:rPr>
              <a:t>=</a:t>
            </a:r>
            <a:r>
              <a:rPr lang="en-US" altLang="ja-JP" sz="1400" b="1" kern="0" dirty="0" err="1">
                <a:ea typeface="ＭＳ Ｐゴシック" charset="-128"/>
                <a:cs typeface="MS PGothic" charset="-128"/>
              </a:rPr>
              <a:t>train.csv</a:t>
            </a:r>
            <a:endParaRPr lang="en-US" altLang="ja-JP" sz="1400" b="1" kern="0" dirty="0">
              <a:ea typeface="ＭＳ Ｐゴシック" charset="-128"/>
              <a:cs typeface="MS PGothic" charset="-128"/>
            </a:endParaRPr>
          </a:p>
        </p:txBody>
      </p:sp>
      <p:pic>
        <p:nvPicPr>
          <p:cNvPr id="4" name="Audio 3">
            <a:hlinkClick r:id="" action="ppaction://media"/>
            <a:extLst>
              <a:ext uri="{FF2B5EF4-FFF2-40B4-BE49-F238E27FC236}">
                <a16:creationId xmlns:a16="http://schemas.microsoft.com/office/drawing/2014/main" id="{1D2EB367-636A-FF43-9F7E-036D8A690D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19435819"/>
      </p:ext>
    </p:extLst>
  </p:cSld>
  <p:clrMapOvr>
    <a:masterClrMapping/>
  </p:clrMapOvr>
  <mc:AlternateContent xmlns:mc="http://schemas.openxmlformats.org/markup-compatibility/2006">
    <mc:Choice xmlns:p14="http://schemas.microsoft.com/office/powerpoint/2010/main" Requires="p14">
      <p:transition spd="med" p14:dur="700" advTm="34126">
        <p:fade/>
      </p:transition>
    </mc:Choice>
    <mc:Fallback>
      <p:transition spd="med" advTm="341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Machine Learning Models for Classification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2811143"/>
            <a:ext cx="15952094" cy="6921595"/>
          </a:xfrm>
        </p:spPr>
        <p:txBody>
          <a:bodyPr/>
          <a:lstStyle/>
          <a:p>
            <a:pPr marL="0"/>
            <a:r>
              <a:rPr lang="en-US" dirty="0"/>
              <a:t>Support Vector Machine</a:t>
            </a:r>
          </a:p>
          <a:p>
            <a:pPr marL="0"/>
            <a:endParaRPr lang="en-US" sz="2800" dirty="0"/>
          </a:p>
          <a:p>
            <a:pPr marL="0"/>
            <a:endParaRPr lang="en-US" dirty="0"/>
          </a:p>
          <a:p>
            <a:pPr marL="0"/>
            <a:endParaRPr lang="en-US" sz="2800" dirty="0"/>
          </a:p>
          <a:p>
            <a:pPr marL="0"/>
            <a:endParaRPr lang="en-US" dirty="0"/>
          </a:p>
          <a:p>
            <a:pPr marL="0"/>
            <a:r>
              <a:rPr lang="en-US" sz="2800" dirty="0"/>
              <a:t>Random Forest</a:t>
            </a:r>
          </a:p>
          <a:p>
            <a:pPr marL="0"/>
            <a:endParaRPr lang="en-US" dirty="0"/>
          </a:p>
          <a:p>
            <a:pPr marL="0"/>
            <a:endParaRPr lang="en-US" sz="2800" dirty="0"/>
          </a:p>
          <a:p>
            <a:pPr marL="0"/>
            <a:endParaRPr lang="en-US" dirty="0"/>
          </a:p>
          <a:p>
            <a:pPr marL="0"/>
            <a:r>
              <a:rPr lang="en-US" sz="2800" dirty="0"/>
              <a:t>Logistic Regression</a:t>
            </a:r>
          </a:p>
          <a:p>
            <a:pPr marL="73546" indent="-457200">
              <a:buClr>
                <a:schemeClr val="bg1"/>
              </a:buClr>
              <a:buFont typeface="Arial" panose="020B0604020202020204" pitchFamily="34" charset="0"/>
              <a:buChar char="•"/>
            </a:pPr>
            <a:endParaRPr lang="en-US" dirty="0"/>
          </a:p>
          <a:p>
            <a:pPr marL="457200" indent="-457200">
              <a:buClr>
                <a:schemeClr val="bg1"/>
              </a:buClr>
              <a:buFont typeface="Arial" panose="020B0604020202020204" pitchFamily="34" charset="0"/>
              <a:buChar char="•"/>
            </a:pPr>
            <a:endParaRPr lang="en-US" dirty="0">
              <a:solidFill>
                <a:srgbClr val="000000"/>
              </a:solidFill>
            </a:endParaRPr>
          </a:p>
        </p:txBody>
      </p:sp>
      <p:pic>
        <p:nvPicPr>
          <p:cNvPr id="3074" name="Picture 2" descr="Support Vector Machine (SVM) - MATLAB &amp;amp; Simulink">
            <a:extLst>
              <a:ext uri="{FF2B5EF4-FFF2-40B4-BE49-F238E27FC236}">
                <a16:creationId xmlns:a16="http://schemas.microsoft.com/office/drawing/2014/main" id="{F7F6C5B1-D6C4-7447-95D7-326FE0A33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4663" y="2516676"/>
            <a:ext cx="6096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512A958-CD67-064D-89D5-4F7D3D1657E7}"/>
              </a:ext>
            </a:extLst>
          </p:cNvPr>
          <p:cNvSpPr txBox="1">
            <a:spLocks/>
          </p:cNvSpPr>
          <p:nvPr/>
        </p:nvSpPr>
        <p:spPr bwMode="auto">
          <a:xfrm>
            <a:off x="12713313" y="9203400"/>
            <a:ext cx="6623267" cy="335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indent="0">
              <a:defRPr/>
            </a:pPr>
            <a:r>
              <a:rPr lang="en-US" altLang="ja-JP" sz="1400" b="1" kern="0" dirty="0">
                <a:ea typeface="ＭＳ Ｐゴシック" charset="-128"/>
                <a:cs typeface="MS PGothic" charset="-128"/>
              </a:rPr>
              <a:t>Source: https://</a:t>
            </a:r>
            <a:r>
              <a:rPr lang="en-US" altLang="ja-JP" sz="1400" b="1" kern="0" dirty="0" err="1">
                <a:ea typeface="ＭＳ Ｐゴシック" charset="-128"/>
                <a:cs typeface="MS PGothic" charset="-128"/>
              </a:rPr>
              <a:t>www.mathworks.com</a:t>
            </a:r>
            <a:r>
              <a:rPr lang="en-US" altLang="ja-JP" sz="1400" b="1" kern="0" dirty="0">
                <a:ea typeface="ＭＳ Ｐゴシック" charset="-128"/>
                <a:cs typeface="MS PGothic" charset="-128"/>
              </a:rPr>
              <a:t>/discovery/support-vector-</a:t>
            </a:r>
            <a:r>
              <a:rPr lang="en-US" altLang="ja-JP" sz="1400" b="1" kern="0" dirty="0" err="1">
                <a:ea typeface="ＭＳ Ｐゴシック" charset="-128"/>
                <a:cs typeface="MS PGothic" charset="-128"/>
              </a:rPr>
              <a:t>machine.html</a:t>
            </a:r>
            <a:endParaRPr lang="en-US" altLang="ja-JP" sz="1400" b="1" kern="0" dirty="0">
              <a:ea typeface="ＭＳ Ｐゴシック" charset="-128"/>
              <a:cs typeface="MS PGothic" charset="-128"/>
            </a:endParaRPr>
          </a:p>
        </p:txBody>
      </p:sp>
      <p:pic>
        <p:nvPicPr>
          <p:cNvPr id="6" name="Audio 5">
            <a:hlinkClick r:id="" action="ppaction://media"/>
            <a:extLst>
              <a:ext uri="{FF2B5EF4-FFF2-40B4-BE49-F238E27FC236}">
                <a16:creationId xmlns:a16="http://schemas.microsoft.com/office/drawing/2014/main" id="{40DBCD71-8983-D842-9C60-64E54717A4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19972143"/>
      </p:ext>
    </p:extLst>
  </p:cSld>
  <p:clrMapOvr>
    <a:masterClrMapping/>
  </p:clrMapOvr>
  <mc:AlternateContent xmlns:mc="http://schemas.openxmlformats.org/markup-compatibility/2006">
    <mc:Choice xmlns:p14="http://schemas.microsoft.com/office/powerpoint/2010/main" Requires="p14">
      <p:transition spd="med" p14:dur="700" advTm="14748">
        <p:fade/>
      </p:transition>
    </mc:Choice>
    <mc:Fallback>
      <p:transition spd="med" advTm="147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Data Preprocessing</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15239810" cy="6169333"/>
          </a:xfrm>
        </p:spPr>
        <p:txBody>
          <a:bodyPr/>
          <a:lstStyle/>
          <a:p>
            <a:pPr marL="0" indent="0">
              <a:defRPr/>
            </a:pPr>
            <a:r>
              <a:rPr lang="en-US" dirty="0"/>
              <a:t>Five Steps:</a:t>
            </a:r>
          </a:p>
          <a:p>
            <a:pPr marL="1407073" lvl="1" indent="-457200">
              <a:buClr>
                <a:schemeClr val="bg1"/>
              </a:buClr>
              <a:buFont typeface="Courier New" panose="02070309020205020404" pitchFamily="49" charset="0"/>
              <a:buChar char="o"/>
              <a:defRPr/>
            </a:pPr>
            <a:r>
              <a:rPr lang="en-US" sz="2800" dirty="0"/>
              <a:t>Remove rows with missing values</a:t>
            </a:r>
          </a:p>
          <a:p>
            <a:pPr marL="1407073" lvl="1" indent="-457200">
              <a:buClr>
                <a:schemeClr val="bg1"/>
              </a:buClr>
              <a:buFont typeface="Courier New" panose="02070309020205020404" pitchFamily="49" charset="0"/>
              <a:buChar char="o"/>
              <a:defRPr/>
            </a:pPr>
            <a:r>
              <a:rPr lang="en-US" sz="2800" dirty="0"/>
              <a:t>Stemming (https://</a:t>
            </a:r>
            <a:r>
              <a:rPr lang="en-US" sz="2800" dirty="0" err="1"/>
              <a:t>en.wikipedia.org</a:t>
            </a:r>
            <a:r>
              <a:rPr lang="en-US" sz="2800" dirty="0"/>
              <a:t>/wiki/Stemming)</a:t>
            </a:r>
          </a:p>
          <a:p>
            <a:pPr marL="1407073" lvl="1" indent="-457200">
              <a:buClr>
                <a:schemeClr val="bg1"/>
              </a:buClr>
              <a:buFont typeface="Courier New" panose="02070309020205020404" pitchFamily="49" charset="0"/>
              <a:buChar char="o"/>
              <a:defRPr/>
            </a:pPr>
            <a:r>
              <a:rPr lang="en-US" sz="2800" dirty="0"/>
              <a:t>Remove stop words (https://</a:t>
            </a:r>
            <a:r>
              <a:rPr lang="en-US" sz="2800" dirty="0" err="1"/>
              <a:t>en.wikipedia.org</a:t>
            </a:r>
            <a:r>
              <a:rPr lang="en-US" sz="2800" dirty="0"/>
              <a:t>/wiki/</a:t>
            </a:r>
            <a:r>
              <a:rPr lang="en-US" sz="2800" dirty="0" err="1"/>
              <a:t>Stop_word</a:t>
            </a:r>
            <a:r>
              <a:rPr lang="en-US" sz="2800" dirty="0"/>
              <a:t>)</a:t>
            </a:r>
          </a:p>
          <a:p>
            <a:pPr marL="1407073" lvl="1" indent="-457200">
              <a:buClr>
                <a:schemeClr val="bg1"/>
              </a:buClr>
              <a:buFont typeface="Courier New" panose="02070309020205020404" pitchFamily="49" charset="0"/>
              <a:buChar char="o"/>
              <a:defRPr/>
            </a:pPr>
            <a:r>
              <a:rPr lang="en-US" sz="2800" dirty="0"/>
              <a:t>Extract features with Term Frequency — Inverse Document Frequency (TFIDF) (https://</a:t>
            </a:r>
            <a:r>
              <a:rPr lang="en-US" sz="2800" dirty="0" err="1"/>
              <a:t>en.wikipedia.org</a:t>
            </a:r>
            <a:r>
              <a:rPr lang="en-US" sz="2800" dirty="0"/>
              <a:t>/wiki/</a:t>
            </a:r>
            <a:r>
              <a:rPr lang="en-US" sz="2800" dirty="0" err="1"/>
              <a:t>Tf</a:t>
            </a:r>
            <a:r>
              <a:rPr lang="en-US" sz="2800" dirty="0"/>
              <a:t>–</a:t>
            </a:r>
            <a:r>
              <a:rPr lang="en-US" sz="2800" dirty="0" err="1"/>
              <a:t>idf</a:t>
            </a:r>
            <a:r>
              <a:rPr lang="en-US" sz="2800" dirty="0"/>
              <a:t>) to build samples</a:t>
            </a:r>
          </a:p>
          <a:p>
            <a:pPr marL="1407073" lvl="1" indent="-457200">
              <a:buClr>
                <a:schemeClr val="bg1"/>
              </a:buClr>
              <a:buFont typeface="Courier New" panose="02070309020205020404" pitchFamily="49" charset="0"/>
              <a:buChar char="o"/>
              <a:defRPr/>
            </a:pPr>
            <a:r>
              <a:rPr lang="en-US" sz="2800" dirty="0"/>
              <a:t>Split the samples into training and testing data with the ratio 0.2</a:t>
            </a:r>
          </a:p>
          <a:p>
            <a:pPr marL="0" indent="0">
              <a:defRPr/>
            </a:pPr>
            <a:endParaRPr lang="en-US" dirty="0"/>
          </a:p>
          <a:p>
            <a:pPr marL="0" indent="0">
              <a:defRPr/>
            </a:pPr>
            <a:r>
              <a:rPr lang="en-US" dirty="0"/>
              <a:t> </a:t>
            </a:r>
          </a:p>
          <a:p>
            <a:endParaRPr lang="en-US" dirty="0">
              <a:solidFill>
                <a:srgbClr val="000000"/>
              </a:solidFill>
            </a:endParaRPr>
          </a:p>
        </p:txBody>
      </p:sp>
      <p:pic>
        <p:nvPicPr>
          <p:cNvPr id="8" name="Audio 7">
            <a:hlinkClick r:id="" action="ppaction://media"/>
            <a:extLst>
              <a:ext uri="{FF2B5EF4-FFF2-40B4-BE49-F238E27FC236}">
                <a16:creationId xmlns:a16="http://schemas.microsoft.com/office/drawing/2014/main" id="{A45AFD89-1C78-D647-9A0E-C7B423784D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438738877"/>
      </p:ext>
    </p:extLst>
  </p:cSld>
  <p:clrMapOvr>
    <a:masterClrMapping/>
  </p:clrMapOvr>
  <mc:AlternateContent xmlns:mc="http://schemas.openxmlformats.org/markup-compatibility/2006">
    <mc:Choice xmlns:p14="http://schemas.microsoft.com/office/powerpoint/2010/main" Requires="p14">
      <p:transition spd="med" p14:dur="700" advTm="28761">
        <p:fade/>
      </p:transition>
    </mc:Choice>
    <mc:Fallback>
      <p:transition spd="med" advTm="287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Building Fake News Detection Models</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05700" y="3196254"/>
            <a:ext cx="15239810" cy="6169333"/>
          </a:xfrm>
        </p:spPr>
        <p:txBody>
          <a:bodyPr/>
          <a:lstStyle/>
          <a:p>
            <a:pPr marL="0" indent="0">
              <a:defRPr/>
            </a:pPr>
            <a:r>
              <a:rPr lang="en-US" dirty="0"/>
              <a:t>Nine Steps:</a:t>
            </a:r>
          </a:p>
          <a:p>
            <a:pPr marL="1407073" lvl="1" indent="-457200">
              <a:buClr>
                <a:schemeClr val="bg1"/>
              </a:buClr>
              <a:buFont typeface="Courier New" panose="02070309020205020404" pitchFamily="49" charset="0"/>
              <a:buChar char="o"/>
              <a:defRPr/>
            </a:pPr>
            <a:r>
              <a:rPr lang="en-US" sz="2800" dirty="0"/>
              <a:t>Load training data and testing data</a:t>
            </a:r>
          </a:p>
          <a:p>
            <a:pPr marL="1407073" lvl="1" indent="-457200">
              <a:buClr>
                <a:schemeClr val="bg1"/>
              </a:buClr>
              <a:buFont typeface="Courier New" panose="02070309020205020404" pitchFamily="49" charset="0"/>
              <a:buChar char="o"/>
              <a:defRPr/>
            </a:pPr>
            <a:r>
              <a:rPr lang="en-US" sz="2800" dirty="0"/>
              <a:t>Train a classifier 1 with traditional random forest from </a:t>
            </a:r>
            <a:r>
              <a:rPr lang="en-US" sz="2800" dirty="0" err="1"/>
              <a:t>sklearn</a:t>
            </a:r>
            <a:r>
              <a:rPr lang="en-US" sz="2800" dirty="0"/>
              <a:t> on the training data and record the training time</a:t>
            </a:r>
          </a:p>
          <a:p>
            <a:pPr marL="1407073" lvl="1" indent="-457200">
              <a:buClr>
                <a:schemeClr val="bg1"/>
              </a:buClr>
              <a:buFont typeface="Courier New" panose="02070309020205020404" pitchFamily="49" charset="0"/>
              <a:buChar char="o"/>
              <a:defRPr/>
            </a:pPr>
            <a:r>
              <a:rPr lang="en-US" sz="2800" dirty="0"/>
              <a:t>Train a classifier 2 with traditional Logistic Regression from </a:t>
            </a:r>
            <a:r>
              <a:rPr lang="en-US" sz="2800" dirty="0" err="1"/>
              <a:t>sklearn</a:t>
            </a:r>
            <a:r>
              <a:rPr lang="en-US" sz="2800" dirty="0"/>
              <a:t> on the training data and record the training time</a:t>
            </a:r>
          </a:p>
          <a:p>
            <a:pPr marL="1407073" lvl="1" indent="-457200">
              <a:buClr>
                <a:schemeClr val="bg1"/>
              </a:buClr>
              <a:buFont typeface="Courier New" panose="02070309020205020404" pitchFamily="49" charset="0"/>
              <a:buChar char="o"/>
              <a:defRPr/>
            </a:pPr>
            <a:r>
              <a:rPr lang="en-US" sz="2800" dirty="0"/>
              <a:t>Train a classifier 3 with traditional SVM from </a:t>
            </a:r>
            <a:r>
              <a:rPr lang="en-US" sz="2800" dirty="0" err="1"/>
              <a:t>sklearn</a:t>
            </a:r>
            <a:r>
              <a:rPr lang="en-US" sz="2800" dirty="0"/>
              <a:t> on the training data and record the training time</a:t>
            </a:r>
          </a:p>
          <a:p>
            <a:pPr marL="1407073" lvl="1" indent="-457200">
              <a:buClr>
                <a:schemeClr val="bg1"/>
              </a:buClr>
              <a:buFont typeface="Courier New" panose="02070309020205020404" pitchFamily="49" charset="0"/>
              <a:buChar char="o"/>
              <a:defRPr/>
            </a:pPr>
            <a:r>
              <a:rPr lang="en-US" sz="2800" dirty="0"/>
              <a:t>Train a classifier 4 with random forest from </a:t>
            </a:r>
            <a:r>
              <a:rPr lang="en-US" sz="2800" dirty="0" err="1"/>
              <a:t>cuML</a:t>
            </a:r>
            <a:r>
              <a:rPr lang="en-US" sz="2800" dirty="0"/>
              <a:t> on the training data and record the training time</a:t>
            </a:r>
          </a:p>
          <a:p>
            <a:pPr marL="1407073" lvl="1" indent="-457200">
              <a:buClr>
                <a:schemeClr val="bg1"/>
              </a:buClr>
              <a:buFont typeface="Courier New" panose="02070309020205020404" pitchFamily="49" charset="0"/>
              <a:buChar char="o"/>
              <a:defRPr/>
            </a:pPr>
            <a:endParaRPr lang="en-US" sz="2800" dirty="0"/>
          </a:p>
          <a:p>
            <a:pPr marL="0" indent="0">
              <a:defRPr/>
            </a:pPr>
            <a:endParaRPr lang="en-US" dirty="0"/>
          </a:p>
          <a:p>
            <a:pPr marL="0" indent="0">
              <a:defRPr/>
            </a:pPr>
            <a:r>
              <a:rPr lang="en-US" dirty="0"/>
              <a:t> </a:t>
            </a:r>
          </a:p>
          <a:p>
            <a:endParaRPr lang="en-US" dirty="0">
              <a:solidFill>
                <a:srgbClr val="000000"/>
              </a:solidFill>
            </a:endParaRPr>
          </a:p>
        </p:txBody>
      </p:sp>
      <p:pic>
        <p:nvPicPr>
          <p:cNvPr id="5" name="Audio 4">
            <a:hlinkClick r:id="" action="ppaction://media"/>
            <a:extLst>
              <a:ext uri="{FF2B5EF4-FFF2-40B4-BE49-F238E27FC236}">
                <a16:creationId xmlns:a16="http://schemas.microsoft.com/office/drawing/2014/main" id="{B76D8C09-1280-D944-99C9-D88B610444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134671447"/>
      </p:ext>
    </p:extLst>
  </p:cSld>
  <p:clrMapOvr>
    <a:masterClrMapping/>
  </p:clrMapOvr>
  <mc:AlternateContent xmlns:mc="http://schemas.openxmlformats.org/markup-compatibility/2006">
    <mc:Choice xmlns:p14="http://schemas.microsoft.com/office/powerpoint/2010/main" Requires="p14">
      <p:transition spd="med" p14:dur="700" advTm="41325">
        <p:fade/>
      </p:transition>
    </mc:Choice>
    <mc:Fallback>
      <p:transition spd="med" advTm="413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Building Fake News Detection Models</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05700" y="3240861"/>
            <a:ext cx="15239810" cy="6169333"/>
          </a:xfrm>
        </p:spPr>
        <p:txBody>
          <a:bodyPr/>
          <a:lstStyle/>
          <a:p>
            <a:pPr marL="0" indent="0">
              <a:defRPr/>
            </a:pPr>
            <a:r>
              <a:rPr lang="en-US" dirty="0"/>
              <a:t>Nine Steps:</a:t>
            </a:r>
          </a:p>
          <a:p>
            <a:pPr marL="1407073" lvl="1" indent="-457200">
              <a:buClr>
                <a:schemeClr val="bg1"/>
              </a:buClr>
              <a:buFont typeface="Courier New" panose="02070309020205020404" pitchFamily="49" charset="0"/>
              <a:buChar char="o"/>
              <a:defRPr/>
            </a:pPr>
            <a:r>
              <a:rPr lang="en-US" sz="2800" dirty="0"/>
              <a:t>Train a classifier 5 with Logistic Regression from </a:t>
            </a:r>
            <a:r>
              <a:rPr lang="en-US" sz="2800" dirty="0" err="1"/>
              <a:t>cuML</a:t>
            </a:r>
            <a:r>
              <a:rPr lang="en-US" sz="2800" dirty="0"/>
              <a:t> on the training data and record the training time</a:t>
            </a:r>
          </a:p>
          <a:p>
            <a:pPr marL="1407073" lvl="1" indent="-457200">
              <a:buClr>
                <a:schemeClr val="bg1"/>
              </a:buClr>
              <a:buFont typeface="Courier New" panose="02070309020205020404" pitchFamily="49" charset="0"/>
              <a:buChar char="o"/>
              <a:defRPr/>
            </a:pPr>
            <a:r>
              <a:rPr lang="en-US" sz="2800" dirty="0"/>
              <a:t>Train a classifier 6 with SVM from </a:t>
            </a:r>
            <a:r>
              <a:rPr lang="en-US" sz="2800" dirty="0" err="1"/>
              <a:t>cuML</a:t>
            </a:r>
            <a:r>
              <a:rPr lang="en-US" sz="2800" dirty="0"/>
              <a:t> on the training data and record the training time</a:t>
            </a:r>
          </a:p>
          <a:p>
            <a:pPr marL="1407073" lvl="1" indent="-457200">
              <a:buClr>
                <a:schemeClr val="bg1"/>
              </a:buClr>
              <a:buFont typeface="Courier New" panose="02070309020205020404" pitchFamily="49" charset="0"/>
              <a:buChar char="o"/>
              <a:defRPr/>
            </a:pPr>
            <a:r>
              <a:rPr lang="en-US" sz="2800" dirty="0"/>
              <a:t>Complete the inference on testing data with these six models and record the classification performance such as accuracy</a:t>
            </a:r>
          </a:p>
          <a:p>
            <a:pPr marL="1407073" lvl="1" indent="-457200">
              <a:buClr>
                <a:schemeClr val="bg1"/>
              </a:buClr>
              <a:buFont typeface="Courier New" panose="02070309020205020404" pitchFamily="49" charset="0"/>
              <a:buChar char="o"/>
              <a:defRPr/>
            </a:pPr>
            <a:r>
              <a:rPr lang="en-US" sz="2800" dirty="0"/>
              <a:t>Compare the training time and the classification performance</a:t>
            </a:r>
          </a:p>
          <a:p>
            <a:pPr marL="1407073" lvl="1" indent="-457200">
              <a:buClr>
                <a:schemeClr val="bg1"/>
              </a:buClr>
              <a:buFont typeface="Courier New" panose="02070309020205020404" pitchFamily="49" charset="0"/>
              <a:buChar char="o"/>
              <a:defRPr/>
            </a:pPr>
            <a:endParaRPr lang="en-US" sz="2800" dirty="0"/>
          </a:p>
          <a:p>
            <a:pPr marL="0" indent="0">
              <a:defRPr/>
            </a:pPr>
            <a:endParaRPr lang="en-US" dirty="0"/>
          </a:p>
          <a:p>
            <a:pPr marL="0" indent="0">
              <a:defRPr/>
            </a:pPr>
            <a:r>
              <a:rPr lang="en-US" dirty="0"/>
              <a:t> </a:t>
            </a:r>
          </a:p>
          <a:p>
            <a:endParaRPr lang="en-US" dirty="0">
              <a:solidFill>
                <a:srgbClr val="000000"/>
              </a:solidFill>
            </a:endParaRPr>
          </a:p>
        </p:txBody>
      </p:sp>
      <p:pic>
        <p:nvPicPr>
          <p:cNvPr id="4" name="Audio 3">
            <a:hlinkClick r:id="" action="ppaction://media"/>
            <a:extLst>
              <a:ext uri="{FF2B5EF4-FFF2-40B4-BE49-F238E27FC236}">
                <a16:creationId xmlns:a16="http://schemas.microsoft.com/office/drawing/2014/main" id="{17A37D40-1BCE-5E46-BD63-10C9FF1DFC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317041808"/>
      </p:ext>
    </p:extLst>
  </p:cSld>
  <p:clrMapOvr>
    <a:masterClrMapping/>
  </p:clrMapOvr>
  <mc:AlternateContent xmlns:mc="http://schemas.openxmlformats.org/markup-compatibility/2006">
    <mc:Choice xmlns:p14="http://schemas.microsoft.com/office/powerpoint/2010/main" Requires="p14">
      <p:transition spd="med" p14:dur="700" advTm="33661">
        <p:fade/>
      </p:transition>
    </mc:Choice>
    <mc:Fallback>
      <p:transition spd="med" advTm="336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3B24742C-44EB-F148-8AC2-11FC5FE325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2337">
        <p:fade/>
      </p:transition>
    </mc:Choice>
    <mc:Fallback>
      <p:transition spd="med" advTm="23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3923C2A5-6D4B-4529-B236-F722B9DDD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9B7386-0C5E-43DB-8BF1-052EEAD5F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96145</TotalTime>
  <Words>1045</Words>
  <Application>Microsoft Macintosh PowerPoint</Application>
  <PresentationFormat>Custom</PresentationFormat>
  <Paragraphs>94</Paragraphs>
  <Slides>9</Slides>
  <Notes>7</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Courier New</vt:lpstr>
      <vt:lpstr>Trebuchet MS</vt:lpstr>
      <vt:lpstr>Wingdings</vt:lpstr>
      <vt:lpstr>Title &amp; Bullet</vt:lpstr>
      <vt:lpstr>Lecture 24.1 - Introduction to Team Project</vt:lpstr>
      <vt:lpstr>PowerPoint Presentation</vt:lpstr>
      <vt:lpstr> Fake News Detection on Social Media</vt:lpstr>
      <vt:lpstr> Fake News Detection via Machine Learning</vt:lpstr>
      <vt:lpstr> Machine Learning Models for Classification</vt:lpstr>
      <vt:lpstr>Data Preprocessing</vt:lpstr>
      <vt:lpstr>Building Fake News Detection Models</vt:lpstr>
      <vt:lpstr>Building Fake News Detection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3903</cp:revision>
  <dcterms:created xsi:type="dcterms:W3CDTF">2008-01-24T03:11:41Z</dcterms:created>
  <dcterms:modified xsi:type="dcterms:W3CDTF">2022-05-13T20:05:50Z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