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</p:sldMasterIdLst>
  <p:notesMasterIdLst>
    <p:notesMasterId r:id="rId12"/>
  </p:notesMasterIdLst>
  <p:handoutMasterIdLst>
    <p:handoutMasterId r:id="rId13"/>
  </p:handoutMasterIdLst>
  <p:sldIdLst>
    <p:sldId id="818" r:id="rId5"/>
    <p:sldId id="809" r:id="rId6"/>
    <p:sldId id="821" r:id="rId7"/>
    <p:sldId id="859" r:id="rId8"/>
    <p:sldId id="856" r:id="rId9"/>
    <p:sldId id="857" r:id="rId10"/>
    <p:sldId id="820" r:id="rId11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g, Xishuang" initials="DX" lastIdx="2" clrIdx="0">
    <p:extLst>
      <p:ext uri="{19B8F6BF-5375-455C-9EA6-DF929625EA0E}">
        <p15:presenceInfo xmlns:p15="http://schemas.microsoft.com/office/powerpoint/2012/main" userId="S::xidong@pvamu.edu::d29ea5ac-2f9d-408c-9c70-b4ad3440df4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70379"/>
  </p:normalViewPr>
  <p:slideViewPr>
    <p:cSldViewPr snapToGrid="0">
      <p:cViewPr varScale="1">
        <p:scale>
          <a:sx n="54" d="100"/>
          <a:sy n="54" d="100"/>
        </p:scale>
        <p:origin x="1734" y="78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notesTextViewPr>
    <p:cViewPr>
      <p:scale>
        <a:sx n="155" d="100"/>
        <a:sy n="155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S::jbungo_nvidia.com#ext#@gtvault.onmicrosoft.com::c69b4972-ef89-4265-a3e3-b054213acbae" providerId="AD" clId="Web-{750622D9-F551-2390-E997-F63E20C37BE2}"/>
    <pc:docChg chg="modSld">
      <pc:chgData name="Joe Bungo" userId="S::jbungo_nvidia.com#ext#@gtvault.onmicrosoft.com::c69b4972-ef89-4265-a3e3-b054213acbae" providerId="AD" clId="Web-{750622D9-F551-2390-E997-F63E20C37BE2}" dt="2021-08-30T19:30:01.083" v="1" actId="20577"/>
      <pc:docMkLst>
        <pc:docMk/>
      </pc:docMkLst>
      <pc:sldChg chg="modSp">
        <pc:chgData name="Joe Bungo" userId="S::jbungo_nvidia.com#ext#@gtvault.onmicrosoft.com::c69b4972-ef89-4265-a3e3-b054213acbae" providerId="AD" clId="Web-{750622D9-F551-2390-E997-F63E20C37BE2}" dt="2021-08-30T19:30:01.083" v="1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750622D9-F551-2390-E997-F63E20C37BE2}" dt="2021-08-30T19:30:01.083" v="1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oe Bungo" userId="S::jbungo_nvidia.com#ext#@gtvault.onmicrosoft.com::c69b4972-ef89-4265-a3e3-b054213acbae" providerId="AD" clId="Web-{DBAC890D-8267-5FCC-DF7D-20F703AD9D09}"/>
    <pc:docChg chg="modSld">
      <pc:chgData name="Joe Bungo" userId="S::jbungo_nvidia.com#ext#@gtvault.onmicrosoft.com::c69b4972-ef89-4265-a3e3-b054213acbae" providerId="AD" clId="Web-{DBAC890D-8267-5FCC-DF7D-20F703AD9D09}" dt="2021-08-13T16:22:27.429" v="3" actId="20577"/>
      <pc:docMkLst>
        <pc:docMk/>
      </pc:docMkLst>
      <pc:sldChg chg="modSp">
        <pc:chgData name="Joe Bungo" userId="S::jbungo_nvidia.com#ext#@gtvault.onmicrosoft.com::c69b4972-ef89-4265-a3e3-b054213acbae" providerId="AD" clId="Web-{DBAC890D-8267-5FCC-DF7D-20F703AD9D09}" dt="2021-08-13T16:22:27.429" v="3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DBAC890D-8267-5FCC-DF7D-20F703AD9D09}" dt="2021-08-13T16:22:27.429" v="3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oe Bungo" userId="S::jbungo_nvidia.com#ext#@gtvault.onmicrosoft.com::c69b4972-ef89-4265-a3e3-b054213acbae" providerId="AD" clId="Web-{5098EA94-1C33-2163-D3F3-AEA538E241F8}"/>
    <pc:docChg chg="modSld">
      <pc:chgData name="Joe Bungo" userId="S::jbungo_nvidia.com#ext#@gtvault.onmicrosoft.com::c69b4972-ef89-4265-a3e3-b054213acbae" providerId="AD" clId="Web-{5098EA94-1C33-2163-D3F3-AEA538E241F8}" dt="2021-08-30T19:25:08.257" v="0" actId="20577"/>
      <pc:docMkLst>
        <pc:docMk/>
      </pc:docMkLst>
      <pc:sldChg chg="modSp">
        <pc:chgData name="Joe Bungo" userId="S::jbungo_nvidia.com#ext#@gtvault.onmicrosoft.com::c69b4972-ef89-4265-a3e3-b054213acbae" providerId="AD" clId="Web-{5098EA94-1C33-2163-D3F3-AEA538E241F8}" dt="2021-08-30T19:25:08.257" v="0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5098EA94-1C33-2163-D3F3-AEA538E241F8}" dt="2021-08-30T19:25:08.257" v="0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oe Bungo" userId="68c73667-b054-4751-86c2-2fef667112d9" providerId="ADAL" clId="{9377EB8B-5E05-4F0E-BD62-75351025ED0A}"/>
    <pc:docChg chg="modSld">
      <pc:chgData name="Joe Bungo" userId="68c73667-b054-4751-86c2-2fef667112d9" providerId="ADAL" clId="{9377EB8B-5E05-4F0E-BD62-75351025ED0A}" dt="2023-06-13T23:37:40.132" v="3" actId="20577"/>
      <pc:docMkLst>
        <pc:docMk/>
      </pc:docMkLst>
      <pc:sldChg chg="modNotesTx">
        <pc:chgData name="Joe Bungo" userId="68c73667-b054-4751-86c2-2fef667112d9" providerId="ADAL" clId="{9377EB8B-5E05-4F0E-BD62-75351025ED0A}" dt="2023-06-13T23:37:40.132" v="3" actId="20577"/>
        <pc:sldMkLst>
          <pc:docMk/>
          <pc:sldMk cId="797556869" sldId="818"/>
        </pc:sldMkLst>
      </pc:sldChg>
    </pc:docChg>
  </pc:docChgLst>
  <pc:docChgLst>
    <pc:chgData name="Dong, Xishuang" userId="S::xidong_pvamu.edu#ext#@gtvault.onmicrosoft.com::d82fe4bc-41b8-4dba-8c63-3c53a5962af7" providerId="AD" clId="Web-{A444D808-806D-3B76-5B89-7D1C8E9BDCF0}"/>
    <pc:docChg chg="modSld">
      <pc:chgData name="Dong, Xishuang" userId="S::xidong_pvamu.edu#ext#@gtvault.onmicrosoft.com::d82fe4bc-41b8-4dba-8c63-3c53a5962af7" providerId="AD" clId="Web-{A444D808-806D-3B76-5B89-7D1C8E9BDCF0}" dt="2021-08-30T03:27:58.629" v="2" actId="20577"/>
      <pc:docMkLst>
        <pc:docMk/>
      </pc:docMkLst>
      <pc:sldChg chg="modSp">
        <pc:chgData name="Dong, Xishuang" userId="S::xidong_pvamu.edu#ext#@gtvault.onmicrosoft.com::d82fe4bc-41b8-4dba-8c63-3c53a5962af7" providerId="AD" clId="Web-{A444D808-806D-3B76-5B89-7D1C8E9BDCF0}" dt="2021-08-30T03:27:58.629" v="2" actId="20577"/>
        <pc:sldMkLst>
          <pc:docMk/>
          <pc:sldMk cId="797556869" sldId="818"/>
        </pc:sldMkLst>
        <pc:spChg chg="mod">
          <ac:chgData name="Dong, Xishuang" userId="S::xidong_pvamu.edu#ext#@gtvault.onmicrosoft.com::d82fe4bc-41b8-4dba-8c63-3c53a5962af7" providerId="AD" clId="Web-{A444D808-806D-3B76-5B89-7D1C8E9BDCF0}" dt="2021-08-30T03:27:58.629" v="2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6/13/2023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section will introduce how to evaluate performance of team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87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table presents the score distribution of different components.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other words, you have to complete all three components, namely, source codes, project report, and project presentation.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3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862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the source code, you have to submit </a:t>
            </a:r>
            <a:r>
              <a:rPr lang="en-US" dirty="0" err="1"/>
              <a:t>jupyter</a:t>
            </a:r>
            <a:r>
              <a:rPr lang="en-US" dirty="0"/>
              <a:t> notebook without any bugs.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Here is an example of </a:t>
            </a:r>
            <a:r>
              <a:rPr lang="en-US" dirty="0" err="1"/>
              <a:t>jupyter</a:t>
            </a:r>
            <a:r>
              <a:rPr lang="en-US" dirty="0"/>
              <a:t> notebook.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4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137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the project report, it will contain three parts: project description, model description, and result analysis.\</a:t>
            </a:r>
          </a:p>
          <a:p>
            <a:pPr marL="342900" marR="0" lvl="2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Specifically, for the result analysis, you have to make a table to show the comparison of Accuracy and training time (seconds) for different models and analyze the observations on the comparison results.</a:t>
            </a:r>
          </a:p>
          <a:p>
            <a:pPr marL="342900" marR="0" lvl="2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5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789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the presentation, it will be </a:t>
            </a:r>
            <a:r>
              <a:rPr lang="en-US" sz="2000" dirty="0"/>
              <a:t>20 ~ 30 minutes by presenting slides (around 25 pages).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slide outline is identical to that of project report.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 other words, you should use this presentation to introduce your </a:t>
            </a:r>
            <a:r>
              <a:rPr lang="en-US" sz="2000"/>
              <a:t>project clearly</a:t>
            </a:r>
            <a:r>
              <a:rPr lang="en-US" sz="200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6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517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3531D03-24EF-384C-B12E-82A17719262F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4AEE673-634D-C34D-A94B-1A61FA6372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86FCA-6200-D344-B0C3-DBEED3AA695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2822F118-38B7-7B4F-A2EC-9C9223108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EEEFF61F-02CC-6C4E-8102-DC3D314860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32A117A-68B6-794A-AF54-CF859199589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4.png"/><Relationship Id="rId5" Type="http://schemas.openxmlformats.org/officeDocument/2006/relationships/hyperlink" Target="http://creativecommons.org/licenses/by-nc/4.0/legalcode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5315" y="8290560"/>
            <a:ext cx="9700325" cy="477053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5" y="7102463"/>
            <a:ext cx="11684945" cy="1188097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Lecture 24.2 - Evaluation of Team Project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/>
              <a:t>DLI Accelerated Data Science Teaching Kit</a:t>
            </a:r>
          </a:p>
        </p:txBody>
      </p:sp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000B39AD-DAF5-244C-B015-94FBE77E76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7322800" y="93218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963">
        <p:fade/>
      </p:transition>
    </mc:Choice>
    <mc:Fallback xmlns="">
      <p:transition spd="med" advTm="796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>
              <a:solidFill>
                <a:srgbClr val="6F6F6F"/>
              </a:solidFill>
              <a:ea typeface="Times New Roman" panose="02020603050405020304" pitchFamily="18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FC10071B-23D8-D14B-8574-1C29CA1B57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7322800" y="93218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973">
        <p:fade/>
      </p:transition>
    </mc:Choice>
    <mc:Fallback xmlns="">
      <p:transition spd="med" advTm="297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EA43-44D8-4A70-A65D-DE5E7DE7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800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Score Distribution</a:t>
            </a:r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2878E24-E691-FB4D-B4B0-0DE1D86F1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642634"/>
              </p:ext>
            </p:extLst>
          </p:nvPr>
        </p:nvGraphicFramePr>
        <p:xfrm>
          <a:off x="3083274" y="3587073"/>
          <a:ext cx="11948570" cy="3048000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8748561">
                  <a:extLst>
                    <a:ext uri="{9D8B030D-6E8A-4147-A177-3AD203B41FA5}">
                      <a16:colId xmlns:a16="http://schemas.microsoft.com/office/drawing/2014/main" val="3883461640"/>
                    </a:ext>
                  </a:extLst>
                </a:gridCol>
                <a:gridCol w="3200009">
                  <a:extLst>
                    <a:ext uri="{9D8B030D-6E8A-4147-A177-3AD203B41FA5}">
                      <a16:colId xmlns:a16="http://schemas.microsoft.com/office/drawing/2014/main" val="3990953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Metrics 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4153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code (</a:t>
                      </a:r>
                      <a:r>
                        <a:rPr lang="en-US" sz="40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Jupyter</a:t>
                      </a:r>
                      <a:r>
                        <a:rPr lang="en-US" sz="4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Notebook)</a:t>
                      </a:r>
                      <a:endParaRPr lang="en-US" sz="40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4000" b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5188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Report (Word Document)</a:t>
                      </a:r>
                      <a:endParaRPr lang="en-US" sz="4000" b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4000" b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9724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Presentation</a:t>
                      </a:r>
                      <a:endParaRPr lang="en-US" sz="4000" b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4000" b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02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4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4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691087"/>
                  </a:ext>
                </a:extLst>
              </a:tr>
            </a:tbl>
          </a:graphicData>
        </a:graphic>
      </p:graphicFrame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ECB3E96C-5CBB-6246-837E-06D5D5F9A9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7322800" y="93218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3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4943">
        <p:fade/>
      </p:transition>
    </mc:Choice>
    <mc:Fallback xmlns="">
      <p:transition spd="med" advTm="1494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EA43-44D8-4A70-A65D-DE5E7DE7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800">
                <a:solidFill>
                  <a:srgbClr val="000000"/>
                </a:solidFill>
              </a:rPr>
            </a:br>
            <a:r>
              <a:rPr lang="en-US" altLang="zh-CN">
                <a:ea typeface="宋体" panose="02010600030101010101" pitchFamily="2" charset="-122"/>
              </a:rPr>
              <a:t>Source Code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0618A-44B1-4FAB-8416-1D9926BCD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339" y="2811143"/>
            <a:ext cx="16626840" cy="6921595"/>
          </a:xfrm>
        </p:spPr>
        <p:txBody>
          <a:bodyPr/>
          <a:lstStyle/>
          <a:p>
            <a:pPr marL="0" indent="0">
              <a:buClr>
                <a:schemeClr val="bg1"/>
              </a:buClr>
            </a:pPr>
            <a:r>
              <a:rPr lang="en-US" dirty="0"/>
              <a:t>Submit the source code (</a:t>
            </a:r>
            <a:r>
              <a:rPr lang="en-US" dirty="0" err="1"/>
              <a:t>jupyter</a:t>
            </a:r>
            <a:r>
              <a:rPr lang="en-US" dirty="0"/>
              <a:t> notebook files) and the data you use for the project, where the codes have no bugs.</a:t>
            </a:r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956D35-5821-E74F-9321-78CD3EE2A4E1}"/>
              </a:ext>
            </a:extLst>
          </p:cNvPr>
          <p:cNvSpPr txBox="1"/>
          <p:nvPr/>
        </p:nvSpPr>
        <p:spPr>
          <a:xfrm>
            <a:off x="19158161" y="3524697"/>
            <a:ext cx="184731" cy="3139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>
              <a:lnSpc>
                <a:spcPct val="90000"/>
              </a:lnSpc>
            </a:pPr>
            <a:endParaRPr lang="en-US" sz="1600" err="1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048349F2-B3EC-7E49-B34E-0EC79D79F0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9335" y="3681663"/>
            <a:ext cx="13360400" cy="5778500"/>
          </a:xfrm>
          <a:prstGeom prst="rect">
            <a:avLst/>
          </a:prstGeom>
        </p:spPr>
      </p:pic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154039D0-18B2-4B47-8819-AE23B44F80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7322800" y="93218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3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9331">
        <p:fade/>
      </p:transition>
    </mc:Choice>
    <mc:Fallback xmlns="">
      <p:transition spd="med" advTm="933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EA43-44D8-4A70-A65D-DE5E7DE7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800">
                <a:solidFill>
                  <a:srgbClr val="000000"/>
                </a:solidFill>
              </a:rPr>
            </a:br>
            <a:r>
              <a:rPr lang="en-US" altLang="zh-CN">
                <a:ea typeface="宋体" panose="02010600030101010101" pitchFamily="2" charset="-122"/>
              </a:rPr>
              <a:t>Project Report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0618A-44B1-4FAB-8416-1D9926BCD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340" y="2811143"/>
            <a:ext cx="15952094" cy="6921595"/>
          </a:xfrm>
        </p:spPr>
        <p:txBody>
          <a:bodyPr/>
          <a:lstStyle/>
          <a:p>
            <a:pPr marL="0"/>
            <a:r>
              <a:rPr lang="en-US" dirty="0"/>
              <a:t>Write and submit the project report with the following components:</a:t>
            </a:r>
          </a:p>
          <a:p>
            <a:pPr marL="1023419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Project description </a:t>
            </a:r>
          </a:p>
          <a:p>
            <a:pPr marL="1023419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Model description</a:t>
            </a:r>
          </a:p>
          <a:p>
            <a:pPr marL="1023419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Result analysis</a:t>
            </a:r>
          </a:p>
          <a:p>
            <a:pPr marL="1774324" lvl="2" indent="-34290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sz="2800" dirty="0"/>
              <a:t>Make a table to show the comparison of Accuracy and training time (seconds)</a:t>
            </a:r>
          </a:p>
          <a:p>
            <a:pPr marL="1774324" lvl="2" indent="-34290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sz="2800" dirty="0"/>
              <a:t>Analyze the observations on the comparison results</a:t>
            </a:r>
          </a:p>
          <a:p>
            <a:pPr marL="73546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Audio 4">
            <a:hlinkClick r:id="" action="ppaction://media"/>
            <a:extLst>
              <a:ext uri="{FF2B5EF4-FFF2-40B4-BE49-F238E27FC236}">
                <a16:creationId xmlns:a16="http://schemas.microsoft.com/office/drawing/2014/main" id="{39FD52EA-50A7-2647-A6C6-9E1F0AE737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7322800" y="93218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7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3704">
        <p:fade/>
      </p:transition>
    </mc:Choice>
    <mc:Fallback xmlns="">
      <p:transition spd="med" advTm="2370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EA43-44D8-4A70-A65D-DE5E7DE7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0618A-44B1-4FAB-8416-1D9926BCD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340" y="3191234"/>
            <a:ext cx="15239810" cy="6169333"/>
          </a:xfrm>
        </p:spPr>
        <p:txBody>
          <a:bodyPr/>
          <a:lstStyle/>
          <a:p>
            <a:pPr marL="0" indent="0">
              <a:defRPr/>
            </a:pPr>
            <a:r>
              <a:rPr lang="en-US" dirty="0"/>
              <a:t>Presentation</a:t>
            </a:r>
          </a:p>
          <a:p>
            <a:pPr marL="1407073" lvl="1" indent="-457200"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20 ~ 30 minutes’ presentation with slides (around 25 pages)</a:t>
            </a:r>
          </a:p>
          <a:p>
            <a:pPr marL="1407073" lvl="1" indent="-457200"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Slide Outline</a:t>
            </a:r>
          </a:p>
          <a:p>
            <a:pPr marL="2171735" lvl="2" indent="-457200">
              <a:buClr>
                <a:schemeClr val="bg1"/>
              </a:buClr>
              <a:buFont typeface="Courier New" panose="02070309020205020404" pitchFamily="49" charset="0"/>
              <a:buChar char="o"/>
              <a:defRPr/>
            </a:pPr>
            <a:r>
              <a:rPr lang="en-US" sz="2800" dirty="0"/>
              <a:t>Project description</a:t>
            </a:r>
          </a:p>
          <a:p>
            <a:pPr marL="2171735" lvl="2" indent="-457200">
              <a:buClr>
                <a:schemeClr val="bg1"/>
              </a:buClr>
              <a:buFont typeface="Courier New" panose="02070309020205020404" pitchFamily="49" charset="0"/>
              <a:buChar char="o"/>
              <a:defRPr/>
            </a:pPr>
            <a:r>
              <a:rPr lang="en-US" sz="2800" dirty="0"/>
              <a:t>Model description</a:t>
            </a:r>
          </a:p>
          <a:p>
            <a:pPr marL="2171735" lvl="2" indent="-457200">
              <a:buClr>
                <a:schemeClr val="bg1"/>
              </a:buClr>
              <a:buFont typeface="Courier New" panose="02070309020205020404" pitchFamily="49" charset="0"/>
              <a:buChar char="o"/>
              <a:defRPr/>
            </a:pPr>
            <a:r>
              <a:rPr lang="en-US" sz="2800" dirty="0"/>
              <a:t>Result analysis</a:t>
            </a:r>
          </a:p>
          <a:p>
            <a:pPr marL="0" indent="0">
              <a:defRPr/>
            </a:pPr>
            <a:endParaRPr lang="en-US" dirty="0"/>
          </a:p>
          <a:p>
            <a:pPr marL="0" indent="0">
              <a:defRPr/>
            </a:pPr>
            <a:r>
              <a:rPr lang="en-US" dirty="0"/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Audio 4">
            <a:hlinkClick r:id="" action="ppaction://media"/>
            <a:extLst>
              <a:ext uri="{FF2B5EF4-FFF2-40B4-BE49-F238E27FC236}">
                <a16:creationId xmlns:a16="http://schemas.microsoft.com/office/drawing/2014/main" id="{4CCDCE51-F566-A745-8F8E-6E8133AEA8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7322800" y="93218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73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7720">
        <p:fade/>
      </p:transition>
    </mc:Choice>
    <mc:Fallback xmlns="">
      <p:transition spd="med" advTm="1772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/>
              <a:t>DLI Accelerated Data Science Teaching Kit</a:t>
            </a:r>
          </a:p>
          <a:p>
            <a:endParaRPr lang="en-US"/>
          </a:p>
        </p:txBody>
      </p:sp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69CD6663-7DE5-014C-8DB7-B72EC9C03D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7322800" y="93218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982">
        <p:fade/>
      </p:transition>
    </mc:Choice>
    <mc:Fallback xmlns="">
      <p:transition spd="med" advTm="19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37060C-E9F9-4348-B05A-26DD815A807D}">
  <ds:schemaRefs>
    <ds:schemaRef ds:uri="b2811cf8-4877-470e-bec4-f5c16c1a52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b2811cf8-4877-470e-bec4-f5c16c1a5202"/>
    <ds:schemaRef ds:uri="http://purl.org/dc/elements/1.1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350</Words>
  <Application>Microsoft Office PowerPoint</Application>
  <PresentationFormat>Custom</PresentationFormat>
  <Paragraphs>50</Paragraphs>
  <Slides>7</Slides>
  <Notes>5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Courier New</vt:lpstr>
      <vt:lpstr>Trebuchet MS</vt:lpstr>
      <vt:lpstr>Wingdings</vt:lpstr>
      <vt:lpstr>Title &amp; Bullet</vt:lpstr>
      <vt:lpstr>Lecture 24.2 - Evaluation of Team Project</vt:lpstr>
      <vt:lpstr>PowerPoint Presentation</vt:lpstr>
      <vt:lpstr> Score Distribution</vt:lpstr>
      <vt:lpstr> Source Code</vt:lpstr>
      <vt:lpstr> Project Report</vt:lpstr>
      <vt:lpstr>Project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Joe Bungo</cp:lastModifiedBy>
  <cp:revision>5</cp:revision>
  <dcterms:created xsi:type="dcterms:W3CDTF">2008-01-24T03:11:41Z</dcterms:created>
  <dcterms:modified xsi:type="dcterms:W3CDTF">2023-06-13T23:37:47Z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