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2"/>
  </p:notesMasterIdLst>
  <p:handoutMasterIdLst>
    <p:handoutMasterId r:id="rId23"/>
  </p:handoutMasterIdLst>
  <p:sldIdLst>
    <p:sldId id="818" r:id="rId5"/>
    <p:sldId id="809" r:id="rId6"/>
    <p:sldId id="837" r:id="rId7"/>
    <p:sldId id="857" r:id="rId8"/>
    <p:sldId id="858" r:id="rId9"/>
    <p:sldId id="839" r:id="rId10"/>
    <p:sldId id="840" r:id="rId11"/>
    <p:sldId id="841" r:id="rId12"/>
    <p:sldId id="842" r:id="rId13"/>
    <p:sldId id="843" r:id="rId14"/>
    <p:sldId id="844" r:id="rId15"/>
    <p:sldId id="859" r:id="rId16"/>
    <p:sldId id="860" r:id="rId17"/>
    <p:sldId id="845" r:id="rId18"/>
    <p:sldId id="861" r:id="rId19"/>
    <p:sldId id="846" r:id="rId20"/>
    <p:sldId id="820" r:id="rId21"/>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35A4F-B67B-C996-E843-45E9543BE6BF}" v="1" dt="2021-02-05T17:07:51.984"/>
    <p1510:client id="{6895AE9F-E0B3-0000-799A-1613433349AA}" v="13" dt="2021-02-25T03:10:45.817"/>
    <p1510:client id="{BE8D050F-E6F9-E04A-3626-1075033E5B9C}" v="7" dt="2021-02-05T17:06:29.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77231" autoAdjust="0"/>
  </p:normalViewPr>
  <p:slideViewPr>
    <p:cSldViewPr snapToGrid="0">
      <p:cViewPr varScale="1">
        <p:scale>
          <a:sx n="58" d="100"/>
          <a:sy n="58" d="100"/>
        </p:scale>
        <p:origin x="1312" y="200"/>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bungo" userId="S::jbungo_nvidia.com#ext#@gtvault.onmicrosoft.com::c69b4972-ef89-4265-a3e3-b054213acbae" providerId="AD" clId="Web-{3CE35A4F-B67B-C996-E843-45E9543BE6BF}"/>
    <pc:docChg chg="modSld">
      <pc:chgData name="jbungo" userId="S::jbungo_nvidia.com#ext#@gtvault.onmicrosoft.com::c69b4972-ef89-4265-a3e3-b054213acbae" providerId="AD" clId="Web-{3CE35A4F-B67B-C996-E843-45E9543BE6BF}" dt="2021-02-05T17:07:51.984" v="0" actId="20577"/>
      <pc:docMkLst>
        <pc:docMk/>
      </pc:docMkLst>
      <pc:sldChg chg="modSp">
        <pc:chgData name="jbungo" userId="S::jbungo_nvidia.com#ext#@gtvault.onmicrosoft.com::c69b4972-ef89-4265-a3e3-b054213acbae" providerId="AD" clId="Web-{3CE35A4F-B67B-C996-E843-45E9543BE6BF}" dt="2021-02-05T17:07:51.984" v="0" actId="20577"/>
        <pc:sldMkLst>
          <pc:docMk/>
          <pc:sldMk cId="797556869" sldId="818"/>
        </pc:sldMkLst>
        <pc:spChg chg="mod">
          <ac:chgData name="jbungo" userId="S::jbungo_nvidia.com#ext#@gtvault.onmicrosoft.com::c69b4972-ef89-4265-a3e3-b054213acbae" providerId="AD" clId="Web-{3CE35A4F-B67B-C996-E843-45E9543BE6BF}" dt="2021-02-05T17:07:51.984" v="0" actId="20577"/>
          <ac:spMkLst>
            <pc:docMk/>
            <pc:sldMk cId="797556869" sldId="818"/>
            <ac:spMk id="2" creationId="{4E9096EC-7B78-40A1-902B-4FD437982655}"/>
          </ac:spMkLst>
        </pc:spChg>
      </pc:sldChg>
    </pc:docChg>
  </pc:docChgLst>
  <pc:docChgLst>
    <pc:chgData name="jbungo" userId="S::jbungo_nvidia.com#ext#@gtvault.onmicrosoft.com::c69b4972-ef89-4265-a3e3-b054213acbae" providerId="AD" clId="Web-{BE8D050F-E6F9-E04A-3626-1075033E5B9C}"/>
    <pc:docChg chg="modSld">
      <pc:chgData name="jbungo" userId="S::jbungo_nvidia.com#ext#@gtvault.onmicrosoft.com::c69b4972-ef89-4265-a3e3-b054213acbae" providerId="AD" clId="Web-{BE8D050F-E6F9-E04A-3626-1075033E5B9C}" dt="2021-02-05T17:06:28.446" v="5" actId="20577"/>
      <pc:docMkLst>
        <pc:docMk/>
      </pc:docMkLst>
      <pc:sldChg chg="modSp">
        <pc:chgData name="jbungo" userId="S::jbungo_nvidia.com#ext#@gtvault.onmicrosoft.com::c69b4972-ef89-4265-a3e3-b054213acbae" providerId="AD" clId="Web-{BE8D050F-E6F9-E04A-3626-1075033E5B9C}" dt="2021-02-05T17:06:28.446" v="5" actId="20577"/>
        <pc:sldMkLst>
          <pc:docMk/>
          <pc:sldMk cId="797556869" sldId="818"/>
        </pc:sldMkLst>
        <pc:spChg chg="mod">
          <ac:chgData name="jbungo" userId="S::jbungo_nvidia.com#ext#@gtvault.onmicrosoft.com::c69b4972-ef89-4265-a3e3-b054213acbae" providerId="AD" clId="Web-{BE8D050F-E6F9-E04A-3626-1075033E5B9C}" dt="2021-02-05T17:06:28.446" v="5" actId="20577"/>
          <ac:spMkLst>
            <pc:docMk/>
            <pc:sldMk cId="797556869" sldId="818"/>
            <ac:spMk id="2" creationId="{4E9096EC-7B78-40A1-902B-4FD437982655}"/>
          </ac:spMkLst>
        </pc:spChg>
      </pc:sldChg>
    </pc:docChg>
  </pc:docChgLst>
  <pc:docChgLst>
    <pc:chgData name="jbungo" userId="S::jbungo_nvidia.com#ext#@gtvault.onmicrosoft.com::c69b4972-ef89-4265-a3e3-b054213acbae" providerId="AD" clId="Web-{6895AE9F-E0B3-0000-799A-1613433349AA}"/>
    <pc:docChg chg="modSld">
      <pc:chgData name="jbungo" userId="S::jbungo_nvidia.com#ext#@gtvault.onmicrosoft.com::c69b4972-ef89-4265-a3e3-b054213acbae" providerId="AD" clId="Web-{6895AE9F-E0B3-0000-799A-1613433349AA}" dt="2021-02-25T03:10:45.817" v="12"/>
      <pc:docMkLst>
        <pc:docMk/>
      </pc:docMkLst>
      <pc:sldChg chg="modSp">
        <pc:chgData name="jbungo" userId="S::jbungo_nvidia.com#ext#@gtvault.onmicrosoft.com::c69b4972-ef89-4265-a3e3-b054213acbae" providerId="AD" clId="Web-{6895AE9F-E0B3-0000-799A-1613433349AA}" dt="2021-02-25T03:09:43.126" v="0" actId="14100"/>
        <pc:sldMkLst>
          <pc:docMk/>
          <pc:sldMk cId="797556869" sldId="818"/>
        </pc:sldMkLst>
        <pc:spChg chg="mod">
          <ac:chgData name="jbungo" userId="S::jbungo_nvidia.com#ext#@gtvault.onmicrosoft.com::c69b4972-ef89-4265-a3e3-b054213acbae" providerId="AD" clId="Web-{6895AE9F-E0B3-0000-799A-1613433349AA}" dt="2021-02-25T03:09:43.126" v="0" actId="14100"/>
          <ac:spMkLst>
            <pc:docMk/>
            <pc:sldMk cId="797556869" sldId="818"/>
            <ac:spMk id="2" creationId="{4E9096EC-7B78-40A1-902B-4FD437982655}"/>
          </ac:spMkLst>
        </pc:spChg>
      </pc:sldChg>
      <pc:sldChg chg="addSp modSp mod modClrScheme chgLayout">
        <pc:chgData name="jbungo" userId="S::jbungo_nvidia.com#ext#@gtvault.onmicrosoft.com::c69b4972-ef89-4265-a3e3-b054213acbae" providerId="AD" clId="Web-{6895AE9F-E0B3-0000-799A-1613433349AA}" dt="2021-02-25T03:10:24.785" v="8"/>
        <pc:sldMkLst>
          <pc:docMk/>
          <pc:sldMk cId="3590843993" sldId="839"/>
        </pc:sldMkLst>
        <pc:spChg chg="mod ord">
          <ac:chgData name="jbungo" userId="S::jbungo_nvidia.com#ext#@gtvault.onmicrosoft.com::c69b4972-ef89-4265-a3e3-b054213acbae" providerId="AD" clId="Web-{6895AE9F-E0B3-0000-799A-1613433349AA}" dt="2021-02-25T03:10:24.785" v="8"/>
          <ac:spMkLst>
            <pc:docMk/>
            <pc:sldMk cId="3590843993" sldId="839"/>
            <ac:spMk id="2" creationId="{8A2FEA43-44D8-4A70-A65D-DE5E7DE733D7}"/>
          </ac:spMkLst>
        </pc:spChg>
        <pc:spChg chg="mod ord">
          <ac:chgData name="jbungo" userId="S::jbungo_nvidia.com#ext#@gtvault.onmicrosoft.com::c69b4972-ef89-4265-a3e3-b054213acbae" providerId="AD" clId="Web-{6895AE9F-E0B3-0000-799A-1613433349AA}" dt="2021-02-25T03:10:24.785" v="8"/>
          <ac:spMkLst>
            <pc:docMk/>
            <pc:sldMk cId="3590843993" sldId="839"/>
            <ac:spMk id="3" creationId="{C1B0618A-44B1-4FAB-8416-1D9926BCD483}"/>
          </ac:spMkLst>
        </pc:spChg>
        <pc:spChg chg="add mod ord">
          <ac:chgData name="jbungo" userId="S::jbungo_nvidia.com#ext#@gtvault.onmicrosoft.com::c69b4972-ef89-4265-a3e3-b054213acbae" providerId="AD" clId="Web-{6895AE9F-E0B3-0000-799A-1613433349AA}" dt="2021-02-25T03:10:24.785" v="8"/>
          <ac:spMkLst>
            <pc:docMk/>
            <pc:sldMk cId="3590843993" sldId="839"/>
            <ac:spMk id="4" creationId="{EF348D68-18CE-4831-8FA9-0F15260EFB9E}"/>
          </ac:spMkLst>
        </pc:spChg>
      </pc:sldChg>
      <pc:sldChg chg="addSp modSp mod modClrScheme chgLayout">
        <pc:chgData name="jbungo" userId="S::jbungo_nvidia.com#ext#@gtvault.onmicrosoft.com::c69b4972-ef89-4265-a3e3-b054213acbae" providerId="AD" clId="Web-{6895AE9F-E0B3-0000-799A-1613433349AA}" dt="2021-02-25T03:10:24.707" v="7"/>
        <pc:sldMkLst>
          <pc:docMk/>
          <pc:sldMk cId="1987125229" sldId="840"/>
        </pc:sldMkLst>
        <pc:spChg chg="mod ord">
          <ac:chgData name="jbungo" userId="S::jbungo_nvidia.com#ext#@gtvault.onmicrosoft.com::c69b4972-ef89-4265-a3e3-b054213acbae" providerId="AD" clId="Web-{6895AE9F-E0B3-0000-799A-1613433349AA}" dt="2021-02-25T03:10:24.707" v="7"/>
          <ac:spMkLst>
            <pc:docMk/>
            <pc:sldMk cId="1987125229" sldId="840"/>
            <ac:spMk id="2" creationId="{8A2FEA43-44D8-4A70-A65D-DE5E7DE733D7}"/>
          </ac:spMkLst>
        </pc:spChg>
        <pc:spChg chg="mod ord">
          <ac:chgData name="jbungo" userId="S::jbungo_nvidia.com#ext#@gtvault.onmicrosoft.com::c69b4972-ef89-4265-a3e3-b054213acbae" providerId="AD" clId="Web-{6895AE9F-E0B3-0000-799A-1613433349AA}" dt="2021-02-25T03:10:24.707" v="7"/>
          <ac:spMkLst>
            <pc:docMk/>
            <pc:sldMk cId="1987125229" sldId="840"/>
            <ac:spMk id="3" creationId="{C1B0618A-44B1-4FAB-8416-1D9926BCD483}"/>
          </ac:spMkLst>
        </pc:spChg>
        <pc:spChg chg="add mod ord">
          <ac:chgData name="jbungo" userId="S::jbungo_nvidia.com#ext#@gtvault.onmicrosoft.com::c69b4972-ef89-4265-a3e3-b054213acbae" providerId="AD" clId="Web-{6895AE9F-E0B3-0000-799A-1613433349AA}" dt="2021-02-25T03:10:24.707" v="7"/>
          <ac:spMkLst>
            <pc:docMk/>
            <pc:sldMk cId="1987125229" sldId="840"/>
            <ac:spMk id="4" creationId="{781C08C9-1EAF-41E8-B19C-8CA5F9949333}"/>
          </ac:spMkLst>
        </pc:spChg>
      </pc:sldChg>
      <pc:sldChg chg="addSp modSp mod modClrScheme chgLayout">
        <pc:chgData name="jbungo" userId="S::jbungo_nvidia.com#ext#@gtvault.onmicrosoft.com::c69b4972-ef89-4265-a3e3-b054213acbae" providerId="AD" clId="Web-{6895AE9F-E0B3-0000-799A-1613433349AA}" dt="2021-02-25T03:10:24.347" v="2"/>
        <pc:sldMkLst>
          <pc:docMk/>
          <pc:sldMk cId="1567823159" sldId="841"/>
        </pc:sldMkLst>
        <pc:spChg chg="mod ord">
          <ac:chgData name="jbungo" userId="S::jbungo_nvidia.com#ext#@gtvault.onmicrosoft.com::c69b4972-ef89-4265-a3e3-b054213acbae" providerId="AD" clId="Web-{6895AE9F-E0B3-0000-799A-1613433349AA}" dt="2021-02-25T03:10:24.347" v="2"/>
          <ac:spMkLst>
            <pc:docMk/>
            <pc:sldMk cId="1567823159" sldId="841"/>
            <ac:spMk id="2" creationId="{8A2FEA43-44D8-4A70-A65D-DE5E7DE733D7}"/>
          </ac:spMkLst>
        </pc:spChg>
        <pc:spChg chg="mod ord">
          <ac:chgData name="jbungo" userId="S::jbungo_nvidia.com#ext#@gtvault.onmicrosoft.com::c69b4972-ef89-4265-a3e3-b054213acbae" providerId="AD" clId="Web-{6895AE9F-E0B3-0000-799A-1613433349AA}" dt="2021-02-25T03:10:24.347" v="2"/>
          <ac:spMkLst>
            <pc:docMk/>
            <pc:sldMk cId="1567823159" sldId="841"/>
            <ac:spMk id="3" creationId="{C1B0618A-44B1-4FAB-8416-1D9926BCD483}"/>
          </ac:spMkLst>
        </pc:spChg>
        <pc:spChg chg="add mod ord">
          <ac:chgData name="jbungo" userId="S::jbungo_nvidia.com#ext#@gtvault.onmicrosoft.com::c69b4972-ef89-4265-a3e3-b054213acbae" providerId="AD" clId="Web-{6895AE9F-E0B3-0000-799A-1613433349AA}" dt="2021-02-25T03:10:24.347" v="2"/>
          <ac:spMkLst>
            <pc:docMk/>
            <pc:sldMk cId="1567823159" sldId="841"/>
            <ac:spMk id="4" creationId="{C95731E8-530B-4771-96A4-7F4D1955E3FA}"/>
          </ac:spMkLst>
        </pc:spChg>
      </pc:sldChg>
      <pc:sldChg chg="addSp modSp mod modClrScheme chgLayout">
        <pc:chgData name="jbungo" userId="S::jbungo_nvidia.com#ext#@gtvault.onmicrosoft.com::c69b4972-ef89-4265-a3e3-b054213acbae" providerId="AD" clId="Web-{6895AE9F-E0B3-0000-799A-1613433349AA}" dt="2021-02-25T03:10:24.425" v="3"/>
        <pc:sldMkLst>
          <pc:docMk/>
          <pc:sldMk cId="3786702427" sldId="842"/>
        </pc:sldMkLst>
        <pc:spChg chg="mod ord">
          <ac:chgData name="jbungo" userId="S::jbungo_nvidia.com#ext#@gtvault.onmicrosoft.com::c69b4972-ef89-4265-a3e3-b054213acbae" providerId="AD" clId="Web-{6895AE9F-E0B3-0000-799A-1613433349AA}" dt="2021-02-25T03:10:24.425" v="3"/>
          <ac:spMkLst>
            <pc:docMk/>
            <pc:sldMk cId="3786702427" sldId="842"/>
            <ac:spMk id="2" creationId="{8A2FEA43-44D8-4A70-A65D-DE5E7DE733D7}"/>
          </ac:spMkLst>
        </pc:spChg>
        <pc:spChg chg="mod ord">
          <ac:chgData name="jbungo" userId="S::jbungo_nvidia.com#ext#@gtvault.onmicrosoft.com::c69b4972-ef89-4265-a3e3-b054213acbae" providerId="AD" clId="Web-{6895AE9F-E0B3-0000-799A-1613433349AA}" dt="2021-02-25T03:10:24.425" v="3"/>
          <ac:spMkLst>
            <pc:docMk/>
            <pc:sldMk cId="3786702427" sldId="842"/>
            <ac:spMk id="3" creationId="{C1B0618A-44B1-4FAB-8416-1D9926BCD483}"/>
          </ac:spMkLst>
        </pc:spChg>
        <pc:spChg chg="add mod ord">
          <ac:chgData name="jbungo" userId="S::jbungo_nvidia.com#ext#@gtvault.onmicrosoft.com::c69b4972-ef89-4265-a3e3-b054213acbae" providerId="AD" clId="Web-{6895AE9F-E0B3-0000-799A-1613433349AA}" dt="2021-02-25T03:10:24.425" v="3"/>
          <ac:spMkLst>
            <pc:docMk/>
            <pc:sldMk cId="3786702427" sldId="842"/>
            <ac:spMk id="4" creationId="{1DD3181F-4389-4B16-8730-1A78E4F4967C}"/>
          </ac:spMkLst>
        </pc:spChg>
      </pc:sldChg>
      <pc:sldChg chg="addSp modSp mod modClrScheme chgLayout">
        <pc:chgData name="jbungo" userId="S::jbungo_nvidia.com#ext#@gtvault.onmicrosoft.com::c69b4972-ef89-4265-a3e3-b054213acbae" providerId="AD" clId="Web-{6895AE9F-E0B3-0000-799A-1613433349AA}" dt="2021-02-25T03:10:24.488" v="4"/>
        <pc:sldMkLst>
          <pc:docMk/>
          <pc:sldMk cId="1232040420" sldId="843"/>
        </pc:sldMkLst>
        <pc:spChg chg="mod ord">
          <ac:chgData name="jbungo" userId="S::jbungo_nvidia.com#ext#@gtvault.onmicrosoft.com::c69b4972-ef89-4265-a3e3-b054213acbae" providerId="AD" clId="Web-{6895AE9F-E0B3-0000-799A-1613433349AA}" dt="2021-02-25T03:10:24.488" v="4"/>
          <ac:spMkLst>
            <pc:docMk/>
            <pc:sldMk cId="1232040420" sldId="843"/>
            <ac:spMk id="2" creationId="{8A2FEA43-44D8-4A70-A65D-DE5E7DE733D7}"/>
          </ac:spMkLst>
        </pc:spChg>
        <pc:spChg chg="mod ord">
          <ac:chgData name="jbungo" userId="S::jbungo_nvidia.com#ext#@gtvault.onmicrosoft.com::c69b4972-ef89-4265-a3e3-b054213acbae" providerId="AD" clId="Web-{6895AE9F-E0B3-0000-799A-1613433349AA}" dt="2021-02-25T03:10:24.488" v="4"/>
          <ac:spMkLst>
            <pc:docMk/>
            <pc:sldMk cId="1232040420" sldId="843"/>
            <ac:spMk id="3" creationId="{C1B0618A-44B1-4FAB-8416-1D9926BCD483}"/>
          </ac:spMkLst>
        </pc:spChg>
        <pc:spChg chg="add mod ord">
          <ac:chgData name="jbungo" userId="S::jbungo_nvidia.com#ext#@gtvault.onmicrosoft.com::c69b4972-ef89-4265-a3e3-b054213acbae" providerId="AD" clId="Web-{6895AE9F-E0B3-0000-799A-1613433349AA}" dt="2021-02-25T03:10:24.488" v="4"/>
          <ac:spMkLst>
            <pc:docMk/>
            <pc:sldMk cId="1232040420" sldId="843"/>
            <ac:spMk id="4" creationId="{22C9C5F8-234C-448D-A716-03D25E13E22F}"/>
          </ac:spMkLst>
        </pc:spChg>
      </pc:sldChg>
      <pc:sldChg chg="addSp modSp mod modClrScheme chgLayout">
        <pc:chgData name="jbungo" userId="S::jbungo_nvidia.com#ext#@gtvault.onmicrosoft.com::c69b4972-ef89-4265-a3e3-b054213acbae" providerId="AD" clId="Web-{6895AE9F-E0B3-0000-799A-1613433349AA}" dt="2021-02-25T03:10:24.550" v="5"/>
        <pc:sldMkLst>
          <pc:docMk/>
          <pc:sldMk cId="1554524206" sldId="844"/>
        </pc:sldMkLst>
        <pc:spChg chg="mod ord">
          <ac:chgData name="jbungo" userId="S::jbungo_nvidia.com#ext#@gtvault.onmicrosoft.com::c69b4972-ef89-4265-a3e3-b054213acbae" providerId="AD" clId="Web-{6895AE9F-E0B3-0000-799A-1613433349AA}" dt="2021-02-25T03:10:24.550" v="5"/>
          <ac:spMkLst>
            <pc:docMk/>
            <pc:sldMk cId="1554524206" sldId="844"/>
            <ac:spMk id="2" creationId="{8A2FEA43-44D8-4A70-A65D-DE5E7DE733D7}"/>
          </ac:spMkLst>
        </pc:spChg>
        <pc:spChg chg="mod ord">
          <ac:chgData name="jbungo" userId="S::jbungo_nvidia.com#ext#@gtvault.onmicrosoft.com::c69b4972-ef89-4265-a3e3-b054213acbae" providerId="AD" clId="Web-{6895AE9F-E0B3-0000-799A-1613433349AA}" dt="2021-02-25T03:10:24.550" v="5"/>
          <ac:spMkLst>
            <pc:docMk/>
            <pc:sldMk cId="1554524206" sldId="844"/>
            <ac:spMk id="3" creationId="{C1B0618A-44B1-4FAB-8416-1D9926BCD483}"/>
          </ac:spMkLst>
        </pc:spChg>
        <pc:spChg chg="add mod ord">
          <ac:chgData name="jbungo" userId="S::jbungo_nvidia.com#ext#@gtvault.onmicrosoft.com::c69b4972-ef89-4265-a3e3-b054213acbae" providerId="AD" clId="Web-{6895AE9F-E0B3-0000-799A-1613433349AA}" dt="2021-02-25T03:10:24.550" v="5"/>
          <ac:spMkLst>
            <pc:docMk/>
            <pc:sldMk cId="1554524206" sldId="844"/>
            <ac:spMk id="4" creationId="{8D9D93F5-1DBC-485A-B558-4C0677138319}"/>
          </ac:spMkLst>
        </pc:spChg>
      </pc:sldChg>
      <pc:sldChg chg="addSp modSp mod modClrScheme chgLayout">
        <pc:chgData name="jbungo" userId="S::jbungo_nvidia.com#ext#@gtvault.onmicrosoft.com::c69b4972-ef89-4265-a3e3-b054213acbae" providerId="AD" clId="Web-{6895AE9F-E0B3-0000-799A-1613433349AA}" dt="2021-02-25T03:10:45.739" v="11"/>
        <pc:sldMkLst>
          <pc:docMk/>
          <pc:sldMk cId="2510422449" sldId="845"/>
        </pc:sldMkLst>
        <pc:spChg chg="mod ord">
          <ac:chgData name="jbungo" userId="S::jbungo_nvidia.com#ext#@gtvault.onmicrosoft.com::c69b4972-ef89-4265-a3e3-b054213acbae" providerId="AD" clId="Web-{6895AE9F-E0B3-0000-799A-1613433349AA}" dt="2021-02-25T03:10:45.739" v="11"/>
          <ac:spMkLst>
            <pc:docMk/>
            <pc:sldMk cId="2510422449" sldId="845"/>
            <ac:spMk id="2" creationId="{8A2FEA43-44D8-4A70-A65D-DE5E7DE733D7}"/>
          </ac:spMkLst>
        </pc:spChg>
        <pc:spChg chg="mod ord">
          <ac:chgData name="jbungo" userId="S::jbungo_nvidia.com#ext#@gtvault.onmicrosoft.com::c69b4972-ef89-4265-a3e3-b054213acbae" providerId="AD" clId="Web-{6895AE9F-E0B3-0000-799A-1613433349AA}" dt="2021-02-25T03:10:45.739" v="11"/>
          <ac:spMkLst>
            <pc:docMk/>
            <pc:sldMk cId="2510422449" sldId="845"/>
            <ac:spMk id="3" creationId="{C1B0618A-44B1-4FAB-8416-1D9926BCD483}"/>
          </ac:spMkLst>
        </pc:spChg>
        <pc:spChg chg="add mod ord">
          <ac:chgData name="jbungo" userId="S::jbungo_nvidia.com#ext#@gtvault.onmicrosoft.com::c69b4972-ef89-4265-a3e3-b054213acbae" providerId="AD" clId="Web-{6895AE9F-E0B3-0000-799A-1613433349AA}" dt="2021-02-25T03:10:45.739" v="11"/>
          <ac:spMkLst>
            <pc:docMk/>
            <pc:sldMk cId="2510422449" sldId="845"/>
            <ac:spMk id="4" creationId="{35801E29-D92A-4040-86B3-D2DFAB8E5A15}"/>
          </ac:spMkLst>
        </pc:spChg>
      </pc:sldChg>
      <pc:sldChg chg="addSp modSp mod modClrScheme chgLayout">
        <pc:chgData name="jbungo" userId="S::jbungo_nvidia.com#ext#@gtvault.onmicrosoft.com::c69b4972-ef89-4265-a3e3-b054213acbae" providerId="AD" clId="Web-{6895AE9F-E0B3-0000-799A-1613433349AA}" dt="2021-02-25T03:10:45.567" v="9"/>
        <pc:sldMkLst>
          <pc:docMk/>
          <pc:sldMk cId="3042928514" sldId="846"/>
        </pc:sldMkLst>
        <pc:spChg chg="mod ord">
          <ac:chgData name="jbungo" userId="S::jbungo_nvidia.com#ext#@gtvault.onmicrosoft.com::c69b4972-ef89-4265-a3e3-b054213acbae" providerId="AD" clId="Web-{6895AE9F-E0B3-0000-799A-1613433349AA}" dt="2021-02-25T03:10:45.567" v="9"/>
          <ac:spMkLst>
            <pc:docMk/>
            <pc:sldMk cId="3042928514" sldId="846"/>
            <ac:spMk id="2" creationId="{8A2FEA43-44D8-4A70-A65D-DE5E7DE733D7}"/>
          </ac:spMkLst>
        </pc:spChg>
        <pc:spChg chg="mod ord">
          <ac:chgData name="jbungo" userId="S::jbungo_nvidia.com#ext#@gtvault.onmicrosoft.com::c69b4972-ef89-4265-a3e3-b054213acbae" providerId="AD" clId="Web-{6895AE9F-E0B3-0000-799A-1613433349AA}" dt="2021-02-25T03:10:45.567" v="9"/>
          <ac:spMkLst>
            <pc:docMk/>
            <pc:sldMk cId="3042928514" sldId="846"/>
            <ac:spMk id="3" creationId="{C1B0618A-44B1-4FAB-8416-1D9926BCD483}"/>
          </ac:spMkLst>
        </pc:spChg>
        <pc:spChg chg="add mod ord">
          <ac:chgData name="jbungo" userId="S::jbungo_nvidia.com#ext#@gtvault.onmicrosoft.com::c69b4972-ef89-4265-a3e3-b054213acbae" providerId="AD" clId="Web-{6895AE9F-E0B3-0000-799A-1613433349AA}" dt="2021-02-25T03:10:45.567" v="9"/>
          <ac:spMkLst>
            <pc:docMk/>
            <pc:sldMk cId="3042928514" sldId="846"/>
            <ac:spMk id="4" creationId="{C13BB4D7-ED88-4925-975E-82665F09EA85}"/>
          </ac:spMkLst>
        </pc:spChg>
      </pc:sldChg>
      <pc:sldChg chg="addSp modSp mod modClrScheme chgLayout">
        <pc:chgData name="jbungo" userId="S::jbungo_nvidia.com#ext#@gtvault.onmicrosoft.com::c69b4972-ef89-4265-a3e3-b054213acbae" providerId="AD" clId="Web-{6895AE9F-E0B3-0000-799A-1613433349AA}" dt="2021-02-25T03:09:54.252" v="1"/>
        <pc:sldMkLst>
          <pc:docMk/>
          <pc:sldMk cId="75944132" sldId="857"/>
        </pc:sldMkLst>
        <pc:spChg chg="mod ord">
          <ac:chgData name="jbungo" userId="S::jbungo_nvidia.com#ext#@gtvault.onmicrosoft.com::c69b4972-ef89-4265-a3e3-b054213acbae" providerId="AD" clId="Web-{6895AE9F-E0B3-0000-799A-1613433349AA}" dt="2021-02-25T03:09:54.252" v="1"/>
          <ac:spMkLst>
            <pc:docMk/>
            <pc:sldMk cId="75944132" sldId="857"/>
            <ac:spMk id="2" creationId="{8A2FEA43-44D8-4A70-A65D-DE5E7DE733D7}"/>
          </ac:spMkLst>
        </pc:spChg>
        <pc:spChg chg="mod ord">
          <ac:chgData name="jbungo" userId="S::jbungo_nvidia.com#ext#@gtvault.onmicrosoft.com::c69b4972-ef89-4265-a3e3-b054213acbae" providerId="AD" clId="Web-{6895AE9F-E0B3-0000-799A-1613433349AA}" dt="2021-02-25T03:09:54.252" v="1"/>
          <ac:spMkLst>
            <pc:docMk/>
            <pc:sldMk cId="75944132" sldId="857"/>
            <ac:spMk id="3" creationId="{C1B0618A-44B1-4FAB-8416-1D9926BCD483}"/>
          </ac:spMkLst>
        </pc:spChg>
        <pc:spChg chg="add mod ord">
          <ac:chgData name="jbungo" userId="S::jbungo_nvidia.com#ext#@gtvault.onmicrosoft.com::c69b4972-ef89-4265-a3e3-b054213acbae" providerId="AD" clId="Web-{6895AE9F-E0B3-0000-799A-1613433349AA}" dt="2021-02-25T03:09:54.252" v="1"/>
          <ac:spMkLst>
            <pc:docMk/>
            <pc:sldMk cId="75944132" sldId="857"/>
            <ac:spMk id="5" creationId="{B52155F1-BB47-4973-8D84-45182B6DA7B1}"/>
          </ac:spMkLst>
        </pc:spChg>
      </pc:sldChg>
      <pc:sldChg chg="addSp modSp mod modClrScheme chgLayout">
        <pc:chgData name="jbungo" userId="S::jbungo_nvidia.com#ext#@gtvault.onmicrosoft.com::c69b4972-ef89-4265-a3e3-b054213acbae" providerId="AD" clId="Web-{6895AE9F-E0B3-0000-799A-1613433349AA}" dt="2021-02-25T03:10:24.629" v="6"/>
        <pc:sldMkLst>
          <pc:docMk/>
          <pc:sldMk cId="1991105335" sldId="859"/>
        </pc:sldMkLst>
        <pc:spChg chg="mod ord">
          <ac:chgData name="jbungo" userId="S::jbungo_nvidia.com#ext#@gtvault.onmicrosoft.com::c69b4972-ef89-4265-a3e3-b054213acbae" providerId="AD" clId="Web-{6895AE9F-E0B3-0000-799A-1613433349AA}" dt="2021-02-25T03:10:24.629" v="6"/>
          <ac:spMkLst>
            <pc:docMk/>
            <pc:sldMk cId="1991105335" sldId="859"/>
            <ac:spMk id="2" creationId="{8A2FEA43-44D8-4A70-A65D-DE5E7DE733D7}"/>
          </ac:spMkLst>
        </pc:spChg>
        <pc:spChg chg="mod ord">
          <ac:chgData name="jbungo" userId="S::jbungo_nvidia.com#ext#@gtvault.onmicrosoft.com::c69b4972-ef89-4265-a3e3-b054213acbae" providerId="AD" clId="Web-{6895AE9F-E0B3-0000-799A-1613433349AA}" dt="2021-02-25T03:10:24.629" v="6"/>
          <ac:spMkLst>
            <pc:docMk/>
            <pc:sldMk cId="1991105335" sldId="859"/>
            <ac:spMk id="3" creationId="{C1B0618A-44B1-4FAB-8416-1D9926BCD483}"/>
          </ac:spMkLst>
        </pc:spChg>
        <pc:spChg chg="add mod ord">
          <ac:chgData name="jbungo" userId="S::jbungo_nvidia.com#ext#@gtvault.onmicrosoft.com::c69b4972-ef89-4265-a3e3-b054213acbae" providerId="AD" clId="Web-{6895AE9F-E0B3-0000-799A-1613433349AA}" dt="2021-02-25T03:10:24.629" v="6"/>
          <ac:spMkLst>
            <pc:docMk/>
            <pc:sldMk cId="1991105335" sldId="859"/>
            <ac:spMk id="4" creationId="{D2C7001E-8AE8-4094-9FBD-0553E6B2BC45}"/>
          </ac:spMkLst>
        </pc:spChg>
      </pc:sldChg>
      <pc:sldChg chg="addSp modSp mod modClrScheme chgLayout">
        <pc:chgData name="jbungo" userId="S::jbungo_nvidia.com#ext#@gtvault.onmicrosoft.com::c69b4972-ef89-4265-a3e3-b054213acbae" providerId="AD" clId="Web-{6895AE9F-E0B3-0000-799A-1613433349AA}" dt="2021-02-25T03:10:45.817" v="12"/>
        <pc:sldMkLst>
          <pc:docMk/>
          <pc:sldMk cId="2679149614" sldId="860"/>
        </pc:sldMkLst>
        <pc:spChg chg="mod ord">
          <ac:chgData name="jbungo" userId="S::jbungo_nvidia.com#ext#@gtvault.onmicrosoft.com::c69b4972-ef89-4265-a3e3-b054213acbae" providerId="AD" clId="Web-{6895AE9F-E0B3-0000-799A-1613433349AA}" dt="2021-02-25T03:10:45.817" v="12"/>
          <ac:spMkLst>
            <pc:docMk/>
            <pc:sldMk cId="2679149614" sldId="860"/>
            <ac:spMk id="2" creationId="{8A2FEA43-44D8-4A70-A65D-DE5E7DE733D7}"/>
          </ac:spMkLst>
        </pc:spChg>
        <pc:spChg chg="mod ord">
          <ac:chgData name="jbungo" userId="S::jbungo_nvidia.com#ext#@gtvault.onmicrosoft.com::c69b4972-ef89-4265-a3e3-b054213acbae" providerId="AD" clId="Web-{6895AE9F-E0B3-0000-799A-1613433349AA}" dt="2021-02-25T03:10:45.817" v="12"/>
          <ac:spMkLst>
            <pc:docMk/>
            <pc:sldMk cId="2679149614" sldId="860"/>
            <ac:spMk id="3" creationId="{C1B0618A-44B1-4FAB-8416-1D9926BCD483}"/>
          </ac:spMkLst>
        </pc:spChg>
        <pc:spChg chg="add mod ord">
          <ac:chgData name="jbungo" userId="S::jbungo_nvidia.com#ext#@gtvault.onmicrosoft.com::c69b4972-ef89-4265-a3e3-b054213acbae" providerId="AD" clId="Web-{6895AE9F-E0B3-0000-799A-1613433349AA}" dt="2021-02-25T03:10:45.817" v="12"/>
          <ac:spMkLst>
            <pc:docMk/>
            <pc:sldMk cId="2679149614" sldId="860"/>
            <ac:spMk id="4" creationId="{B634AE25-CEC0-486E-93D0-626D5093E68D}"/>
          </ac:spMkLst>
        </pc:spChg>
      </pc:sldChg>
      <pc:sldChg chg="addSp modSp mod modClrScheme chgLayout">
        <pc:chgData name="jbungo" userId="S::jbungo_nvidia.com#ext#@gtvault.onmicrosoft.com::c69b4972-ef89-4265-a3e3-b054213acbae" providerId="AD" clId="Web-{6895AE9F-E0B3-0000-799A-1613433349AA}" dt="2021-02-25T03:10:45.645" v="10"/>
        <pc:sldMkLst>
          <pc:docMk/>
          <pc:sldMk cId="3263260072" sldId="861"/>
        </pc:sldMkLst>
        <pc:spChg chg="mod ord">
          <ac:chgData name="jbungo" userId="S::jbungo_nvidia.com#ext#@gtvault.onmicrosoft.com::c69b4972-ef89-4265-a3e3-b054213acbae" providerId="AD" clId="Web-{6895AE9F-E0B3-0000-799A-1613433349AA}" dt="2021-02-25T03:10:45.645" v="10"/>
          <ac:spMkLst>
            <pc:docMk/>
            <pc:sldMk cId="3263260072" sldId="861"/>
            <ac:spMk id="2" creationId="{8A2FEA43-44D8-4A70-A65D-DE5E7DE733D7}"/>
          </ac:spMkLst>
        </pc:spChg>
        <pc:spChg chg="mod ord">
          <ac:chgData name="jbungo" userId="S::jbungo_nvidia.com#ext#@gtvault.onmicrosoft.com::c69b4972-ef89-4265-a3e3-b054213acbae" providerId="AD" clId="Web-{6895AE9F-E0B3-0000-799A-1613433349AA}" dt="2021-02-25T03:10:45.645" v="10"/>
          <ac:spMkLst>
            <pc:docMk/>
            <pc:sldMk cId="3263260072" sldId="861"/>
            <ac:spMk id="3" creationId="{C1B0618A-44B1-4FAB-8416-1D9926BCD483}"/>
          </ac:spMkLst>
        </pc:spChg>
        <pc:spChg chg="add mod ord">
          <ac:chgData name="jbungo" userId="S::jbungo_nvidia.com#ext#@gtvault.onmicrosoft.com::c69b4972-ef89-4265-a3e3-b054213acbae" providerId="AD" clId="Web-{6895AE9F-E0B3-0000-799A-1613433349AA}" dt="2021-02-25T03:10:45.645" v="10"/>
          <ac:spMkLst>
            <pc:docMk/>
            <pc:sldMk cId="3263260072" sldId="861"/>
            <ac:spMk id="4" creationId="{63C5ACDB-9E04-4EA7-A45F-4E2A9F767A2F}"/>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4:09.27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4:09.27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4:09.27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2/19/22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section will introduce how to reduce dimensionalities by feature selections.</a:t>
            </a:r>
          </a:p>
          <a:p>
            <a:pPr marL="342900" indent="-342900">
              <a:buFont typeface="Arial" panose="020B0604020202020204" pitchFamily="34" charset="0"/>
              <a:buChar char="•"/>
            </a:pPr>
            <a:r>
              <a:rPr lang="en-US" dirty="0"/>
              <a:t>We will focus on filter methods in this submodule.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98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Mathematically, a Chi-Square test is done on two distributions to determine the level of similarity of their respective variances.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its null hypothesis, it assumes that the given distributions are independent.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test can be used to determine the best features for a given dataset by determining the features on which the target attribute is most dependent 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each feature in the dataset, the 𝜒2 is calculated and then ordered in descending order according to the 𝜒2 value.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9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 higher the value of </a:t>
                </a:r>
                <a14:m>
                  <m:oMath xmlns:m="http://schemas.openxmlformats.org/officeDocument/2006/math">
                    <m:r>
                      <a:rPr lang="en-US" i="1">
                        <a:latin typeface="Cambria Math" panose="02040503050406030204" pitchFamily="18" charset="0"/>
                        <a:ea typeface="Cambria Math" panose="02040503050406030204" pitchFamily="18" charset="0"/>
                      </a:rPr>
                      <m:t>𝜒</m:t>
                    </m:r>
                  </m:oMath>
                </a14:m>
                <a:r>
                  <a:rPr lang="en-US" baseline="30000" dirty="0"/>
                  <a:t>2</a:t>
                </a:r>
                <a:r>
                  <a:rPr lang="en-US" dirty="0">
                    <a:solidFill>
                      <a:srgbClr val="000000"/>
                    </a:solidFill>
                  </a:rPr>
                  <a:t>, the more dependent the output label is on the feature and higher the importance the feature has on determining the output.</a:t>
                </a:r>
              </a:p>
              <a:p>
                <a:pPr marL="342900" indent="-34290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 higher the value of </a:t>
                </a:r>
                <a:r>
                  <a:rPr lang="en-US" i="0">
                    <a:latin typeface="Cambria Math" panose="02040503050406030204" pitchFamily="18" charset="0"/>
                    <a:ea typeface="Cambria Math" panose="02040503050406030204" pitchFamily="18" charset="0"/>
                  </a:rPr>
                  <a:t>𝜒</a:t>
                </a:r>
                <a:r>
                  <a:rPr lang="en-US" baseline="30000" dirty="0"/>
                  <a:t>2</a:t>
                </a:r>
                <a:r>
                  <a:rPr lang="en-US" dirty="0">
                    <a:solidFill>
                      <a:srgbClr val="000000"/>
                    </a:solidFill>
                  </a:rPr>
                  <a:t>, the more dependent the output label is on the feature and higher the importance the feature has on determining the output.</a:t>
                </a:r>
              </a:p>
              <a:p>
                <a:pPr marL="342900" indent="-34290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18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Take Play Tennis data as an example.</a:t>
            </a:r>
          </a:p>
          <a:p>
            <a:pPr marL="342900" indent="-342900">
              <a:buFont typeface="Arial" panose="020B0604020202020204" pitchFamily="34" charset="0"/>
              <a:buChar char="•"/>
            </a:pPr>
            <a:r>
              <a:rPr lang="en-US" dirty="0"/>
              <a:t>We have two features including Outlook and Wind, and one </a:t>
            </a:r>
            <a:r>
              <a:rPr lang="en-US"/>
              <a:t>target attribute </a:t>
            </a:r>
            <a:r>
              <a:rPr lang="en-US" dirty="0"/>
              <a:t>Play Tennis.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10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For each feature, a contingency table is created with </a:t>
            </a:r>
            <a:r>
              <a:rPr lang="en-US" sz="1833" b="0" i="0" u="none" strike="noStrike" kern="1200" dirty="0" err="1">
                <a:solidFill>
                  <a:schemeClr val="tx1"/>
                </a:solidFill>
                <a:effectLst/>
                <a:latin typeface="Arial" panose="020B0604020202020204" pitchFamily="34" charset="0"/>
                <a:ea typeface="+mn-ea"/>
                <a:cs typeface="Arial" panose="020B0604020202020204" pitchFamily="34" charset="0"/>
              </a:rPr>
              <a:t>i</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rows and j columns. Each cell (</a:t>
            </a:r>
            <a:r>
              <a:rPr lang="en-US" sz="1833" b="0" i="0" u="none" strike="noStrike" kern="1200" dirty="0" err="1">
                <a:solidFill>
                  <a:schemeClr val="tx1"/>
                </a:solidFill>
                <a:effectLst/>
                <a:latin typeface="Arial" panose="020B0604020202020204" pitchFamily="34" charset="0"/>
                <a:ea typeface="+mn-ea"/>
                <a:cs typeface="Arial" panose="020B0604020202020204" pitchFamily="34" charset="0"/>
              </a:rPr>
              <a:t>i,j</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denotes the number of rows having attribute feature as </a:t>
            </a:r>
            <a:r>
              <a:rPr lang="en-US" sz="1833" b="0" i="0" u="none" strike="noStrike" kern="1200" dirty="0" err="1">
                <a:solidFill>
                  <a:schemeClr val="tx1"/>
                </a:solidFill>
                <a:effectLst/>
                <a:latin typeface="Arial" panose="020B0604020202020204" pitchFamily="34" charset="0"/>
                <a:ea typeface="+mn-ea"/>
                <a:cs typeface="Arial" panose="020B0604020202020204" pitchFamily="34" charset="0"/>
              </a:rPr>
              <a:t>i</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and class label as j. Thus, each cell in this table denotes the observed frequency. To calculate the expected frequency for each cell, first the proportion of the feature value in the total dataset is calculated and then it is multiplied by the total number of the current class label.</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Here the output variable is the column named “</a:t>
            </a:r>
            <a:r>
              <a:rPr lang="en-US" sz="1833" b="0" i="0" u="none" strike="noStrike" kern="1200" dirty="0" err="1">
                <a:solidFill>
                  <a:schemeClr val="tx1"/>
                </a:solidFill>
                <a:effectLst/>
                <a:latin typeface="Arial" panose="020B0604020202020204" pitchFamily="34" charset="0"/>
                <a:ea typeface="+mn-ea"/>
                <a:cs typeface="Arial" panose="020B0604020202020204" pitchFamily="34" charset="0"/>
              </a:rPr>
              <a:t>PlayTennis</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which determines whether tennis was played on the given day given the weather conditions.</a:t>
            </a: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0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On comparing the two scores, we can conclude that the feature “Wind” is more important to determine the output than the feature “Outlook” since its value of wind is larger than that of outlook.</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10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0" dirty="0">
                <a:solidFill>
                  <a:srgbClr val="000000"/>
                </a:solidFill>
              </a:rPr>
              <a:t>Mutual information </a:t>
            </a:r>
            <a:r>
              <a:rPr lang="en-US" kern="0" dirty="0">
                <a:solidFill>
                  <a:srgbClr val="000000"/>
                </a:solidFill>
              </a:rPr>
              <a:t>is intimately linked to that of </a:t>
            </a:r>
            <a:r>
              <a:rPr lang="en-US" b="1" kern="0" dirty="0">
                <a:solidFill>
                  <a:srgbClr val="000000"/>
                </a:solidFill>
              </a:rPr>
              <a:t>entropy </a:t>
            </a:r>
            <a:r>
              <a:rPr lang="en-US" kern="0" dirty="0">
                <a:solidFill>
                  <a:srgbClr val="000000"/>
                </a:solidFill>
              </a:rPr>
              <a:t>of a random variable.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Mutual information has been successfully adopted in filter feature-selection methods to assess both the relevancy of a subset of features in predicting the target variable and the redundancy with respect to other variables.</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Y could be target values while X will be features.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The straightforward idea to implement feature selection is to calculate MI values between all features and target values and select features with a predefined threshold.</a:t>
            </a:r>
            <a:endParaRPr lang="en-US" kern="0"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99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Data </a:t>
            </a:r>
            <a:r>
              <a:rPr lang="en-US" dirty="0" err="1"/>
              <a:t>ontain</a:t>
            </a:r>
            <a:r>
              <a:rPr lang="en-US" dirty="0"/>
              <a:t> many attributes/features.</a:t>
            </a:r>
          </a:p>
          <a:p>
            <a:pPr marL="342900" indent="-342900">
              <a:buFont typeface="Arial" panose="020B0604020202020204" pitchFamily="34" charset="0"/>
              <a:buChar char="•"/>
            </a:pPr>
            <a:r>
              <a:rPr lang="en-US" dirty="0"/>
              <a:t>For face recognition, various features such as shape of nose and distance between the eyes are useful for building models.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84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Feature extraction is to extract features </a:t>
            </a:r>
            <a:r>
              <a:rPr lang="en-US" dirty="0">
                <a:solidFill>
                  <a:srgbClr val="000000"/>
                </a:solidFill>
              </a:rPr>
              <a:t>from raw data or even create new features on the raw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Specially, creating new features is a process to generate new variables/features based on existing variables/features.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For example, “</a:t>
            </a:r>
            <a:r>
              <a:rPr lang="en-US" b="1" dirty="0">
                <a:solidFill>
                  <a:srgbClr val="000000"/>
                </a:solidFill>
              </a:rPr>
              <a:t>New Day</a:t>
            </a:r>
            <a:r>
              <a:rPr lang="en-US" dirty="0">
                <a:solidFill>
                  <a:srgbClr val="000000"/>
                </a:solidFill>
              </a:rPr>
              <a:t>” and “</a:t>
            </a:r>
            <a:r>
              <a:rPr lang="en-US" b="1" dirty="0">
                <a:solidFill>
                  <a:srgbClr val="000000"/>
                </a:solidFill>
              </a:rPr>
              <a:t>New Month</a:t>
            </a:r>
            <a:r>
              <a:rPr lang="en-US" dirty="0">
                <a:solidFill>
                  <a:srgbClr val="000000"/>
                </a:solidFill>
              </a:rPr>
              <a:t>” are new features created based on feature “</a:t>
            </a:r>
            <a:r>
              <a:rPr lang="en-US" b="1" dirty="0">
                <a:solidFill>
                  <a:srgbClr val="000000"/>
                </a:solidFill>
              </a:rPr>
              <a:t>Date</a:t>
            </a:r>
            <a:r>
              <a:rPr lang="en-US" dirty="0">
                <a:solidFill>
                  <a:srgbClr val="000000"/>
                </a:solidFill>
              </a:rPr>
              <a: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43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However, </a:t>
            </a:r>
            <a:r>
              <a:rPr lang="en-US" dirty="0">
                <a:solidFill>
                  <a:srgbClr val="000000"/>
                </a:solidFill>
              </a:rPr>
              <a:t>different sets of features will lead to different performance of data analytics</a:t>
            </a:r>
            <a:r>
              <a:rPr lang="en-US" dirty="0"/>
              <a: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As shown in this figure, more features will enhance model performance.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00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Not all features will be useful regarding feature redundancy and irrelated features.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Feature engineering is a process that is to represent the data by feature selection or feature reduction for data analytics.</a:t>
            </a:r>
          </a:p>
          <a:p>
            <a:pPr marL="342900" indent="-342900">
              <a:buFont typeface="Arial" panose="020B0604020202020204" pitchFamily="34" charset="0"/>
              <a:buChar char="•"/>
            </a:pPr>
            <a:r>
              <a:rPr lang="en-US" dirty="0"/>
              <a:t>Therefore, before the data is input to the model, the data needs to be represented with the flow shown in this figure.</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Actually we need to achieve a trade-off between including more informative features and avoiding too many unrelated features</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Informative features improve model performance.</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Unrelated features reduce model performance.</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6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Feature selection is able to remove features that are either redundant or irrelevant without loss of information of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It can</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Simplifying the models</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Shortening time for model construction</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Avoiding curse of dimensionality</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Enhancing model generalization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78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Feature selection can help overcome </a:t>
            </a:r>
            <a:r>
              <a:rPr lang="en-US" sz="2000" dirty="0">
                <a:solidFill>
                  <a:srgbClr val="000000"/>
                </a:solidFill>
              </a:rPr>
              <a:t>C</a:t>
            </a:r>
            <a:r>
              <a:rPr lang="en-US" dirty="0">
                <a:solidFill>
                  <a:srgbClr val="000000"/>
                </a:solidFill>
              </a:rPr>
              <a:t>urse of Dimensionality for data analytics in high-dimensional space.</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87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There are three categories of feature selection methods.</a:t>
            </a:r>
          </a:p>
          <a:p>
            <a:pPr marL="1104870" lvl="1" indent="-342900">
              <a:buFont typeface="Courier New" panose="02070309020205020404" pitchFamily="49" charset="0"/>
              <a:buChar char="o"/>
            </a:pPr>
            <a:r>
              <a:rPr lang="en-US" b="1" kern="0" dirty="0">
                <a:solidFill>
                  <a:srgbClr val="000000"/>
                </a:solidFill>
              </a:rPr>
              <a:t>Filter methods </a:t>
            </a:r>
            <a:r>
              <a:rPr lang="en-US" kern="0" dirty="0">
                <a:solidFill>
                  <a:srgbClr val="000000"/>
                </a:solidFill>
              </a:rPr>
              <a:t>select features regardless of the model.</a:t>
            </a:r>
          </a:p>
          <a:p>
            <a:pPr marL="1104870" lvl="1" indent="-342900">
              <a:buFont typeface="Courier New" panose="02070309020205020404" pitchFamily="49" charset="0"/>
              <a:buChar char="o"/>
            </a:pPr>
            <a:r>
              <a:rPr lang="en-US" b="1" kern="0" dirty="0">
                <a:solidFill>
                  <a:srgbClr val="000000"/>
                </a:solidFill>
              </a:rPr>
              <a:t>Wrapper methods </a:t>
            </a:r>
            <a:r>
              <a:rPr lang="en-US" kern="0" dirty="0">
                <a:solidFill>
                  <a:srgbClr val="000000"/>
                </a:solidFill>
              </a:rPr>
              <a:t>select features based on performance of a</a:t>
            </a:r>
            <a:r>
              <a:rPr lang="en-US" dirty="0"/>
              <a:t> specific model </a:t>
            </a:r>
            <a:r>
              <a:rPr lang="en-US" kern="0" dirty="0">
                <a:solidFill>
                  <a:srgbClr val="000000"/>
                </a:solidFill>
              </a:rPr>
              <a:t>with a greedy search in a forward/backward manner.</a:t>
            </a:r>
            <a:endParaRPr lang="en-US" b="1" kern="0" dirty="0">
              <a:solidFill>
                <a:srgbClr val="000000"/>
              </a:solidFill>
            </a:endParaRPr>
          </a:p>
          <a:p>
            <a:pPr marL="1104870" lvl="1" indent="-342900">
              <a:buFont typeface="Courier New" panose="02070309020205020404" pitchFamily="49" charset="0"/>
              <a:buChar char="o"/>
            </a:pPr>
            <a:r>
              <a:rPr lang="en-US" b="1" kern="0" dirty="0">
                <a:solidFill>
                  <a:srgbClr val="000000"/>
                </a:solidFill>
              </a:rPr>
              <a:t>Model-based methods </a:t>
            </a:r>
            <a:r>
              <a:rPr lang="en-US" kern="0" dirty="0">
                <a:solidFill>
                  <a:srgbClr val="000000"/>
                </a:solidFill>
              </a:rPr>
              <a:t>select features during the procedure of model construction.</a:t>
            </a:r>
          </a:p>
          <a:p>
            <a:pPr marL="110487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50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will focus on Chi squared test and Mutual information in this section.</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44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6.png"/><Relationship Id="rId5" Type="http://schemas.openxmlformats.org/officeDocument/2006/relationships/image" Target="../media/image3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5" Type="http://schemas.openxmlformats.org/officeDocument/2006/relationships/image" Target="../media/image4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6.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7.png"/><Relationship Id="rId5" Type="http://schemas.openxmlformats.org/officeDocument/2006/relationships/customXml" Target="../ink/ink1.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7.e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8.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7.png"/><Relationship Id="rId5" Type="http://schemas.openxmlformats.org/officeDocument/2006/relationships/customXml" Target="../ink/ink3.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1.emf"/><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19615"/>
            <a:ext cx="16091691" cy="1174326"/>
          </a:xfrm>
        </p:spPr>
        <p:txBody>
          <a:bodyPr/>
          <a:lstStyle/>
          <a:p>
            <a:r>
              <a:rPr lang="en-US" dirty="0">
                <a:latin typeface="Arial"/>
                <a:cs typeface="Arial"/>
              </a:rPr>
              <a:t>Lecture 3.4 - Feature Selection: </a:t>
            </a:r>
            <a:r>
              <a:rPr lang="en-US">
                <a:latin typeface="Arial"/>
                <a:cs typeface="Arial"/>
              </a:rPr>
              <a:t>Introduction to Filter Methods</a:t>
            </a:r>
            <a:endParaRPr lang="en-US" dirty="0">
              <a:latin typeface="Arial"/>
              <a:cs typeface="Arial"/>
            </a:endParaRP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3" name="Audio 2">
            <a:hlinkClick r:id="" action="ppaction://media"/>
            <a:extLst>
              <a:ext uri="{FF2B5EF4-FFF2-40B4-BE49-F238E27FC236}">
                <a16:creationId xmlns:a16="http://schemas.microsoft.com/office/drawing/2014/main" id="{12BDCA96-8D65-824B-B113-E7DC1CF3BB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8769">
        <p:fade/>
      </p:transition>
    </mc:Choice>
    <mc:Fallback>
      <p:transition spd="med" advTm="87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sz="4800" dirty="0">
                <a:solidFill>
                  <a:srgbClr val="000000"/>
                </a:solidFill>
              </a:rPr>
              <a:t>Filter Methods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Generally, filter methods are to calculate the correlations between the features and target attributes.</a:t>
            </a:r>
          </a:p>
          <a:p>
            <a:endParaRPr lang="en-US" dirty="0"/>
          </a:p>
        </p:txBody>
      </p:sp>
      <p:sp>
        <p:nvSpPr>
          <p:cNvPr id="4" name="Text Placeholder 3">
            <a:extLst>
              <a:ext uri="{FF2B5EF4-FFF2-40B4-BE49-F238E27FC236}">
                <a16:creationId xmlns:a16="http://schemas.microsoft.com/office/drawing/2014/main" id="{22C9C5F8-234C-448D-A716-03D25E13E22F}"/>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5633964"/>
            <a:ext cx="14683896" cy="3755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Statistical measurements</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Chi squared test</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Mutual information</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Pearson correlation</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 …</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F3E042A3-48E2-CF4B-9066-C2755040B70B}"/>
              </a:ext>
            </a:extLst>
          </p:cNvPr>
          <p:cNvPicPr>
            <a:picLocks noChangeAspect="1"/>
          </p:cNvPicPr>
          <p:nvPr/>
        </p:nvPicPr>
        <p:blipFill>
          <a:blip r:embed="rId5"/>
          <a:stretch>
            <a:fillRect/>
          </a:stretch>
        </p:blipFill>
        <p:spPr>
          <a:xfrm>
            <a:off x="1898843" y="4176120"/>
            <a:ext cx="13450262" cy="1253130"/>
          </a:xfrm>
          <a:prstGeom prst="rect">
            <a:avLst/>
          </a:prstGeom>
        </p:spPr>
      </p:pic>
      <p:pic>
        <p:nvPicPr>
          <p:cNvPr id="8" name="Audio 7">
            <a:hlinkClick r:id="" action="ppaction://media"/>
            <a:extLst>
              <a:ext uri="{FF2B5EF4-FFF2-40B4-BE49-F238E27FC236}">
                <a16:creationId xmlns:a16="http://schemas.microsoft.com/office/drawing/2014/main" id="{18128569-8E3F-154E-B81F-6927F75DA5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32040420"/>
      </p:ext>
    </p:extLst>
  </p:cSld>
  <p:clrMapOvr>
    <a:masterClrMapping/>
  </p:clrMapOvr>
  <mc:AlternateContent xmlns:mc="http://schemas.openxmlformats.org/markup-compatibility/2006">
    <mc:Choice xmlns:p14="http://schemas.microsoft.com/office/powerpoint/2010/main" Requires="p14">
      <p:transition spd="med" p14:dur="700" advTm="5518">
        <p:fade/>
      </p:transition>
    </mc:Choice>
    <mc:Fallback>
      <p:transition spd="med" advTm="55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Chi Squared Test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Mathematically, a </a:t>
                </a:r>
                <a:r>
                  <a:rPr lang="en-US" b="1" dirty="0">
                    <a:solidFill>
                      <a:srgbClr val="000000"/>
                    </a:solidFill>
                  </a:rPr>
                  <a:t>Chi-Square test </a:t>
                </a:r>
                <a:r>
                  <a:rPr lang="en-US" dirty="0">
                    <a:solidFill>
                      <a:srgbClr val="000000"/>
                    </a:solidFill>
                  </a:rPr>
                  <a:t>is done on two distributions to determine the level of similarity of their respective variances.</a:t>
                </a:r>
              </a:p>
              <a:p>
                <a:pPr marL="0" indent="0"/>
                <a:endParaRPr lang="en-US" dirty="0"/>
              </a:p>
              <a:p>
                <a:pPr marL="0" indent="0"/>
                <a:r>
                  <a:rPr lang="en-US" dirty="0"/>
                  <a:t>In its null hypothesis, it assumes that the given distributions are independent. </a:t>
                </a:r>
              </a:p>
              <a:p>
                <a:pPr marL="0" indent="0"/>
                <a:endParaRPr lang="en-US" dirty="0"/>
              </a:p>
              <a:p>
                <a:pPr marL="0" indent="0"/>
                <a:r>
                  <a:rPr lang="en-US" dirty="0"/>
                  <a:t>This test can be used to determine the best features for a given dataset by determining the features on which the target attribute is most dependent on. </a:t>
                </a:r>
              </a:p>
              <a:p>
                <a:pPr marL="0" indent="0"/>
                <a:endParaRPr lang="en-US" dirty="0"/>
              </a:p>
              <a:p>
                <a:pPr marL="0" indent="0"/>
                <a:r>
                  <a:rPr lang="en-US" dirty="0"/>
                  <a:t>For each feature in the dataset, the </a:t>
                </a:r>
                <a14:m>
                  <m:oMath xmlns:m="http://schemas.openxmlformats.org/officeDocument/2006/math">
                    <m:r>
                      <a:rPr lang="en-US" i="1" smtClean="0">
                        <a:latin typeface="Cambria Math" panose="02040503050406030204" pitchFamily="18" charset="0"/>
                        <a:ea typeface="Cambria Math" panose="02040503050406030204" pitchFamily="18" charset="0"/>
                      </a:rPr>
                      <m:t>𝜒</m:t>
                    </m:r>
                  </m:oMath>
                </a14:m>
                <a:r>
                  <a:rPr lang="en-US" baseline="30000" dirty="0"/>
                  <a:t>2</a:t>
                </a:r>
                <a:r>
                  <a:rPr lang="en-US" dirty="0"/>
                  <a:t> is calculated and then ordered in descending order according to the </a:t>
                </a:r>
                <a14:m>
                  <m:oMath xmlns:m="http://schemas.openxmlformats.org/officeDocument/2006/math">
                    <m:r>
                      <a:rPr lang="en-US" i="1">
                        <a:latin typeface="Cambria Math" panose="02040503050406030204" pitchFamily="18" charset="0"/>
                        <a:ea typeface="Cambria Math" panose="02040503050406030204" pitchFamily="18" charset="0"/>
                      </a:rPr>
                      <m:t>𝜒</m:t>
                    </m:r>
                  </m:oMath>
                </a14:m>
                <a:r>
                  <a:rPr lang="en-US" baseline="30000" dirty="0"/>
                  <a:t>2</a:t>
                </a:r>
                <a:r>
                  <a:rPr lang="en-US" dirty="0"/>
                  <a:t> value.</a:t>
                </a:r>
              </a:p>
              <a:p>
                <a:pPr marL="0" indent="0"/>
                <a:endParaRPr lang="en-US" dirty="0"/>
              </a:p>
              <a:p>
                <a:pPr marL="0" indent="0"/>
                <a:endParaRPr lang="en-US" dirty="0"/>
              </a:p>
              <a:p>
                <a:pPr marL="0" indent="0"/>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blipFill>
                <a:blip r:embed="rId5"/>
                <a:stretch>
                  <a:fillRect l="-735" t="-1770"/>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8D9D93F5-1DBC-485A-B558-4C0677138319}"/>
              </a:ext>
            </a:extLst>
          </p:cNvPr>
          <p:cNvSpPr>
            <a:spLocks noGrp="1"/>
          </p:cNvSpPr>
          <p:nvPr>
            <p:ph type="body" sz="quarter" idx="10"/>
          </p:nvPr>
        </p:nvSpPr>
        <p:spPr/>
        <p:txBody>
          <a:bodyPr/>
          <a:lstStyle/>
          <a:p>
            <a:endParaRPr lang="en-US"/>
          </a:p>
        </p:txBody>
      </p:sp>
      <p:pic>
        <p:nvPicPr>
          <p:cNvPr id="21" name="Audio 20">
            <a:hlinkClick r:id="" action="ppaction://media"/>
            <a:extLst>
              <a:ext uri="{FF2B5EF4-FFF2-40B4-BE49-F238E27FC236}">
                <a16:creationId xmlns:a16="http://schemas.microsoft.com/office/drawing/2014/main" id="{FBC55FB3-AFBF-8442-8173-E1F568EB66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554524206"/>
      </p:ext>
    </p:extLst>
  </p:cSld>
  <p:clrMapOvr>
    <a:masterClrMapping/>
  </p:clrMapOvr>
  <mc:AlternateContent xmlns:mc="http://schemas.openxmlformats.org/markup-compatibility/2006">
    <mc:Choice xmlns:p14="http://schemas.microsoft.com/office/powerpoint/2010/main" Requires="p14">
      <p:transition spd="med" p14:dur="700" advTm="40132">
        <p:fade/>
      </p:transition>
    </mc:Choice>
    <mc:Fallback>
      <p:transition spd="med" advTm="401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Chi Squared Test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The higher the value of </a:t>
                </a:r>
                <a14:m>
                  <m:oMath xmlns:m="http://schemas.openxmlformats.org/officeDocument/2006/math">
                    <m:r>
                      <a:rPr lang="en-US" i="1">
                        <a:latin typeface="Cambria Math" panose="02040503050406030204" pitchFamily="18" charset="0"/>
                        <a:ea typeface="Cambria Math" panose="02040503050406030204" pitchFamily="18" charset="0"/>
                      </a:rPr>
                      <m:t>𝜒</m:t>
                    </m:r>
                  </m:oMath>
                </a14:m>
                <a:r>
                  <a:rPr lang="en-US" baseline="30000" dirty="0"/>
                  <a:t>2</a:t>
                </a:r>
                <a:r>
                  <a:rPr lang="en-US" dirty="0">
                    <a:solidFill>
                      <a:srgbClr val="000000"/>
                    </a:solidFill>
                  </a:rPr>
                  <a:t>, the more dependent the output label is on the feature and higher the importance the feature has on determining the output.</a:t>
                </a:r>
              </a:p>
              <a:p>
                <a:pPr marL="0" indent="0"/>
                <a:endParaRPr lang="en-US" dirty="0">
                  <a:solidFill>
                    <a:srgbClr val="000000"/>
                  </a:solidFill>
                </a:endParaRPr>
              </a:p>
              <a:p>
                <a:pPr marL="0" indent="0" algn="ctr"/>
                <a14:m>
                  <m:oMathPara xmlns:m="http://schemas.openxmlformats.org/officeDocument/2006/math">
                    <m:oMathParaPr>
                      <m:jc m:val="centerGroup"/>
                    </m:oMathParaPr>
                    <m:oMath xmlns:m="http://schemas.openxmlformats.org/officeDocument/2006/math">
                      <m:sSup>
                        <m:sSupPr>
                          <m:ctrlPr>
                            <a:rPr lang="en-US" i="1" smtClean="0">
                              <a:solidFill>
                                <a:srgbClr val="000000"/>
                              </a:solidFill>
                              <a:latin typeface="Cambria Math" panose="02040503050406030204" pitchFamily="18" charset="0"/>
                              <a:ea typeface="Cambria Math" panose="02040503050406030204" pitchFamily="18" charset="0"/>
                            </a:rPr>
                          </m:ctrlPr>
                        </m:sSupPr>
                        <m:e>
                          <m:r>
                            <a:rPr lang="en-US" i="1" smtClean="0">
                              <a:solidFill>
                                <a:srgbClr val="000000"/>
                              </a:solidFill>
                              <a:latin typeface="Cambria Math" panose="02040503050406030204" pitchFamily="18" charset="0"/>
                              <a:ea typeface="Cambria Math" panose="02040503050406030204" pitchFamily="18" charset="0"/>
                            </a:rPr>
                            <m:t>𝜒</m:t>
                          </m:r>
                        </m:e>
                        <m:sup>
                          <m:r>
                            <a:rPr lang="en-US" b="0" i="1" smtClean="0">
                              <a:solidFill>
                                <a:srgbClr val="000000"/>
                              </a:solidFill>
                              <a:latin typeface="Cambria Math" panose="02040503050406030204" pitchFamily="18" charset="0"/>
                              <a:ea typeface="Cambria Math" panose="02040503050406030204" pitchFamily="18" charset="0"/>
                            </a:rPr>
                            <m:t>2</m:t>
                          </m:r>
                        </m:sup>
                      </m:sSup>
                      <m:r>
                        <a:rPr lang="en-US" b="0" i="1" smtClean="0">
                          <a:solidFill>
                            <a:srgbClr val="000000"/>
                          </a:solidFill>
                          <a:latin typeface="Cambria Math" panose="02040503050406030204" pitchFamily="18" charset="0"/>
                          <a:ea typeface="Cambria Math" panose="02040503050406030204" pitchFamily="18" charset="0"/>
                        </a:rPr>
                        <m:t>=</m:t>
                      </m:r>
                      <m:nary>
                        <m:naryPr>
                          <m:chr m:val="∑"/>
                          <m:limLoc m:val="subSup"/>
                          <m:ctrlPr>
                            <a:rPr lang="en-US" b="0" i="1" smtClean="0">
                              <a:solidFill>
                                <a:srgbClr val="000000"/>
                              </a:solidFill>
                              <a:latin typeface="Cambria Math" panose="02040503050406030204" pitchFamily="18" charset="0"/>
                              <a:ea typeface="Cambria Math" panose="02040503050406030204" pitchFamily="18" charset="0"/>
                            </a:rPr>
                          </m:ctrlPr>
                        </m:naryPr>
                        <m:sub>
                          <m:r>
                            <m:rPr>
                              <m:brk m:alnAt="25"/>
                            </m:rPr>
                            <a:rPr lang="en-US" b="0" i="1" smtClean="0">
                              <a:solidFill>
                                <a:srgbClr val="000000"/>
                              </a:solidFill>
                              <a:latin typeface="Cambria Math" panose="02040503050406030204" pitchFamily="18" charset="0"/>
                              <a:ea typeface="Cambria Math" panose="02040503050406030204" pitchFamily="18" charset="0"/>
                            </a:rPr>
                            <m:t>𝑖</m:t>
                          </m:r>
                          <m:r>
                            <a:rPr lang="en-US" b="0" i="1" smtClean="0">
                              <a:solidFill>
                                <a:srgbClr val="000000"/>
                              </a:solidFill>
                              <a:latin typeface="Cambria Math" panose="02040503050406030204" pitchFamily="18" charset="0"/>
                              <a:ea typeface="Cambria Math" panose="02040503050406030204" pitchFamily="18" charset="0"/>
                            </a:rPr>
                            <m:t>=1</m:t>
                          </m:r>
                        </m:sub>
                        <m:sup>
                          <m:r>
                            <a:rPr lang="en-US" b="0" i="1" smtClean="0">
                              <a:solidFill>
                                <a:srgbClr val="000000"/>
                              </a:solidFill>
                              <a:latin typeface="Cambria Math" panose="02040503050406030204" pitchFamily="18" charset="0"/>
                              <a:ea typeface="Cambria Math" panose="02040503050406030204" pitchFamily="18" charset="0"/>
                            </a:rPr>
                            <m:t>𝑚</m:t>
                          </m:r>
                        </m:sup>
                        <m:e>
                          <m:nary>
                            <m:naryPr>
                              <m:chr m:val="∑"/>
                              <m:limLoc m:val="subSup"/>
                              <m:ctrlPr>
                                <a:rPr lang="en-US" b="0" i="1" smtClean="0">
                                  <a:solidFill>
                                    <a:srgbClr val="000000"/>
                                  </a:solidFill>
                                  <a:latin typeface="Cambria Math" panose="02040503050406030204" pitchFamily="18" charset="0"/>
                                  <a:ea typeface="Cambria Math" panose="02040503050406030204" pitchFamily="18" charset="0"/>
                                </a:rPr>
                              </m:ctrlPr>
                            </m:naryPr>
                            <m:sub>
                              <m:r>
                                <m:rPr>
                                  <m:brk m:alnAt="25"/>
                                </m:rPr>
                                <a:rPr lang="en-US" b="0" i="1" smtClean="0">
                                  <a:solidFill>
                                    <a:srgbClr val="000000"/>
                                  </a:solidFill>
                                  <a:latin typeface="Cambria Math" panose="02040503050406030204" pitchFamily="18" charset="0"/>
                                  <a:ea typeface="Cambria Math" panose="02040503050406030204" pitchFamily="18" charset="0"/>
                                </a:rPr>
                                <m:t>𝑗</m:t>
                              </m:r>
                              <m:r>
                                <a:rPr lang="en-US" b="0" i="1" smtClean="0">
                                  <a:solidFill>
                                    <a:srgbClr val="000000"/>
                                  </a:solidFill>
                                  <a:latin typeface="Cambria Math" panose="02040503050406030204" pitchFamily="18" charset="0"/>
                                  <a:ea typeface="Cambria Math" panose="02040503050406030204" pitchFamily="18" charset="0"/>
                                </a:rPr>
                                <m:t>=1</m:t>
                              </m:r>
                            </m:sub>
                            <m:sup>
                              <m:r>
                                <a:rPr lang="en-US" b="0" i="1" smtClean="0">
                                  <a:solidFill>
                                    <a:srgbClr val="000000"/>
                                  </a:solidFill>
                                  <a:latin typeface="Cambria Math" panose="02040503050406030204" pitchFamily="18" charset="0"/>
                                  <a:ea typeface="Cambria Math" panose="02040503050406030204" pitchFamily="18" charset="0"/>
                                </a:rPr>
                                <m:t>𝑘</m:t>
                              </m:r>
                            </m:sup>
                            <m:e>
                              <m:f>
                                <m:fPr>
                                  <m:ctrlPr>
                                    <a:rPr lang="en-US" b="0" i="1" smtClean="0">
                                      <a:solidFill>
                                        <a:srgbClr val="000000"/>
                                      </a:solidFill>
                                      <a:latin typeface="Cambria Math" panose="02040503050406030204" pitchFamily="18" charset="0"/>
                                      <a:ea typeface="Cambria Math" panose="02040503050406030204" pitchFamily="18" charset="0"/>
                                    </a:rPr>
                                  </m:ctrlPr>
                                </m:fPr>
                                <m:num>
                                  <m:sSub>
                                    <m:sSubPr>
                                      <m:ctrlPr>
                                        <a:rPr lang="en-US" b="0"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𝑂</m:t>
                                      </m:r>
                                    </m:e>
                                    <m:sub>
                                      <m:r>
                                        <a:rPr lang="en-US" b="0" i="1" smtClean="0">
                                          <a:solidFill>
                                            <a:srgbClr val="000000"/>
                                          </a:solidFill>
                                          <a:latin typeface="Cambria Math" panose="02040503050406030204" pitchFamily="18" charset="0"/>
                                          <a:ea typeface="Cambria Math" panose="02040503050406030204" pitchFamily="18" charset="0"/>
                                        </a:rPr>
                                        <m:t>𝑖𝑗</m:t>
                                      </m:r>
                                    </m:sub>
                                  </m:sSub>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𝐸</m:t>
                                      </m:r>
                                    </m:e>
                                    <m:sub>
                                      <m:r>
                                        <a:rPr lang="en-US" i="1">
                                          <a:solidFill>
                                            <a:srgbClr val="000000"/>
                                          </a:solidFill>
                                          <a:latin typeface="Cambria Math" panose="02040503050406030204" pitchFamily="18" charset="0"/>
                                          <a:ea typeface="Cambria Math" panose="02040503050406030204" pitchFamily="18" charset="0"/>
                                        </a:rPr>
                                        <m:t>𝑖𝑗</m:t>
                                      </m:r>
                                    </m:sub>
                                  </m:sSub>
                                  <m:r>
                                    <a:rPr lang="en-US" b="0" i="1" smtClean="0">
                                      <a:solidFill>
                                        <a:srgbClr val="000000"/>
                                      </a:solidFill>
                                      <a:latin typeface="Cambria Math" panose="02040503050406030204" pitchFamily="18" charset="0"/>
                                      <a:ea typeface="Cambria Math" panose="02040503050406030204" pitchFamily="18" charset="0"/>
                                    </a:rPr>
                                    <m:t>)</m:t>
                                  </m:r>
                                  <m:r>
                                    <a:rPr lang="en-US" b="0" i="1" baseline="30000" smtClean="0">
                                      <a:solidFill>
                                        <a:srgbClr val="000000"/>
                                      </a:solidFill>
                                      <a:latin typeface="Cambria Math" panose="02040503050406030204" pitchFamily="18" charset="0"/>
                                      <a:ea typeface="Cambria Math" panose="02040503050406030204" pitchFamily="18" charset="0"/>
                                    </a:rPr>
                                    <m:t>2</m:t>
                                  </m:r>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𝐸</m:t>
                                      </m:r>
                                    </m:e>
                                    <m:sub>
                                      <m:r>
                                        <a:rPr lang="en-US" i="1">
                                          <a:solidFill>
                                            <a:srgbClr val="000000"/>
                                          </a:solidFill>
                                          <a:latin typeface="Cambria Math" panose="02040503050406030204" pitchFamily="18" charset="0"/>
                                          <a:ea typeface="Cambria Math" panose="02040503050406030204" pitchFamily="18" charset="0"/>
                                        </a:rPr>
                                        <m:t>𝑖𝑗</m:t>
                                      </m:r>
                                    </m:sub>
                                  </m:sSub>
                                </m:den>
                              </m:f>
                            </m:e>
                          </m:nary>
                        </m:e>
                      </m:nary>
                    </m:oMath>
                  </m:oMathPara>
                </a14:m>
                <a:endParaRPr lang="en-US" baseline="30000" dirty="0">
                  <a:solidFill>
                    <a:srgbClr val="000000"/>
                  </a:solidFill>
                </a:endParaRPr>
              </a:p>
              <a:p>
                <a:pPr marL="0" indent="0" algn="ctr"/>
                <a:endParaRPr lang="en-US" baseline="30000" dirty="0">
                  <a:solidFill>
                    <a:srgbClr val="000000"/>
                  </a:solidFill>
                </a:endParaRPr>
              </a:p>
              <a:p>
                <a:pPr marL="0" indent="0" algn="ct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𝑂</m:t>
                        </m:r>
                      </m:e>
                      <m:sub>
                        <m:r>
                          <a:rPr lang="en-US" b="0" i="1" smtClean="0">
                            <a:solidFill>
                              <a:srgbClr val="000000"/>
                            </a:solidFill>
                            <a:latin typeface="Cambria Math" panose="02040503050406030204" pitchFamily="18" charset="0"/>
                          </a:rPr>
                          <m:t>𝑖𝑗</m:t>
                        </m:r>
                      </m:sub>
                    </m:sSub>
                  </m:oMath>
                </a14:m>
                <a:r>
                  <a:rPr lang="en-US" dirty="0">
                    <a:solidFill>
                      <a:srgbClr val="000000"/>
                    </a:solidFill>
                  </a:rPr>
                  <a:t>: Observed frequency</a:t>
                </a:r>
              </a:p>
              <a:p>
                <a:pPr marL="0" indent="0" algn="ct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𝑖𝑗</m:t>
                        </m:r>
                      </m:sub>
                    </m:sSub>
                  </m:oMath>
                </a14:m>
                <a:r>
                  <a:rPr lang="en-US" dirty="0">
                    <a:solidFill>
                      <a:srgbClr val="000000"/>
                    </a:solidFill>
                  </a:rPr>
                  <a:t>: Expected frequency</a:t>
                </a:r>
                <a:endParaRPr lang="en-US" baseline="30000" dirty="0">
                  <a:solidFill>
                    <a:srgbClr val="000000"/>
                  </a:solidFill>
                </a:endParaRPr>
              </a:p>
              <a:p>
                <a:pPr marL="0" indent="0" algn="ctr"/>
                <a:endParaRPr lang="en-US" baseline="30000" dirty="0">
                  <a:solidFill>
                    <a:srgbClr val="000000"/>
                  </a:solidFill>
                </a:endParaRPr>
              </a:p>
              <a:p>
                <a:pPr marL="0" indent="0"/>
                <a:r>
                  <a:rPr lang="en-US" baseline="30000" dirty="0">
                    <a:solidFill>
                      <a:srgbClr val="000000"/>
                    </a:solidFill>
                  </a:rPr>
                  <a:t>					</a:t>
                </a:r>
                <a:endParaRPr lang="en-US" sz="4000" dirty="0"/>
              </a:p>
              <a:p>
                <a:pPr marL="0" indent="0"/>
                <a:endParaRPr lang="en-US" dirty="0"/>
              </a:p>
              <a:p>
                <a:pPr marL="0" indent="0"/>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blipFill>
                <a:blip r:embed="rId5"/>
                <a:stretch>
                  <a:fillRect l="-735" t="-1770"/>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D2C7001E-8AE8-4094-9FBD-0553E6B2BC45}"/>
              </a:ext>
            </a:extLst>
          </p:cNvPr>
          <p:cNvSpPr>
            <a:spLocks noGrp="1"/>
          </p:cNvSpPr>
          <p:nvPr>
            <p:ph type="body" sz="quarter" idx="10"/>
          </p:nvPr>
        </p:nvSpPr>
        <p:spPr/>
        <p:txBody>
          <a:bodyPr/>
          <a:lstStyle/>
          <a:p>
            <a:endParaRPr lang="en-US"/>
          </a:p>
        </p:txBody>
      </p:sp>
      <p:pic>
        <p:nvPicPr>
          <p:cNvPr id="8" name="Audio 7">
            <a:hlinkClick r:id="" action="ppaction://media"/>
            <a:extLst>
              <a:ext uri="{FF2B5EF4-FFF2-40B4-BE49-F238E27FC236}">
                <a16:creationId xmlns:a16="http://schemas.microsoft.com/office/drawing/2014/main" id="{17925970-4665-534C-9E12-1F9635A6D2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91105335"/>
      </p:ext>
    </p:extLst>
  </p:cSld>
  <p:clrMapOvr>
    <a:masterClrMapping/>
  </p:clrMapOvr>
  <mc:AlternateContent xmlns:mc="http://schemas.openxmlformats.org/markup-compatibility/2006">
    <mc:Choice xmlns:p14="http://schemas.microsoft.com/office/powerpoint/2010/main" Requires="p14">
      <p:transition spd="med" p14:dur="700" advTm="11663">
        <p:fade/>
      </p:transition>
    </mc:Choice>
    <mc:Fallback>
      <p:transition spd="med" advTm="116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Chi Squared Test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Predicting </a:t>
            </a:r>
            <a:r>
              <a:rPr lang="en-US" b="1" dirty="0">
                <a:solidFill>
                  <a:srgbClr val="000000"/>
                </a:solidFill>
              </a:rPr>
              <a:t>Play Tennis</a:t>
            </a:r>
          </a:p>
          <a:p>
            <a:pPr marL="0" indent="0"/>
            <a:endParaRPr lang="en-US" dirty="0">
              <a:solidFill>
                <a:srgbClr val="000000"/>
              </a:solidFill>
            </a:endParaRPr>
          </a:p>
          <a:p>
            <a:pPr marL="0" indent="0" algn="ctr"/>
            <a:endParaRPr lang="en-US" baseline="30000" dirty="0">
              <a:solidFill>
                <a:srgbClr val="000000"/>
              </a:solidFill>
            </a:endParaRPr>
          </a:p>
          <a:p>
            <a:pPr marL="0" indent="0"/>
            <a:r>
              <a:rPr lang="en-US" baseline="30000" dirty="0">
                <a:solidFill>
                  <a:srgbClr val="000000"/>
                </a:solidFill>
              </a:rPr>
              <a:t>					</a:t>
            </a:r>
            <a:endParaRPr lang="en-US" sz="4000" dirty="0"/>
          </a:p>
          <a:p>
            <a:pPr marL="0" indent="0"/>
            <a:endParaRPr lang="en-US" dirty="0"/>
          </a:p>
          <a:p>
            <a:pPr marL="0" indent="0"/>
            <a:endParaRPr lang="en-US" dirty="0"/>
          </a:p>
        </p:txBody>
      </p:sp>
      <p:sp>
        <p:nvSpPr>
          <p:cNvPr id="4" name="Text Placeholder 3">
            <a:extLst>
              <a:ext uri="{FF2B5EF4-FFF2-40B4-BE49-F238E27FC236}">
                <a16:creationId xmlns:a16="http://schemas.microsoft.com/office/drawing/2014/main" id="{B634AE25-CEC0-486E-93D0-626D5093E68D}"/>
              </a:ext>
            </a:extLst>
          </p:cNvPr>
          <p:cNvSpPr>
            <a:spLocks noGrp="1"/>
          </p:cNvSpPr>
          <p:nvPr>
            <p:ph type="body" sz="quarter" idx="10"/>
          </p:nvPr>
        </p:nvSpPr>
        <p:spPr/>
        <p:txBody>
          <a:bodyPr/>
          <a:lstStyle/>
          <a:p>
            <a:endParaRPr lang="en-US"/>
          </a:p>
        </p:txBody>
      </p:sp>
      <p:pic>
        <p:nvPicPr>
          <p:cNvPr id="33794" name="Picture 2">
            <a:extLst>
              <a:ext uri="{FF2B5EF4-FFF2-40B4-BE49-F238E27FC236}">
                <a16:creationId xmlns:a16="http://schemas.microsoft.com/office/drawing/2014/main" id="{8BF15EE9-176B-574A-92B3-C5BC5F81D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291" y="2651413"/>
            <a:ext cx="9579348" cy="647052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DEEF8B3-1A03-A744-9C0D-E29848C602E0}"/>
              </a:ext>
            </a:extLst>
          </p:cNvPr>
          <p:cNvSpPr txBox="1">
            <a:spLocks/>
          </p:cNvSpPr>
          <p:nvPr/>
        </p:nvSpPr>
        <p:spPr bwMode="auto">
          <a:xfrm>
            <a:off x="819340" y="4176120"/>
            <a:ext cx="5502951" cy="3755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Two features</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Outlook</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Wind</a:t>
            </a:r>
          </a:p>
          <a:p>
            <a:pPr marL="949873" lvl="1" indent="0" defTabSz="914400">
              <a:buClr>
                <a:schemeClr val="bg1"/>
              </a:buClr>
              <a:buSzPct val="100000"/>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Target Attribute</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Play Tennis</a:t>
            </a:r>
          </a:p>
          <a:p>
            <a:pPr marL="1407073" lvl="1" indent="-457200" defTabSz="914400">
              <a:buClr>
                <a:schemeClr val="bg1"/>
              </a:buClr>
              <a:buSzPct val="100000"/>
              <a:buFont typeface="Courier New" panose="02070309020205020404" pitchFamily="49" charset="0"/>
              <a:buChar char="o"/>
            </a:pPr>
            <a:endParaRPr lang="en-US" b="1" kern="0" dirty="0">
              <a:solidFill>
                <a:srgbClr val="000000"/>
              </a:solidFill>
            </a:endParaRPr>
          </a:p>
          <a:p>
            <a:pPr marL="457200" indent="-457200" defTabSz="914400">
              <a:buClr>
                <a:schemeClr val="bg1"/>
              </a:buClr>
              <a:buSzPct val="100000"/>
              <a:buFont typeface="Courier New" panose="02070309020205020404" pitchFamily="49" charset="0"/>
              <a:buChar char="o"/>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10" name="Audio 9">
            <a:hlinkClick r:id="" action="ppaction://media"/>
            <a:extLst>
              <a:ext uri="{FF2B5EF4-FFF2-40B4-BE49-F238E27FC236}">
                <a16:creationId xmlns:a16="http://schemas.microsoft.com/office/drawing/2014/main" id="{A436A6E8-6C14-D446-958B-D2255071A4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679149614"/>
      </p:ext>
    </p:extLst>
  </p:cSld>
  <p:clrMapOvr>
    <a:masterClrMapping/>
  </p:clrMapOvr>
  <mc:AlternateContent xmlns:mc="http://schemas.openxmlformats.org/markup-compatibility/2006">
    <mc:Choice xmlns:p14="http://schemas.microsoft.com/office/powerpoint/2010/main" Requires="p14">
      <p:transition spd="med" p14:dur="700" advTm="9867">
        <p:fade/>
      </p:transition>
    </mc:Choice>
    <mc:Fallback>
      <p:transition spd="med" advTm="98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Chi Squared Test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The contingency table for the feature “Outlook” is constructed as below.</a:t>
            </a:r>
            <a:endParaRPr lang="en-US" dirty="0"/>
          </a:p>
        </p:txBody>
      </p:sp>
      <p:sp>
        <p:nvSpPr>
          <p:cNvPr id="4" name="Text Placeholder 3">
            <a:extLst>
              <a:ext uri="{FF2B5EF4-FFF2-40B4-BE49-F238E27FC236}">
                <a16:creationId xmlns:a16="http://schemas.microsoft.com/office/drawing/2014/main" id="{35801E29-D92A-4040-86B3-D2DFAB8E5A15}"/>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6493560"/>
                <a:ext cx="15416836" cy="2406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The expected value for the cell (Sunny, Yes) is calculated as </a:t>
                </a:r>
                <a14:m>
                  <m:oMath xmlns:m="http://schemas.openxmlformats.org/officeDocument/2006/math">
                    <m:f>
                      <m:fPr>
                        <m:ctrlPr>
                          <a:rPr lang="en-US" sz="3600" i="1" kern="0" smtClean="0">
                            <a:solidFill>
                              <a:srgbClr val="000000"/>
                            </a:solidFill>
                            <a:latin typeface="Cambria Math" panose="02040503050406030204" pitchFamily="18" charset="0"/>
                          </a:rPr>
                        </m:ctrlPr>
                      </m:fPr>
                      <m:num>
                        <m:r>
                          <a:rPr lang="en-US" sz="3600" b="0" i="1" kern="0" smtClean="0">
                            <a:solidFill>
                              <a:srgbClr val="000000"/>
                            </a:solidFill>
                            <a:latin typeface="Cambria Math" panose="02040503050406030204" pitchFamily="18" charset="0"/>
                          </a:rPr>
                          <m:t>5</m:t>
                        </m:r>
                      </m:num>
                      <m:den>
                        <m:r>
                          <a:rPr lang="en-US" sz="3600" b="0" i="1" kern="0" smtClean="0">
                            <a:solidFill>
                              <a:srgbClr val="000000"/>
                            </a:solidFill>
                            <a:latin typeface="Cambria Math" panose="02040503050406030204" pitchFamily="18" charset="0"/>
                          </a:rPr>
                          <m:t>14</m:t>
                        </m:r>
                      </m:den>
                    </m:f>
                    <m:r>
                      <a:rPr lang="en-US" sz="3600" b="0" i="1" kern="0" smtClean="0">
                        <a:solidFill>
                          <a:srgbClr val="000000"/>
                        </a:solidFill>
                        <a:latin typeface="Cambria Math" panose="02040503050406030204" pitchFamily="18" charset="0"/>
                        <a:ea typeface="Cambria Math" panose="02040503050406030204" pitchFamily="18" charset="0"/>
                      </a:rPr>
                      <m:t>×9=3.21</m:t>
                    </m:r>
                  </m:oMath>
                </a14:m>
                <a:r>
                  <a:rPr lang="en-US" sz="3600" kern="0" dirty="0">
                    <a:solidFill>
                      <a:srgbClr val="000000"/>
                    </a:solidFill>
                  </a:rPr>
                  <a:t> </a:t>
                </a:r>
                <a:r>
                  <a:rPr lang="en-US" kern="0" dirty="0">
                    <a:solidFill>
                      <a:srgbClr val="000000"/>
                    </a:solidFill>
                  </a:rPr>
                  <a:t>and similarly for others.</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6493560"/>
                <a:ext cx="15416836" cy="2406753"/>
              </a:xfrm>
              <a:prstGeom prst="rect">
                <a:avLst/>
              </a:prstGeom>
              <a:blipFill>
                <a:blip r:embed="rId5"/>
                <a:stretch>
                  <a:fillRect l="-658" r="-1317"/>
                </a:stretch>
              </a:blipFill>
              <a:ln w="9525">
                <a:noFill/>
                <a:miter lim="800000"/>
                <a:headEnd/>
                <a:tailEnd/>
              </a:ln>
            </p:spPr>
            <p:txBody>
              <a:bodyPr/>
              <a:lstStyle/>
              <a:p>
                <a:r>
                  <a:rPr lang="en-US">
                    <a:noFill/>
                  </a:rPr>
                  <a:t> </a:t>
                </a:r>
              </a:p>
            </p:txBody>
          </p:sp>
        </mc:Fallback>
      </mc:AlternateContent>
      <p:pic>
        <p:nvPicPr>
          <p:cNvPr id="20482" name="Picture 2">
            <a:extLst>
              <a:ext uri="{FF2B5EF4-FFF2-40B4-BE49-F238E27FC236}">
                <a16:creationId xmlns:a16="http://schemas.microsoft.com/office/drawing/2014/main" id="{EE3E31AD-AD1F-DF48-BBF9-FCF8D5732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349" y="3796080"/>
            <a:ext cx="10088264" cy="2697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8D209A-F456-B247-8EFB-864337F36326}"/>
              </a:ext>
            </a:extLst>
          </p:cNvPr>
          <p:cNvPicPr>
            <a:picLocks noChangeAspect="1"/>
          </p:cNvPicPr>
          <p:nvPr/>
        </p:nvPicPr>
        <p:blipFill>
          <a:blip r:embed="rId7"/>
          <a:stretch>
            <a:fillRect/>
          </a:stretch>
        </p:blipFill>
        <p:spPr>
          <a:xfrm>
            <a:off x="2339750" y="8008303"/>
            <a:ext cx="13608499" cy="1530191"/>
          </a:xfrm>
          <a:prstGeom prst="rect">
            <a:avLst/>
          </a:prstGeom>
        </p:spPr>
      </p:pic>
      <p:pic>
        <p:nvPicPr>
          <p:cNvPr id="8" name="Audio 7">
            <a:hlinkClick r:id="" action="ppaction://media"/>
            <a:extLst>
              <a:ext uri="{FF2B5EF4-FFF2-40B4-BE49-F238E27FC236}">
                <a16:creationId xmlns:a16="http://schemas.microsoft.com/office/drawing/2014/main" id="{40EB8555-3DD6-414A-B7D6-62BBE01EBBE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0422449"/>
      </p:ext>
    </p:extLst>
  </p:cSld>
  <p:clrMapOvr>
    <a:masterClrMapping/>
  </p:clrMapOvr>
  <mc:AlternateContent xmlns:mc="http://schemas.openxmlformats.org/markup-compatibility/2006">
    <mc:Choice xmlns:p14="http://schemas.microsoft.com/office/powerpoint/2010/main" Requires="p14">
      <p:transition spd="med" p14:dur="700" advTm="46327">
        <p:fade/>
      </p:transition>
    </mc:Choice>
    <mc:Fallback>
      <p:transition spd="med" advTm="463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Chi Squared Test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The contingency table for the feature “</a:t>
            </a:r>
            <a:r>
              <a:rPr lang="en-US" dirty="0"/>
              <a:t>Wind</a:t>
            </a:r>
            <a:r>
              <a:rPr lang="en-US" dirty="0">
                <a:solidFill>
                  <a:srgbClr val="000000"/>
                </a:solidFill>
              </a:rPr>
              <a:t>” is constructed as below.</a:t>
            </a:r>
            <a:endParaRPr lang="en-US" dirty="0"/>
          </a:p>
        </p:txBody>
      </p:sp>
      <p:sp>
        <p:nvSpPr>
          <p:cNvPr id="4" name="Text Placeholder 3">
            <a:extLst>
              <a:ext uri="{FF2B5EF4-FFF2-40B4-BE49-F238E27FC236}">
                <a16:creationId xmlns:a16="http://schemas.microsoft.com/office/drawing/2014/main" id="{63C5ACDB-9E04-4EA7-A45F-4E2A9F767A2F}"/>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8132442"/>
            <a:ext cx="15416836" cy="1530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On comparing the two scores, we can conclude that the feature “Wind” is more important to determine the output than the feature “Outlook”.</a:t>
            </a:r>
          </a:p>
          <a:p>
            <a:pPr defTabSz="914400"/>
            <a:endParaRPr lang="en-US" kern="0" dirty="0"/>
          </a:p>
        </p:txBody>
      </p:sp>
      <p:pic>
        <p:nvPicPr>
          <p:cNvPr id="34818" name="Picture 2">
            <a:extLst>
              <a:ext uri="{FF2B5EF4-FFF2-40B4-BE49-F238E27FC236}">
                <a16:creationId xmlns:a16="http://schemas.microsoft.com/office/drawing/2014/main" id="{F493BAF1-C7BA-2B44-8FA2-BC5CA016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220" y="3660563"/>
            <a:ext cx="9984538" cy="2772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10;&#10;Description automatically generated">
            <a:extLst>
              <a:ext uri="{FF2B5EF4-FFF2-40B4-BE49-F238E27FC236}">
                <a16:creationId xmlns:a16="http://schemas.microsoft.com/office/drawing/2014/main" id="{9E1FD887-964B-684F-83CB-5F3928D3FCC1}"/>
              </a:ext>
            </a:extLst>
          </p:cNvPr>
          <p:cNvPicPr>
            <a:picLocks noChangeAspect="1"/>
          </p:cNvPicPr>
          <p:nvPr/>
        </p:nvPicPr>
        <p:blipFill>
          <a:blip r:embed="rId6"/>
          <a:stretch>
            <a:fillRect/>
          </a:stretch>
        </p:blipFill>
        <p:spPr>
          <a:xfrm>
            <a:off x="3126604" y="6330669"/>
            <a:ext cx="10226154" cy="1530191"/>
          </a:xfrm>
          <a:prstGeom prst="rect">
            <a:avLst/>
          </a:prstGeom>
        </p:spPr>
      </p:pic>
      <p:pic>
        <p:nvPicPr>
          <p:cNvPr id="6" name="Audio 5">
            <a:hlinkClick r:id="" action="ppaction://media"/>
            <a:extLst>
              <a:ext uri="{FF2B5EF4-FFF2-40B4-BE49-F238E27FC236}">
                <a16:creationId xmlns:a16="http://schemas.microsoft.com/office/drawing/2014/main" id="{72444117-8C56-AD4D-A66D-2AB12A2131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263260072"/>
      </p:ext>
    </p:extLst>
  </p:cSld>
  <p:clrMapOvr>
    <a:masterClrMapping/>
  </p:clrMapOvr>
  <mc:AlternateContent xmlns:mc="http://schemas.openxmlformats.org/markup-compatibility/2006">
    <mc:Choice xmlns:p14="http://schemas.microsoft.com/office/powerpoint/2010/main" Requires="p14">
      <p:transition spd="med" p14:dur="700" advTm="14512">
        <p:fade/>
      </p:transition>
    </mc:Choice>
    <mc:Fallback>
      <p:transition spd="med" advTm="14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Mutual Information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In information theory, the mutual information (MI) of two random variables is a measure of the mutual dependence between the two variables.</a:t>
            </a:r>
            <a:endParaRPr lang="en-US" dirty="0"/>
          </a:p>
        </p:txBody>
      </p:sp>
      <p:sp>
        <p:nvSpPr>
          <p:cNvPr id="4" name="Text Placeholder 3">
            <a:extLst>
              <a:ext uri="{FF2B5EF4-FFF2-40B4-BE49-F238E27FC236}">
                <a16:creationId xmlns:a16="http://schemas.microsoft.com/office/drawing/2014/main" id="{C13BB4D7-ED88-4925-975E-82665F09EA85}"/>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Entropy</a:t>
                </a:r>
              </a:p>
              <a:p>
                <a:pPr marL="0" indent="0" algn="ctr" defTabSz="914400">
                  <a:buClr>
                    <a:schemeClr val="bg1"/>
                  </a:buClr>
                  <a:buSzPct val="100000"/>
                </a:pPr>
                <a14:m>
                  <m:oMathPara xmlns:m="http://schemas.openxmlformats.org/officeDocument/2006/math">
                    <m:oMathParaPr>
                      <m:jc m:val="centerGroup"/>
                    </m:oMathParaPr>
                    <m:oMath xmlns:m="http://schemas.openxmlformats.org/officeDocument/2006/math">
                      <m:r>
                        <a:rPr lang="en-US" b="1" i="1" kern="0" smtClean="0">
                          <a:solidFill>
                            <a:srgbClr val="000000"/>
                          </a:solidFill>
                          <a:latin typeface="Cambria Math" panose="02040503050406030204" pitchFamily="18" charset="0"/>
                        </a:rPr>
                        <m:t>𝑯</m:t>
                      </m:r>
                      <m:d>
                        <m:dPr>
                          <m:ctrlPr>
                            <a:rPr lang="en-US" b="1" i="1" kern="0" smtClean="0">
                              <a:solidFill>
                                <a:srgbClr val="000000"/>
                              </a:solidFill>
                              <a:latin typeface="Cambria Math" panose="02040503050406030204" pitchFamily="18" charset="0"/>
                            </a:rPr>
                          </m:ctrlPr>
                        </m:dPr>
                        <m:e>
                          <m:r>
                            <a:rPr lang="en-US" b="1" i="1" kern="0" smtClean="0">
                              <a:solidFill>
                                <a:srgbClr val="000000"/>
                              </a:solidFill>
                              <a:latin typeface="Cambria Math" panose="02040503050406030204" pitchFamily="18" charset="0"/>
                            </a:rPr>
                            <m:t>𝑿</m:t>
                          </m:r>
                        </m:e>
                      </m:d>
                      <m:r>
                        <a:rPr lang="en-US" b="1" i="1" kern="0" smtClean="0">
                          <a:solidFill>
                            <a:srgbClr val="000000"/>
                          </a:solidFill>
                          <a:latin typeface="Cambria Math" panose="02040503050406030204" pitchFamily="18" charset="0"/>
                        </a:rPr>
                        <m:t>=−</m:t>
                      </m:r>
                      <m:nary>
                        <m:naryPr>
                          <m:chr m:val="∑"/>
                          <m:supHide m:val="on"/>
                          <m:ctrlPr>
                            <a:rPr lang="en-US" b="1" i="1" kern="0" smtClean="0">
                              <a:solidFill>
                                <a:srgbClr val="000000"/>
                              </a:solidFill>
                              <a:latin typeface="Cambria Math" panose="02040503050406030204" pitchFamily="18" charset="0"/>
                            </a:rPr>
                          </m:ctrlPr>
                        </m:naryPr>
                        <m:sub>
                          <m:r>
                            <m:rPr>
                              <m:brk m:alnAt="7"/>
                            </m:rPr>
                            <a:rPr lang="en-US" b="1" i="1" kern="0" smtClean="0">
                              <a:solidFill>
                                <a:srgbClr val="000000"/>
                              </a:solidFill>
                              <a:latin typeface="Cambria Math" panose="02040503050406030204" pitchFamily="18" charset="0"/>
                            </a:rPr>
                            <m:t>𝒙</m:t>
                          </m:r>
                          <m:r>
                            <a:rPr lang="en-US" b="1" i="1" kern="0" smtClean="0">
                              <a:solidFill>
                                <a:srgbClr val="000000"/>
                              </a:solidFill>
                              <a:latin typeface="Cambria Math" panose="02040503050406030204" pitchFamily="18" charset="0"/>
                              <a:ea typeface="Cambria Math" panose="02040503050406030204" pitchFamily="18" charset="0"/>
                            </a:rPr>
                            <m:t>∈</m:t>
                          </m:r>
                          <m:r>
                            <a:rPr lang="en-US" b="1" i="1" kern="0" smtClean="0">
                              <a:solidFill>
                                <a:srgbClr val="000000"/>
                              </a:solidFill>
                              <a:latin typeface="Cambria Math" panose="02040503050406030204" pitchFamily="18" charset="0"/>
                              <a:ea typeface="Cambria Math" panose="02040503050406030204" pitchFamily="18" charset="0"/>
                            </a:rPr>
                            <m:t>𝓧</m:t>
                          </m:r>
                        </m:sub>
                        <m:sup/>
                        <m:e>
                          <m:r>
                            <a:rPr lang="en-US" b="1" i="1" kern="0" smtClean="0">
                              <a:solidFill>
                                <a:srgbClr val="000000"/>
                              </a:solidFill>
                              <a:latin typeface="Cambria Math" panose="02040503050406030204" pitchFamily="18" charset="0"/>
                            </a:rPr>
                            <m:t>𝒑</m:t>
                          </m:r>
                          <m:d>
                            <m:dPr>
                              <m:ctrlPr>
                                <a:rPr lang="en-US" b="1" i="1" kern="0" smtClean="0">
                                  <a:solidFill>
                                    <a:srgbClr val="000000"/>
                                  </a:solidFill>
                                  <a:latin typeface="Cambria Math" panose="02040503050406030204" pitchFamily="18" charset="0"/>
                                </a:rPr>
                              </m:ctrlPr>
                            </m:dPr>
                            <m:e>
                              <m:r>
                                <a:rPr lang="en-US" b="1" i="1" kern="0" smtClean="0">
                                  <a:solidFill>
                                    <a:srgbClr val="000000"/>
                                  </a:solidFill>
                                  <a:latin typeface="Cambria Math" panose="02040503050406030204" pitchFamily="18" charset="0"/>
                                </a:rPr>
                                <m:t>𝒙</m:t>
                              </m:r>
                            </m:e>
                          </m:d>
                          <m:r>
                            <a:rPr lang="en-US" b="1" i="1" kern="0" smtClean="0">
                              <a:solidFill>
                                <a:srgbClr val="000000"/>
                              </a:solidFill>
                              <a:latin typeface="Cambria Math" panose="02040503050406030204" pitchFamily="18" charset="0"/>
                            </a:rPr>
                            <m:t>𝒍𝒐𝒈</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𝒑</m:t>
                          </m:r>
                          <m:d>
                            <m:dPr>
                              <m:ctrlPr>
                                <a:rPr lang="en-US" b="1" i="1" kern="0" smtClean="0">
                                  <a:solidFill>
                                    <a:srgbClr val="000000"/>
                                  </a:solidFill>
                                  <a:latin typeface="Cambria Math" panose="02040503050406030204" pitchFamily="18" charset="0"/>
                                </a:rPr>
                              </m:ctrlPr>
                            </m:dPr>
                            <m:e>
                              <m:r>
                                <a:rPr lang="en-US" b="1" i="1" kern="0" smtClean="0">
                                  <a:solidFill>
                                    <a:srgbClr val="000000"/>
                                  </a:solidFill>
                                  <a:latin typeface="Cambria Math" panose="02040503050406030204" pitchFamily="18" charset="0"/>
                                </a:rPr>
                                <m:t>𝒙</m:t>
                              </m:r>
                            </m:e>
                          </m:d>
                          <m:r>
                            <a:rPr lang="en-US" b="1" i="1" kern="0" smtClean="0">
                              <a:solidFill>
                                <a:srgbClr val="000000"/>
                              </a:solidFill>
                              <a:latin typeface="Cambria Math" panose="02040503050406030204" pitchFamily="18" charset="0"/>
                            </a:rPr>
                            <m:t>)</m:t>
                          </m:r>
                        </m:e>
                      </m:nary>
                    </m:oMath>
                  </m:oMathPara>
                </a14:m>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Joint Entropy</a:t>
                </a:r>
              </a:p>
              <a:p>
                <a:pPr marL="0" indent="0" defTabSz="914400">
                  <a:buClr>
                    <a:schemeClr val="bg1"/>
                  </a:buClr>
                  <a:buSzPct val="100000"/>
                </a:pPr>
                <a14:m>
                  <m:oMathPara xmlns:m="http://schemas.openxmlformats.org/officeDocument/2006/math">
                    <m:oMathParaPr>
                      <m:jc m:val="centerGroup"/>
                    </m:oMathParaPr>
                    <m:oMath xmlns:m="http://schemas.openxmlformats.org/officeDocument/2006/math">
                      <m:r>
                        <a:rPr lang="en-US" b="1" i="1" kern="0">
                          <a:solidFill>
                            <a:srgbClr val="000000"/>
                          </a:solidFill>
                          <a:latin typeface="Cambria Math" panose="02040503050406030204" pitchFamily="18" charset="0"/>
                        </a:rPr>
                        <m:t>𝑯</m:t>
                      </m:r>
                      <m:d>
                        <m:dPr>
                          <m:ctrlPr>
                            <a:rPr lang="en-US" b="1" i="1" kern="0">
                              <a:solidFill>
                                <a:srgbClr val="000000"/>
                              </a:solidFill>
                              <a:latin typeface="Cambria Math" panose="02040503050406030204" pitchFamily="18" charset="0"/>
                            </a:rPr>
                          </m:ctrlPr>
                        </m:dPr>
                        <m:e>
                          <m:r>
                            <a:rPr lang="en-US" b="1" i="1" kern="0">
                              <a:solidFill>
                                <a:srgbClr val="000000"/>
                              </a:solidFill>
                              <a:latin typeface="Cambria Math" panose="02040503050406030204" pitchFamily="18" charset="0"/>
                            </a:rPr>
                            <m:t>𝑿</m:t>
                          </m:r>
                          <m:r>
                            <a:rPr lang="en-US" b="1" i="1" kern="0" smtClean="0">
                              <a:solidFill>
                                <a:srgbClr val="000000"/>
                              </a:solidFill>
                              <a:latin typeface="Cambria Math" panose="02040503050406030204" pitchFamily="18" charset="0"/>
                            </a:rPr>
                            <m:t>, </m:t>
                          </m:r>
                          <m:r>
                            <a:rPr lang="en-US" b="1" i="1" kern="0" smtClean="0">
                              <a:solidFill>
                                <a:srgbClr val="000000"/>
                              </a:solidFill>
                              <a:latin typeface="Cambria Math" panose="02040503050406030204" pitchFamily="18" charset="0"/>
                            </a:rPr>
                            <m:t>𝒀</m:t>
                          </m:r>
                        </m:e>
                      </m:d>
                      <m:r>
                        <a:rPr lang="en-US" b="1" i="1" kern="0">
                          <a:solidFill>
                            <a:srgbClr val="000000"/>
                          </a:solidFill>
                          <a:latin typeface="Cambria Math" panose="02040503050406030204" pitchFamily="18" charset="0"/>
                        </a:rPr>
                        <m:t>=−</m:t>
                      </m:r>
                      <m:nary>
                        <m:naryPr>
                          <m:chr m:val="∑"/>
                          <m:supHide m:val="on"/>
                          <m:ctrlPr>
                            <a:rPr lang="en-US" b="1" i="1" kern="0" smtClean="0">
                              <a:solidFill>
                                <a:srgbClr val="000000"/>
                              </a:solidFill>
                              <a:latin typeface="Cambria Math" panose="02040503050406030204" pitchFamily="18" charset="0"/>
                            </a:rPr>
                          </m:ctrlPr>
                        </m:naryPr>
                        <m:sub>
                          <m:r>
                            <m:rPr>
                              <m:brk m:alnAt="7"/>
                            </m:rPr>
                            <a:rPr lang="en-US" b="1" i="1" kern="0">
                              <a:solidFill>
                                <a:srgbClr val="000000"/>
                              </a:solidFill>
                              <a:latin typeface="Cambria Math" panose="02040503050406030204" pitchFamily="18" charset="0"/>
                            </a:rPr>
                            <m:t>𝒙</m:t>
                          </m:r>
                          <m:r>
                            <a:rPr lang="en-US" b="1" i="1" kern="0">
                              <a:solidFill>
                                <a:srgbClr val="000000"/>
                              </a:solidFill>
                              <a:latin typeface="Cambria Math" panose="02040503050406030204" pitchFamily="18" charset="0"/>
                              <a:ea typeface="Cambria Math" panose="02040503050406030204" pitchFamily="18" charset="0"/>
                            </a:rPr>
                            <m:t>∈</m:t>
                          </m:r>
                          <m:r>
                            <a:rPr lang="en-US" b="1" i="1" kern="0">
                              <a:solidFill>
                                <a:srgbClr val="000000"/>
                              </a:solidFill>
                              <a:latin typeface="Cambria Math" panose="02040503050406030204" pitchFamily="18" charset="0"/>
                              <a:ea typeface="Cambria Math" panose="02040503050406030204" pitchFamily="18" charset="0"/>
                            </a:rPr>
                            <m:t>𝓧</m:t>
                          </m:r>
                        </m:sub>
                        <m:sup/>
                        <m:e>
                          <m:nary>
                            <m:naryPr>
                              <m:chr m:val="∑"/>
                              <m:supHide m:val="on"/>
                              <m:ctrlPr>
                                <a:rPr lang="en-US" b="1" i="1" kern="0" smtClean="0">
                                  <a:solidFill>
                                    <a:srgbClr val="000000"/>
                                  </a:solidFill>
                                  <a:latin typeface="Cambria Math" panose="02040503050406030204" pitchFamily="18" charset="0"/>
                                  <a:ea typeface="Cambria Math" panose="02040503050406030204" pitchFamily="18" charset="0"/>
                                </a:rPr>
                              </m:ctrlPr>
                            </m:naryPr>
                            <m:sub>
                              <m:r>
                                <m:rPr>
                                  <m:brk m:alnAt="7"/>
                                </m:rPr>
                                <a:rPr lang="en-US" b="1" i="1" kern="0" smtClean="0">
                                  <a:solidFill>
                                    <a:srgbClr val="000000"/>
                                  </a:solidFill>
                                  <a:latin typeface="Cambria Math" panose="02040503050406030204" pitchFamily="18" charset="0"/>
                                  <a:ea typeface="Cambria Math" panose="02040503050406030204" pitchFamily="18" charset="0"/>
                                </a:rPr>
                                <m:t>𝒚</m:t>
                              </m:r>
                              <m:r>
                                <a:rPr lang="en-US" b="1" i="1" kern="0">
                                  <a:solidFill>
                                    <a:srgbClr val="000000"/>
                                  </a:solidFill>
                                  <a:latin typeface="Cambria Math" panose="02040503050406030204" pitchFamily="18" charset="0"/>
                                  <a:ea typeface="Cambria Math" panose="02040503050406030204" pitchFamily="18" charset="0"/>
                                </a:rPr>
                                <m:t>∈</m:t>
                              </m:r>
                              <m:r>
                                <a:rPr lang="en-US" b="1" i="1" kern="0" smtClean="0">
                                  <a:solidFill>
                                    <a:srgbClr val="000000"/>
                                  </a:solidFill>
                                  <a:latin typeface="Cambria Math" panose="02040503050406030204" pitchFamily="18" charset="0"/>
                                  <a:ea typeface="Cambria Math" panose="02040503050406030204" pitchFamily="18" charset="0"/>
                                </a:rPr>
                                <m:t>𝓨</m:t>
                              </m:r>
                            </m:sub>
                            <m:sup/>
                            <m:e>
                              <m:r>
                                <a:rPr lang="en-US" b="1" i="1" kern="0">
                                  <a:solidFill>
                                    <a:srgbClr val="000000"/>
                                  </a:solidFill>
                                  <a:latin typeface="Cambria Math" panose="02040503050406030204" pitchFamily="18" charset="0"/>
                                </a:rPr>
                                <m:t>𝒑</m:t>
                              </m:r>
                              <m:d>
                                <m:dPr>
                                  <m:ctrlPr>
                                    <a:rPr lang="en-US" b="1" i="1" kern="0">
                                      <a:solidFill>
                                        <a:srgbClr val="000000"/>
                                      </a:solidFill>
                                      <a:latin typeface="Cambria Math" panose="02040503050406030204" pitchFamily="18" charset="0"/>
                                    </a:rPr>
                                  </m:ctrlPr>
                                </m:dPr>
                                <m:e>
                                  <m:r>
                                    <a:rPr lang="en-US" b="1" i="1" kern="0">
                                      <a:solidFill>
                                        <a:srgbClr val="000000"/>
                                      </a:solidFill>
                                      <a:latin typeface="Cambria Math" panose="02040503050406030204" pitchFamily="18" charset="0"/>
                                    </a:rPr>
                                    <m:t>𝒙</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𝒚</m:t>
                                  </m:r>
                                </m:e>
                              </m:d>
                              <m:r>
                                <a:rPr lang="en-US" b="1" i="1" kern="0">
                                  <a:solidFill>
                                    <a:srgbClr val="000000"/>
                                  </a:solidFill>
                                  <a:latin typeface="Cambria Math" panose="02040503050406030204" pitchFamily="18" charset="0"/>
                                </a:rPr>
                                <m:t>𝒍𝒐𝒈</m:t>
                              </m:r>
                              <m:r>
                                <a:rPr lang="en-US" b="1" i="1" kern="0">
                                  <a:solidFill>
                                    <a:srgbClr val="000000"/>
                                  </a:solidFill>
                                  <a:latin typeface="Cambria Math" panose="02040503050406030204" pitchFamily="18" charset="0"/>
                                </a:rPr>
                                <m:t>(</m:t>
                              </m:r>
                              <m:r>
                                <a:rPr lang="en-US" b="1" i="1" kern="0">
                                  <a:solidFill>
                                    <a:srgbClr val="000000"/>
                                  </a:solidFill>
                                  <a:latin typeface="Cambria Math" panose="02040503050406030204" pitchFamily="18" charset="0"/>
                                </a:rPr>
                                <m:t>𝒑</m:t>
                              </m:r>
                              <m:d>
                                <m:dPr>
                                  <m:ctrlPr>
                                    <a:rPr lang="en-US" b="1" i="1" kern="0">
                                      <a:solidFill>
                                        <a:srgbClr val="000000"/>
                                      </a:solidFill>
                                      <a:latin typeface="Cambria Math" panose="02040503050406030204" pitchFamily="18" charset="0"/>
                                    </a:rPr>
                                  </m:ctrlPr>
                                </m:dPr>
                                <m:e>
                                  <m:r>
                                    <a:rPr lang="en-US" b="1" i="1" kern="0">
                                      <a:solidFill>
                                        <a:srgbClr val="000000"/>
                                      </a:solidFill>
                                      <a:latin typeface="Cambria Math" panose="02040503050406030204" pitchFamily="18" charset="0"/>
                                    </a:rPr>
                                    <m:t>𝒙</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𝒚</m:t>
                                  </m:r>
                                  <m:r>
                                    <a:rPr lang="en-US" b="1" i="1" kern="0" smtClean="0">
                                      <a:solidFill>
                                        <a:srgbClr val="000000"/>
                                      </a:solidFill>
                                      <a:latin typeface="Cambria Math" panose="02040503050406030204" pitchFamily="18" charset="0"/>
                                    </a:rPr>
                                    <m:t>)</m:t>
                                  </m:r>
                                </m:e>
                              </m:d>
                            </m:e>
                          </m:nary>
                        </m:e>
                      </m:nary>
                    </m:oMath>
                  </m:oMathPara>
                </a14:m>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Mutual Information </a:t>
                </a:r>
              </a:p>
              <a:p>
                <a:pPr marL="0" indent="0" defTabSz="914400">
                  <a:buClr>
                    <a:schemeClr val="bg1"/>
                  </a:buClr>
                  <a:buSzPct val="100000"/>
                </a:pPr>
                <a14:m>
                  <m:oMathPara xmlns:m="http://schemas.openxmlformats.org/officeDocument/2006/math">
                    <m:oMathParaPr>
                      <m:jc m:val="centerGroup"/>
                    </m:oMathParaPr>
                    <m:oMath xmlns:m="http://schemas.openxmlformats.org/officeDocument/2006/math">
                      <m:r>
                        <a:rPr lang="en-US" b="1" i="1" kern="0" smtClean="0">
                          <a:solidFill>
                            <a:srgbClr val="000000"/>
                          </a:solidFill>
                          <a:latin typeface="Cambria Math" panose="02040503050406030204" pitchFamily="18" charset="0"/>
                        </a:rPr>
                        <m:t>𝑰</m:t>
                      </m:r>
                      <m:d>
                        <m:dPr>
                          <m:ctrlPr>
                            <a:rPr lang="en-US" b="1" i="1" kern="0">
                              <a:solidFill>
                                <a:srgbClr val="000000"/>
                              </a:solidFill>
                              <a:latin typeface="Cambria Math" panose="02040503050406030204" pitchFamily="18" charset="0"/>
                            </a:rPr>
                          </m:ctrlPr>
                        </m:dPr>
                        <m:e>
                          <m:r>
                            <a:rPr lang="en-US" b="1" i="1" kern="0">
                              <a:solidFill>
                                <a:srgbClr val="000000"/>
                              </a:solidFill>
                              <a:latin typeface="Cambria Math" panose="02040503050406030204" pitchFamily="18" charset="0"/>
                            </a:rPr>
                            <m:t>𝑿</m:t>
                          </m:r>
                          <m:r>
                            <a:rPr lang="en-US" b="1" i="1" kern="0" smtClean="0">
                              <a:solidFill>
                                <a:srgbClr val="000000"/>
                              </a:solidFill>
                              <a:latin typeface="Cambria Math" panose="02040503050406030204" pitchFamily="18" charset="0"/>
                            </a:rPr>
                            <m:t>;</m:t>
                          </m:r>
                          <m:r>
                            <a:rPr lang="en-US" b="1" i="1" kern="0">
                              <a:solidFill>
                                <a:srgbClr val="000000"/>
                              </a:solidFill>
                              <a:latin typeface="Cambria Math" panose="02040503050406030204" pitchFamily="18" charset="0"/>
                            </a:rPr>
                            <m:t>𝒀</m:t>
                          </m:r>
                        </m:e>
                      </m:d>
                      <m:r>
                        <a:rPr lang="en-US" b="1" i="1" kern="0">
                          <a:solidFill>
                            <a:srgbClr val="000000"/>
                          </a:solidFill>
                          <a:latin typeface="Cambria Math" panose="02040503050406030204" pitchFamily="18" charset="0"/>
                        </a:rPr>
                        <m:t>=−</m:t>
                      </m:r>
                      <m:nary>
                        <m:naryPr>
                          <m:chr m:val="∑"/>
                          <m:supHide m:val="on"/>
                          <m:ctrlPr>
                            <a:rPr lang="en-US" b="1" i="1" kern="0">
                              <a:solidFill>
                                <a:srgbClr val="000000"/>
                              </a:solidFill>
                              <a:latin typeface="Cambria Math" panose="02040503050406030204" pitchFamily="18" charset="0"/>
                            </a:rPr>
                          </m:ctrlPr>
                        </m:naryPr>
                        <m:sub>
                          <m:r>
                            <m:rPr>
                              <m:brk m:alnAt="7"/>
                            </m:rPr>
                            <a:rPr lang="en-US" b="1" i="1" kern="0">
                              <a:solidFill>
                                <a:srgbClr val="000000"/>
                              </a:solidFill>
                              <a:latin typeface="Cambria Math" panose="02040503050406030204" pitchFamily="18" charset="0"/>
                            </a:rPr>
                            <m:t>𝒙</m:t>
                          </m:r>
                          <m:r>
                            <a:rPr lang="en-US" b="1" i="1" kern="0">
                              <a:solidFill>
                                <a:srgbClr val="000000"/>
                              </a:solidFill>
                              <a:latin typeface="Cambria Math" panose="02040503050406030204" pitchFamily="18" charset="0"/>
                              <a:ea typeface="Cambria Math" panose="02040503050406030204" pitchFamily="18" charset="0"/>
                            </a:rPr>
                            <m:t>∈</m:t>
                          </m:r>
                          <m:r>
                            <a:rPr lang="en-US" b="1" i="1" kern="0">
                              <a:solidFill>
                                <a:srgbClr val="000000"/>
                              </a:solidFill>
                              <a:latin typeface="Cambria Math" panose="02040503050406030204" pitchFamily="18" charset="0"/>
                              <a:ea typeface="Cambria Math" panose="02040503050406030204" pitchFamily="18" charset="0"/>
                            </a:rPr>
                            <m:t>𝓧</m:t>
                          </m:r>
                        </m:sub>
                        <m:sup/>
                        <m:e>
                          <m:nary>
                            <m:naryPr>
                              <m:chr m:val="∑"/>
                              <m:supHide m:val="on"/>
                              <m:ctrlPr>
                                <a:rPr lang="en-US" b="1" i="1" kern="0">
                                  <a:solidFill>
                                    <a:srgbClr val="000000"/>
                                  </a:solidFill>
                                  <a:latin typeface="Cambria Math" panose="02040503050406030204" pitchFamily="18" charset="0"/>
                                  <a:ea typeface="Cambria Math" panose="02040503050406030204" pitchFamily="18" charset="0"/>
                                </a:rPr>
                              </m:ctrlPr>
                            </m:naryPr>
                            <m:sub>
                              <m:r>
                                <m:rPr>
                                  <m:brk m:alnAt="7"/>
                                </m:rPr>
                                <a:rPr lang="en-US" b="1" i="1" kern="0">
                                  <a:solidFill>
                                    <a:srgbClr val="000000"/>
                                  </a:solidFill>
                                  <a:latin typeface="Cambria Math" panose="02040503050406030204" pitchFamily="18" charset="0"/>
                                  <a:ea typeface="Cambria Math" panose="02040503050406030204" pitchFamily="18" charset="0"/>
                                </a:rPr>
                                <m:t>𝒚</m:t>
                              </m:r>
                              <m:r>
                                <a:rPr lang="en-US" b="1" i="1" kern="0">
                                  <a:solidFill>
                                    <a:srgbClr val="000000"/>
                                  </a:solidFill>
                                  <a:latin typeface="Cambria Math" panose="02040503050406030204" pitchFamily="18" charset="0"/>
                                  <a:ea typeface="Cambria Math" panose="02040503050406030204" pitchFamily="18" charset="0"/>
                                </a:rPr>
                                <m:t>∈</m:t>
                              </m:r>
                              <m:r>
                                <a:rPr lang="en-US" b="1" i="1" kern="0">
                                  <a:solidFill>
                                    <a:srgbClr val="000000"/>
                                  </a:solidFill>
                                  <a:latin typeface="Cambria Math" panose="02040503050406030204" pitchFamily="18" charset="0"/>
                                  <a:ea typeface="Cambria Math" panose="02040503050406030204" pitchFamily="18" charset="0"/>
                                </a:rPr>
                                <m:t>𝓨</m:t>
                              </m:r>
                            </m:sub>
                            <m:sup/>
                            <m:e>
                              <m:r>
                                <a:rPr lang="en-US" b="1" i="1" kern="0">
                                  <a:solidFill>
                                    <a:srgbClr val="000000"/>
                                  </a:solidFill>
                                  <a:latin typeface="Cambria Math" panose="02040503050406030204" pitchFamily="18" charset="0"/>
                                </a:rPr>
                                <m:t>𝒑</m:t>
                              </m:r>
                              <m:d>
                                <m:dPr>
                                  <m:ctrlPr>
                                    <a:rPr lang="en-US" b="1" i="1" kern="0">
                                      <a:solidFill>
                                        <a:srgbClr val="000000"/>
                                      </a:solidFill>
                                      <a:latin typeface="Cambria Math" panose="02040503050406030204" pitchFamily="18" charset="0"/>
                                    </a:rPr>
                                  </m:ctrlPr>
                                </m:dPr>
                                <m:e>
                                  <m:r>
                                    <a:rPr lang="en-US" b="1" i="1" kern="0">
                                      <a:solidFill>
                                        <a:srgbClr val="000000"/>
                                      </a:solidFill>
                                      <a:latin typeface="Cambria Math" panose="02040503050406030204" pitchFamily="18" charset="0"/>
                                    </a:rPr>
                                    <m:t>𝒙</m:t>
                                  </m:r>
                                  <m:r>
                                    <a:rPr lang="en-US" b="1" i="1" kern="0">
                                      <a:solidFill>
                                        <a:srgbClr val="000000"/>
                                      </a:solidFill>
                                      <a:latin typeface="Cambria Math" panose="02040503050406030204" pitchFamily="18" charset="0"/>
                                    </a:rPr>
                                    <m:t>,</m:t>
                                  </m:r>
                                  <m:r>
                                    <a:rPr lang="en-US" b="1" i="1" kern="0">
                                      <a:solidFill>
                                        <a:srgbClr val="000000"/>
                                      </a:solidFill>
                                      <a:latin typeface="Cambria Math" panose="02040503050406030204" pitchFamily="18" charset="0"/>
                                    </a:rPr>
                                    <m:t>𝒚</m:t>
                                  </m:r>
                                </m:e>
                              </m:d>
                              <m:r>
                                <a:rPr lang="en-US" b="1" i="1" kern="0">
                                  <a:solidFill>
                                    <a:srgbClr val="000000"/>
                                  </a:solidFill>
                                  <a:latin typeface="Cambria Math" panose="02040503050406030204" pitchFamily="18" charset="0"/>
                                </a:rPr>
                                <m:t>𝒍𝒐𝒈</m:t>
                              </m:r>
                              <m:r>
                                <a:rPr lang="en-US" b="1" i="1" kern="0">
                                  <a:solidFill>
                                    <a:srgbClr val="000000"/>
                                  </a:solidFill>
                                  <a:latin typeface="Cambria Math" panose="02040503050406030204" pitchFamily="18" charset="0"/>
                                </a:rPr>
                                <m:t>(</m:t>
                              </m:r>
                              <m:f>
                                <m:fPr>
                                  <m:ctrlPr>
                                    <a:rPr lang="en-US" b="1" i="1" kern="0" smtClean="0">
                                      <a:solidFill>
                                        <a:srgbClr val="000000"/>
                                      </a:solidFill>
                                      <a:latin typeface="Cambria Math" panose="02040503050406030204" pitchFamily="18" charset="0"/>
                                    </a:rPr>
                                  </m:ctrlPr>
                                </m:fPr>
                                <m:num>
                                  <m:r>
                                    <a:rPr lang="en-US" b="1" i="1" kern="0" smtClean="0">
                                      <a:solidFill>
                                        <a:srgbClr val="000000"/>
                                      </a:solidFill>
                                      <a:latin typeface="Cambria Math" panose="02040503050406030204" pitchFamily="18" charset="0"/>
                                    </a:rPr>
                                    <m:t>𝒑</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𝒙</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𝒚</m:t>
                                  </m:r>
                                  <m:r>
                                    <a:rPr lang="en-US" b="1" i="1" kern="0" smtClean="0">
                                      <a:solidFill>
                                        <a:srgbClr val="000000"/>
                                      </a:solidFill>
                                      <a:latin typeface="Cambria Math" panose="02040503050406030204" pitchFamily="18" charset="0"/>
                                    </a:rPr>
                                    <m:t>)</m:t>
                                  </m:r>
                                </m:num>
                                <m:den>
                                  <m:r>
                                    <a:rPr lang="en-US" b="1" i="1" kern="0" smtClean="0">
                                      <a:solidFill>
                                        <a:srgbClr val="000000"/>
                                      </a:solidFill>
                                      <a:latin typeface="Cambria Math" panose="02040503050406030204" pitchFamily="18" charset="0"/>
                                    </a:rPr>
                                    <m:t>𝒑</m:t>
                                  </m:r>
                                  <m:d>
                                    <m:dPr>
                                      <m:ctrlPr>
                                        <a:rPr lang="en-US" b="1" i="1" kern="0" smtClean="0">
                                          <a:solidFill>
                                            <a:srgbClr val="000000"/>
                                          </a:solidFill>
                                          <a:latin typeface="Cambria Math" panose="02040503050406030204" pitchFamily="18" charset="0"/>
                                        </a:rPr>
                                      </m:ctrlPr>
                                    </m:dPr>
                                    <m:e>
                                      <m:r>
                                        <a:rPr lang="en-US" b="1" i="1" kern="0" smtClean="0">
                                          <a:solidFill>
                                            <a:srgbClr val="000000"/>
                                          </a:solidFill>
                                          <a:latin typeface="Cambria Math" panose="02040503050406030204" pitchFamily="18" charset="0"/>
                                        </a:rPr>
                                        <m:t>𝒙</m:t>
                                      </m:r>
                                    </m:e>
                                  </m:d>
                                  <m:r>
                                    <a:rPr lang="en-US" b="1" i="1" kern="0" smtClean="0">
                                      <a:solidFill>
                                        <a:srgbClr val="000000"/>
                                      </a:solidFill>
                                      <a:latin typeface="Cambria Math" panose="02040503050406030204" pitchFamily="18" charset="0"/>
                                    </a:rPr>
                                    <m:t>𝒑</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𝒚</m:t>
                                  </m:r>
                                  <m:r>
                                    <a:rPr lang="en-US" b="1" i="1" kern="0" smtClean="0">
                                      <a:solidFill>
                                        <a:srgbClr val="000000"/>
                                      </a:solidFill>
                                      <a:latin typeface="Cambria Math" panose="02040503050406030204" pitchFamily="18" charset="0"/>
                                    </a:rPr>
                                    <m:t>)</m:t>
                                  </m:r>
                                </m:den>
                              </m:f>
                              <m:r>
                                <a:rPr lang="en-US" b="1" i="1" kern="0" smtClean="0">
                                  <a:solidFill>
                                    <a:srgbClr val="000000"/>
                                  </a:solidFill>
                                  <a:latin typeface="Cambria Math" panose="02040503050406030204" pitchFamily="18" charset="0"/>
                                </a:rPr>
                                <m:t>)</m:t>
                              </m:r>
                            </m:e>
                          </m:nary>
                        </m:e>
                      </m:nary>
                    </m:oMath>
                  </m:oMathPara>
                </a14:m>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4337540"/>
                <a:ext cx="15416836" cy="5051903"/>
              </a:xfrm>
              <a:prstGeom prst="rect">
                <a:avLst/>
              </a:prstGeom>
              <a:blipFill>
                <a:blip r:embed="rId5"/>
                <a:stretch>
                  <a:fillRect l="-658" t="-22306" b="-31328"/>
                </a:stretch>
              </a:blipFill>
              <a:ln w="9525">
                <a:noFill/>
                <a:miter lim="800000"/>
                <a:headEnd/>
                <a:tailEnd/>
              </a:ln>
            </p:spPr>
            <p:txBody>
              <a:bodyPr/>
              <a:lstStyle/>
              <a:p>
                <a:r>
                  <a:rPr lang="en-US">
                    <a:noFill/>
                  </a:rPr>
                  <a:t> </a:t>
                </a:r>
              </a:p>
            </p:txBody>
          </p:sp>
        </mc:Fallback>
      </mc:AlternateContent>
      <p:pic>
        <p:nvPicPr>
          <p:cNvPr id="8" name="Audio 7">
            <a:hlinkClick r:id="" action="ppaction://media"/>
            <a:extLst>
              <a:ext uri="{FF2B5EF4-FFF2-40B4-BE49-F238E27FC236}">
                <a16:creationId xmlns:a16="http://schemas.microsoft.com/office/drawing/2014/main" id="{4AD3E529-F586-1047-87AC-6D1E5B417B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042928514"/>
      </p:ext>
    </p:extLst>
  </p:cSld>
  <p:clrMapOvr>
    <a:masterClrMapping/>
  </p:clrMapOvr>
  <mc:AlternateContent xmlns:mc="http://schemas.openxmlformats.org/markup-compatibility/2006">
    <mc:Choice xmlns:p14="http://schemas.microsoft.com/office/powerpoint/2010/main" Requires="p14">
      <p:transition spd="med" p14:dur="700" advTm="39014">
        <p:fade/>
      </p:transition>
    </mc:Choice>
    <mc:Fallback>
      <p:transition spd="med" advTm="390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E8D39E87-A443-714F-90BF-275D7A4268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264">
        <p:fade/>
      </p:transition>
    </mc:Choice>
    <mc:Fallback>
      <p:transition spd="med" advTm="22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8A25EF92-966B-6849-98B1-A81390D4C7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990">
        <p:fade/>
      </p:transition>
    </mc:Choice>
    <mc:Fallback>
      <p:transition spd="med" advTm="9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2136931"/>
          </a:xfrm>
        </p:spPr>
        <p:txBody>
          <a:bodyPr/>
          <a:lstStyle/>
          <a:p>
            <a:r>
              <a:rPr lang="en-US" dirty="0">
                <a:solidFill>
                  <a:srgbClr val="000000"/>
                </a:solidFill>
              </a:rPr>
              <a:t>Feature is a distinctive attribute or aspect of something.</a:t>
            </a:r>
          </a:p>
          <a:p>
            <a:pPr indent="0"/>
            <a:endParaRPr lang="en-US" dirty="0">
              <a:solidFill>
                <a:srgbClr val="000000"/>
              </a:solidFill>
            </a:endParaRPr>
          </a:p>
          <a:p>
            <a:pPr marL="0" indent="0"/>
            <a:r>
              <a:rPr lang="en-US" dirty="0"/>
              <a:t>In machine learning based data analytics, a feature is an individual measurable property or characteristic of a phenomenon being observed.</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4548838-0452-424A-BF93-C49375351185}"/>
                  </a:ext>
                </a:extLst>
              </p14:cNvPr>
              <p14:cNvContentPartPr/>
              <p14:nvPr/>
            </p14:nvContentPartPr>
            <p14:xfrm>
              <a:off x="2997851" y="1298422"/>
              <a:ext cx="360" cy="360"/>
            </p14:xfrm>
          </p:contentPart>
        </mc:Choice>
        <mc:Fallback xmlns="">
          <p:pic>
            <p:nvPicPr>
              <p:cNvPr id="4" name="Ink 3">
                <a:extLst>
                  <a:ext uri="{FF2B5EF4-FFF2-40B4-BE49-F238E27FC236}">
                    <a16:creationId xmlns:a16="http://schemas.microsoft.com/office/drawing/2014/main" id="{14548838-0452-424A-BF93-C49375351185}"/>
                  </a:ext>
                </a:extLst>
              </p:cNvPr>
              <p:cNvPicPr/>
              <p:nvPr/>
            </p:nvPicPr>
            <p:blipFill>
              <a:blip r:embed="rId6"/>
              <a:stretch>
                <a:fillRect/>
              </a:stretch>
            </p:blipFill>
            <p:spPr>
              <a:xfrm>
                <a:off x="2988851" y="1289422"/>
                <a:ext cx="18000" cy="18000"/>
              </a:xfrm>
              <a:prstGeom prst="rect">
                <a:avLst/>
              </a:prstGeom>
            </p:spPr>
          </p:pic>
        </mc:Fallback>
      </mc:AlternateContent>
      <p:sp>
        <p:nvSpPr>
          <p:cNvPr id="8" name="Rectangle 7">
            <a:extLst>
              <a:ext uri="{FF2B5EF4-FFF2-40B4-BE49-F238E27FC236}">
                <a16:creationId xmlns:a16="http://schemas.microsoft.com/office/drawing/2014/main" id="{E4E27231-EC3A-8C43-A2A7-25F7F0608433}"/>
              </a:ext>
            </a:extLst>
          </p:cNvPr>
          <p:cNvSpPr/>
          <p:nvPr/>
        </p:nvSpPr>
        <p:spPr>
          <a:xfrm>
            <a:off x="6801051" y="4958834"/>
            <a:ext cx="4685898" cy="369332"/>
          </a:xfrm>
          <a:prstGeom prst="rect">
            <a:avLst/>
          </a:prstGeom>
        </p:spPr>
        <p:txBody>
          <a:bodyPr wrap="none">
            <a:spAutoFit/>
          </a:bodyPr>
          <a:lstStyle/>
          <a:p>
            <a:r>
              <a:rPr lang="en-US" dirty="0"/>
              <a:t>a distinctive attribute or aspect of something</a:t>
            </a:r>
          </a:p>
        </p:txBody>
      </p:sp>
      <p:sp>
        <p:nvSpPr>
          <p:cNvPr id="10" name="Content Placeholder 2">
            <a:extLst>
              <a:ext uri="{FF2B5EF4-FFF2-40B4-BE49-F238E27FC236}">
                <a16:creationId xmlns:a16="http://schemas.microsoft.com/office/drawing/2014/main" id="{4DE21B38-CF23-2E40-9F0A-5036813F8CB4}"/>
              </a:ext>
            </a:extLst>
          </p:cNvPr>
          <p:cNvSpPr txBox="1">
            <a:spLocks/>
          </p:cNvSpPr>
          <p:nvPr/>
        </p:nvSpPr>
        <p:spPr bwMode="auto">
          <a:xfrm>
            <a:off x="819340" y="5328166"/>
            <a:ext cx="4521587" cy="4439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Face Recognition </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Nose</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Mouth</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Eye </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Ear </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 …</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p:txBody>
      </p:sp>
      <p:pic>
        <p:nvPicPr>
          <p:cNvPr id="12" name="Picture 11">
            <a:extLst>
              <a:ext uri="{FF2B5EF4-FFF2-40B4-BE49-F238E27FC236}">
                <a16:creationId xmlns:a16="http://schemas.microsoft.com/office/drawing/2014/main" id="{0ADB268C-4723-D948-9CE0-49F96BBA4620}"/>
              </a:ext>
            </a:extLst>
          </p:cNvPr>
          <p:cNvPicPr>
            <a:picLocks noChangeAspect="1"/>
          </p:cNvPicPr>
          <p:nvPr/>
        </p:nvPicPr>
        <p:blipFill>
          <a:blip r:embed="rId7"/>
          <a:stretch>
            <a:fillRect/>
          </a:stretch>
        </p:blipFill>
        <p:spPr>
          <a:xfrm>
            <a:off x="6180282" y="5247410"/>
            <a:ext cx="7340600" cy="4419600"/>
          </a:xfrm>
          <a:prstGeom prst="rect">
            <a:avLst/>
          </a:prstGeom>
        </p:spPr>
      </p:pic>
      <p:sp>
        <p:nvSpPr>
          <p:cNvPr id="13" name="Content Placeholder 2">
            <a:extLst>
              <a:ext uri="{FF2B5EF4-FFF2-40B4-BE49-F238E27FC236}">
                <a16:creationId xmlns:a16="http://schemas.microsoft.com/office/drawing/2014/main" id="{2C930AF5-05FD-7949-BFA6-CFFDBA17D26E}"/>
              </a:ext>
            </a:extLst>
          </p:cNvPr>
          <p:cNvSpPr txBox="1">
            <a:spLocks/>
          </p:cNvSpPr>
          <p:nvPr/>
        </p:nvSpPr>
        <p:spPr bwMode="auto">
          <a:xfrm>
            <a:off x="10453255" y="10023157"/>
            <a:ext cx="783474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www.nyclu.org</a:t>
            </a:r>
            <a:r>
              <a:rPr lang="en-US" sz="1400" b="1" kern="0" dirty="0">
                <a:solidFill>
                  <a:srgbClr val="000000"/>
                </a:solidFill>
              </a:rPr>
              <a:t>/</a:t>
            </a:r>
            <a:r>
              <a:rPr lang="en-US" sz="1400" b="1" kern="0" dirty="0" err="1">
                <a:solidFill>
                  <a:srgbClr val="000000"/>
                </a:solidFill>
              </a:rPr>
              <a:t>en</a:t>
            </a:r>
            <a:r>
              <a:rPr lang="en-US" sz="1400" b="1" kern="0" dirty="0">
                <a:solidFill>
                  <a:srgbClr val="000000"/>
                </a:solidFill>
              </a:rPr>
              <a:t>/news/facial-recognition-cameras-do-not-belong-schools</a:t>
            </a:r>
            <a:endParaRPr lang="en-US" sz="1400" b="1" kern="0" dirty="0"/>
          </a:p>
        </p:txBody>
      </p:sp>
      <p:pic>
        <p:nvPicPr>
          <p:cNvPr id="9" name="Audio 8">
            <a:hlinkClick r:id="" action="ppaction://media"/>
            <a:extLst>
              <a:ext uri="{FF2B5EF4-FFF2-40B4-BE49-F238E27FC236}">
                <a16:creationId xmlns:a16="http://schemas.microsoft.com/office/drawing/2014/main" id="{3277BADC-4924-FA46-A9D8-28C577C8977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03786380"/>
      </p:ext>
    </p:extLst>
  </p:cSld>
  <p:clrMapOvr>
    <a:masterClrMapping/>
  </p:clrMapOvr>
  <mc:AlternateContent xmlns:mc="http://schemas.openxmlformats.org/markup-compatibility/2006">
    <mc:Choice xmlns:p14="http://schemas.microsoft.com/office/powerpoint/2010/main" Requires="p14">
      <p:transition spd="med" p14:dur="700" advTm="12198">
        <p:fade/>
      </p:transition>
    </mc:Choice>
    <mc:Fallback>
      <p:transition spd="med" advTm="121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Extraction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Feature extraction is to extract features from raw data or even create new features on the raw data.</a:t>
            </a:r>
          </a:p>
        </p:txBody>
      </p:sp>
      <p:sp>
        <p:nvSpPr>
          <p:cNvPr id="5" name="Text Placeholder 4">
            <a:extLst>
              <a:ext uri="{FF2B5EF4-FFF2-40B4-BE49-F238E27FC236}">
                <a16:creationId xmlns:a16="http://schemas.microsoft.com/office/drawing/2014/main" id="{B52155F1-BB47-4973-8D84-45182B6DA7B1}"/>
              </a:ext>
            </a:extLst>
          </p:cNvPr>
          <p:cNvSpPr>
            <a:spLocks noGrp="1"/>
          </p:cNvSpPr>
          <p:nvPr>
            <p:ph type="body" sz="quarter" idx="10"/>
          </p:nvPr>
        </p:nvSpPr>
        <p:spPr/>
        <p:txBody>
          <a:bodyPr/>
          <a:lstStyle/>
          <a:p>
            <a:endParaRPr lang="en-US"/>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4548838-0452-424A-BF93-C49375351185}"/>
                  </a:ext>
                </a:extLst>
              </p14:cNvPr>
              <p14:cNvContentPartPr/>
              <p14:nvPr/>
            </p14:nvContentPartPr>
            <p14:xfrm>
              <a:off x="2997851" y="1298422"/>
              <a:ext cx="360" cy="360"/>
            </p14:xfrm>
          </p:contentPart>
        </mc:Choice>
        <mc:Fallback xmlns="">
          <p:pic>
            <p:nvPicPr>
              <p:cNvPr id="4" name="Ink 3">
                <a:extLst>
                  <a:ext uri="{FF2B5EF4-FFF2-40B4-BE49-F238E27FC236}">
                    <a16:creationId xmlns:a16="http://schemas.microsoft.com/office/drawing/2014/main" id="{14548838-0452-424A-BF93-C49375351185}"/>
                  </a:ext>
                </a:extLst>
              </p:cNvPr>
              <p:cNvPicPr/>
              <p:nvPr/>
            </p:nvPicPr>
            <p:blipFill>
              <a:blip r:embed="rId6"/>
              <a:stretch>
                <a:fillRect/>
              </a:stretch>
            </p:blipFill>
            <p:spPr>
              <a:xfrm>
                <a:off x="2988851" y="1289422"/>
                <a:ext cx="18000" cy="18000"/>
              </a:xfrm>
              <a:prstGeom prst="rect">
                <a:avLst/>
              </a:prstGeom>
            </p:spPr>
          </p:pic>
        </mc:Fallback>
      </mc:AlternateContent>
      <p:sp>
        <p:nvSpPr>
          <p:cNvPr id="8" name="Rectangle 7">
            <a:extLst>
              <a:ext uri="{FF2B5EF4-FFF2-40B4-BE49-F238E27FC236}">
                <a16:creationId xmlns:a16="http://schemas.microsoft.com/office/drawing/2014/main" id="{E4E27231-EC3A-8C43-A2A7-25F7F0608433}"/>
              </a:ext>
            </a:extLst>
          </p:cNvPr>
          <p:cNvSpPr/>
          <p:nvPr/>
        </p:nvSpPr>
        <p:spPr>
          <a:xfrm>
            <a:off x="6801051" y="4958834"/>
            <a:ext cx="4685898" cy="369332"/>
          </a:xfrm>
          <a:prstGeom prst="rect">
            <a:avLst/>
          </a:prstGeom>
        </p:spPr>
        <p:txBody>
          <a:bodyPr wrap="none">
            <a:spAutoFit/>
          </a:bodyPr>
          <a:lstStyle/>
          <a:p>
            <a:r>
              <a:rPr lang="en-US" dirty="0"/>
              <a:t>a distinctive attribute or aspect of something</a:t>
            </a:r>
          </a:p>
        </p:txBody>
      </p:sp>
      <p:sp>
        <p:nvSpPr>
          <p:cNvPr id="10" name="Content Placeholder 2">
            <a:extLst>
              <a:ext uri="{FF2B5EF4-FFF2-40B4-BE49-F238E27FC236}">
                <a16:creationId xmlns:a16="http://schemas.microsoft.com/office/drawing/2014/main" id="{4DE21B38-CF23-2E40-9F0A-5036813F8CB4}"/>
              </a:ext>
            </a:extLst>
          </p:cNvPr>
          <p:cNvSpPr txBox="1">
            <a:spLocks/>
          </p:cNvSpPr>
          <p:nvPr/>
        </p:nvSpPr>
        <p:spPr bwMode="auto">
          <a:xfrm>
            <a:off x="805700" y="4176120"/>
            <a:ext cx="4521587" cy="4439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Creating new features </a:t>
            </a:r>
            <a:r>
              <a:rPr lang="en-US" kern="0" dirty="0">
                <a:solidFill>
                  <a:srgbClr val="000000"/>
                </a:solidFill>
              </a:rPr>
              <a:t>is a process to generate new variables/features based on existing variables/features. </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p:txBody>
      </p:sp>
      <p:pic>
        <p:nvPicPr>
          <p:cNvPr id="6" name="Picture 5">
            <a:extLst>
              <a:ext uri="{FF2B5EF4-FFF2-40B4-BE49-F238E27FC236}">
                <a16:creationId xmlns:a16="http://schemas.microsoft.com/office/drawing/2014/main" id="{D9D1A44F-7FB0-B946-BD99-6937B05D8331}"/>
              </a:ext>
            </a:extLst>
          </p:cNvPr>
          <p:cNvPicPr>
            <a:picLocks noChangeAspect="1"/>
          </p:cNvPicPr>
          <p:nvPr/>
        </p:nvPicPr>
        <p:blipFill>
          <a:blip r:embed="rId7"/>
          <a:stretch>
            <a:fillRect/>
          </a:stretch>
        </p:blipFill>
        <p:spPr>
          <a:xfrm>
            <a:off x="5435600" y="4140199"/>
            <a:ext cx="12196326" cy="3299691"/>
          </a:xfrm>
          <a:prstGeom prst="rect">
            <a:avLst/>
          </a:prstGeom>
        </p:spPr>
      </p:pic>
      <p:pic>
        <p:nvPicPr>
          <p:cNvPr id="7" name="Audio 6">
            <a:hlinkClick r:id="" action="ppaction://media"/>
            <a:extLst>
              <a:ext uri="{FF2B5EF4-FFF2-40B4-BE49-F238E27FC236}">
                <a16:creationId xmlns:a16="http://schemas.microsoft.com/office/drawing/2014/main" id="{EF3FBEAB-7896-5C4C-A759-24EB9EF0716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5944132"/>
      </p:ext>
    </p:extLst>
  </p:cSld>
  <p:clrMapOvr>
    <a:masterClrMapping/>
  </p:clrMapOvr>
  <mc:AlternateContent xmlns:mc="http://schemas.openxmlformats.org/markup-compatibility/2006">
    <mc:Choice xmlns:p14="http://schemas.microsoft.com/office/powerpoint/2010/main" Requires="p14">
      <p:transition spd="med" p14:dur="700" advTm="23364">
        <p:fade/>
      </p:transition>
    </mc:Choice>
    <mc:Fallback>
      <p:transition spd="med" advTm="233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Extraction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pPr marL="0" indent="0"/>
            <a:r>
              <a:rPr lang="en-US" dirty="0">
                <a:solidFill>
                  <a:srgbClr val="000000"/>
                </a:solidFill>
              </a:rPr>
              <a:t>Different sets of features will lead to different performance of data analytics.</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4548838-0452-424A-BF93-C49375351185}"/>
                  </a:ext>
                </a:extLst>
              </p14:cNvPr>
              <p14:cNvContentPartPr/>
              <p14:nvPr/>
            </p14:nvContentPartPr>
            <p14:xfrm>
              <a:off x="2997851" y="1298422"/>
              <a:ext cx="360" cy="360"/>
            </p14:xfrm>
          </p:contentPart>
        </mc:Choice>
        <mc:Fallback xmlns="">
          <p:pic>
            <p:nvPicPr>
              <p:cNvPr id="4" name="Ink 3">
                <a:extLst>
                  <a:ext uri="{FF2B5EF4-FFF2-40B4-BE49-F238E27FC236}">
                    <a16:creationId xmlns:a16="http://schemas.microsoft.com/office/drawing/2014/main" id="{14548838-0452-424A-BF93-C49375351185}"/>
                  </a:ext>
                </a:extLst>
              </p:cNvPr>
              <p:cNvPicPr/>
              <p:nvPr/>
            </p:nvPicPr>
            <p:blipFill>
              <a:blip r:embed="rId6"/>
              <a:stretch>
                <a:fillRect/>
              </a:stretch>
            </p:blipFill>
            <p:spPr>
              <a:xfrm>
                <a:off x="2988851" y="1289422"/>
                <a:ext cx="18000" cy="18000"/>
              </a:xfrm>
              <a:prstGeom prst="rect">
                <a:avLst/>
              </a:prstGeom>
            </p:spPr>
          </p:pic>
        </mc:Fallback>
      </mc:AlternateContent>
      <p:sp>
        <p:nvSpPr>
          <p:cNvPr id="8" name="Rectangle 7">
            <a:extLst>
              <a:ext uri="{FF2B5EF4-FFF2-40B4-BE49-F238E27FC236}">
                <a16:creationId xmlns:a16="http://schemas.microsoft.com/office/drawing/2014/main" id="{E4E27231-EC3A-8C43-A2A7-25F7F0608433}"/>
              </a:ext>
            </a:extLst>
          </p:cNvPr>
          <p:cNvSpPr/>
          <p:nvPr/>
        </p:nvSpPr>
        <p:spPr>
          <a:xfrm>
            <a:off x="6801051" y="4958834"/>
            <a:ext cx="4685898" cy="369332"/>
          </a:xfrm>
          <a:prstGeom prst="rect">
            <a:avLst/>
          </a:prstGeom>
        </p:spPr>
        <p:txBody>
          <a:bodyPr wrap="none">
            <a:spAutoFit/>
          </a:bodyPr>
          <a:lstStyle/>
          <a:p>
            <a:r>
              <a:rPr lang="en-US" dirty="0"/>
              <a:t>a distinctive attribute or aspect of something</a:t>
            </a:r>
          </a:p>
        </p:txBody>
      </p:sp>
      <p:pic>
        <p:nvPicPr>
          <p:cNvPr id="31746" name="Picture 2">
            <a:extLst>
              <a:ext uri="{FF2B5EF4-FFF2-40B4-BE49-F238E27FC236}">
                <a16:creationId xmlns:a16="http://schemas.microsoft.com/office/drawing/2014/main" id="{1FF0184A-9B2E-3845-B05E-ED02DA7D5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895" y="3683677"/>
            <a:ext cx="8013700" cy="60071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0FBCA5B-FD78-2B46-A34F-821157DAD217}"/>
              </a:ext>
            </a:extLst>
          </p:cNvPr>
          <p:cNvSpPr txBox="1">
            <a:spLocks/>
          </p:cNvSpPr>
          <p:nvPr/>
        </p:nvSpPr>
        <p:spPr bwMode="auto">
          <a:xfrm>
            <a:off x="7840943" y="9825236"/>
            <a:ext cx="10842495" cy="591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indent="0" defTabSz="914400"/>
            <a:r>
              <a:rPr lang="en-US" sz="1400" b="1" kern="0" dirty="0">
                <a:solidFill>
                  <a:srgbClr val="000000"/>
                </a:solidFill>
              </a:rPr>
              <a:t>Source: Xiao, R., Zhu, H., Sun, H., &amp; Tang, X. (2007, October). Dynamic cascades for face detection. In 2007 IEEE 11th International Conference on Computer Vision (pp. 1-8).</a:t>
            </a:r>
            <a:endParaRPr lang="en-US" sz="1400" b="1" kern="0" dirty="0"/>
          </a:p>
        </p:txBody>
      </p:sp>
      <p:sp>
        <p:nvSpPr>
          <p:cNvPr id="13" name="Content Placeholder 2">
            <a:extLst>
              <a:ext uri="{FF2B5EF4-FFF2-40B4-BE49-F238E27FC236}">
                <a16:creationId xmlns:a16="http://schemas.microsoft.com/office/drawing/2014/main" id="{2411E183-78CC-BB49-A45D-24A4396B2C26}"/>
              </a:ext>
            </a:extLst>
          </p:cNvPr>
          <p:cNvSpPr txBox="1">
            <a:spLocks/>
          </p:cNvSpPr>
          <p:nvPr/>
        </p:nvSpPr>
        <p:spPr bwMode="auto">
          <a:xfrm>
            <a:off x="819340" y="4337540"/>
            <a:ext cx="7021603"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Face Detection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t>Performance comparison of detectors using multiple feature sets on the CMU+MIT frontal face data set. </a:t>
            </a:r>
          </a:p>
          <a:p>
            <a:pPr marL="457200" indent="-457200" defTabSz="914400">
              <a:buClr>
                <a:schemeClr val="bg1"/>
              </a:buClr>
              <a:buSzPct val="100000"/>
              <a:buFont typeface="Arial" panose="020B0604020202020204" pitchFamily="34" charset="0"/>
              <a:buChar char="•"/>
            </a:pPr>
            <a:endParaRPr lang="en-US" kern="0" dirty="0"/>
          </a:p>
          <a:p>
            <a:pPr marL="457200" indent="-457200" defTabSz="914400">
              <a:buClr>
                <a:schemeClr val="bg1"/>
              </a:buClr>
              <a:buSzPct val="100000"/>
              <a:buFont typeface="Arial" panose="020B0604020202020204" pitchFamily="34" charset="0"/>
              <a:buChar char="•"/>
            </a:pPr>
            <a:endParaRPr lang="en-US" kern="0" dirty="0"/>
          </a:p>
          <a:p>
            <a:pPr marL="457200" indent="-457200" defTabSz="914400">
              <a:buClr>
                <a:schemeClr val="bg1"/>
              </a:buClr>
              <a:buSzPct val="100000"/>
              <a:buFont typeface="Arial" panose="020B0604020202020204" pitchFamily="34" charset="0"/>
              <a:buChar char="•"/>
            </a:pPr>
            <a:endParaRPr lang="en-US" kern="0" dirty="0"/>
          </a:p>
        </p:txBody>
      </p:sp>
      <p:pic>
        <p:nvPicPr>
          <p:cNvPr id="5" name="Audio 4">
            <a:hlinkClick r:id="" action="ppaction://media"/>
            <a:extLst>
              <a:ext uri="{FF2B5EF4-FFF2-40B4-BE49-F238E27FC236}">
                <a16:creationId xmlns:a16="http://schemas.microsoft.com/office/drawing/2014/main" id="{9170CC75-D107-614A-877C-FCDA16200FE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32461290"/>
      </p:ext>
    </p:extLst>
  </p:cSld>
  <p:clrMapOvr>
    <a:masterClrMapping/>
  </p:clrMapOvr>
  <mc:AlternateContent xmlns:mc="http://schemas.openxmlformats.org/markup-compatibility/2006">
    <mc:Choice xmlns:p14="http://schemas.microsoft.com/office/powerpoint/2010/main" Requires="p14">
      <p:transition spd="med" p14:dur="700" advTm="11233">
        <p:fade/>
      </p:transition>
    </mc:Choice>
    <mc:Fallback>
      <p:transition spd="med" advTm="112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Engineering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Feature engineering is a process that is to represent the features by feature selection or feature reduction for data analytics.</a:t>
            </a:r>
          </a:p>
          <a:p>
            <a:endParaRPr lang="en-US" dirty="0"/>
          </a:p>
        </p:txBody>
      </p:sp>
      <p:sp>
        <p:nvSpPr>
          <p:cNvPr id="4" name="Text Placeholder 3">
            <a:extLst>
              <a:ext uri="{FF2B5EF4-FFF2-40B4-BE49-F238E27FC236}">
                <a16:creationId xmlns:a16="http://schemas.microsoft.com/office/drawing/2014/main" id="{EF348D68-18CE-4831-8FA9-0F15260EFB9E}"/>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7020197"/>
            <a:ext cx="15416836" cy="2801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Requiring collaborations between domain experts and data scientists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A trade-off between including more informative features and avoiding too many unrelated features</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Informative features improve model performance.</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Unrelated features reduce model performance.</a:t>
            </a: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0" indent="0" defTabSz="914400">
              <a:buClr>
                <a:schemeClr val="bg1"/>
              </a:buClr>
              <a:buSzPct val="100000"/>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7" name="Picture 6">
            <a:extLst>
              <a:ext uri="{FF2B5EF4-FFF2-40B4-BE49-F238E27FC236}">
                <a16:creationId xmlns:a16="http://schemas.microsoft.com/office/drawing/2014/main" id="{7954A740-00A5-6242-81CF-93A9EBAD5FA3}"/>
              </a:ext>
            </a:extLst>
          </p:cNvPr>
          <p:cNvPicPr>
            <a:picLocks noChangeAspect="1"/>
          </p:cNvPicPr>
          <p:nvPr/>
        </p:nvPicPr>
        <p:blipFill>
          <a:blip r:embed="rId5"/>
          <a:stretch>
            <a:fillRect/>
          </a:stretch>
        </p:blipFill>
        <p:spPr>
          <a:xfrm>
            <a:off x="3149600" y="4070245"/>
            <a:ext cx="11770780" cy="2801607"/>
          </a:xfrm>
          <a:prstGeom prst="rect">
            <a:avLst/>
          </a:prstGeom>
        </p:spPr>
      </p:pic>
      <p:pic>
        <p:nvPicPr>
          <p:cNvPr id="8" name="Audio 7">
            <a:hlinkClick r:id="" action="ppaction://media"/>
            <a:extLst>
              <a:ext uri="{FF2B5EF4-FFF2-40B4-BE49-F238E27FC236}">
                <a16:creationId xmlns:a16="http://schemas.microsoft.com/office/drawing/2014/main" id="{0761B3FE-23A6-BC4B-8A85-C50BE2C1FF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90843993"/>
      </p:ext>
    </p:extLst>
  </p:cSld>
  <p:clrMapOvr>
    <a:masterClrMapping/>
  </p:clrMapOvr>
  <mc:AlternateContent xmlns:mc="http://schemas.openxmlformats.org/markup-compatibility/2006">
    <mc:Choice xmlns:p14="http://schemas.microsoft.com/office/powerpoint/2010/main" Requires="p14">
      <p:transition spd="med" p14:dur="700" advTm="38991">
        <p:fade/>
      </p:transition>
    </mc:Choice>
    <mc:Fallback>
      <p:transition spd="med" advTm="389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Selection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Feature selection is able to remove features that are either redundant or irrelevant without loss of information of data.</a:t>
            </a:r>
          </a:p>
          <a:p>
            <a:endParaRPr lang="en-US" dirty="0"/>
          </a:p>
        </p:txBody>
      </p:sp>
      <p:sp>
        <p:nvSpPr>
          <p:cNvPr id="4" name="Text Placeholder 3">
            <a:extLst>
              <a:ext uri="{FF2B5EF4-FFF2-40B4-BE49-F238E27FC236}">
                <a16:creationId xmlns:a16="http://schemas.microsoft.com/office/drawing/2014/main" id="{781C08C9-1EAF-41E8-B19C-8CA5F9949333}"/>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Simplifying the models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Shortening time for model construction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Avoiding curse of dimensionality</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Enhancing model generalization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406EE8AB-71AD-414F-8B3C-BDA06CFC7C2C}"/>
              </a:ext>
            </a:extLst>
          </p:cNvPr>
          <p:cNvPicPr>
            <a:picLocks noChangeAspect="1"/>
          </p:cNvPicPr>
          <p:nvPr/>
        </p:nvPicPr>
        <p:blipFill>
          <a:blip r:embed="rId5"/>
          <a:stretch>
            <a:fillRect/>
          </a:stretch>
        </p:blipFill>
        <p:spPr>
          <a:xfrm>
            <a:off x="8527758" y="4245578"/>
            <a:ext cx="8596460" cy="3593375"/>
          </a:xfrm>
          <a:prstGeom prst="rect">
            <a:avLst/>
          </a:prstGeom>
        </p:spPr>
      </p:pic>
      <p:pic>
        <p:nvPicPr>
          <p:cNvPr id="7" name="Audio 6">
            <a:hlinkClick r:id="" action="ppaction://media"/>
            <a:extLst>
              <a:ext uri="{FF2B5EF4-FFF2-40B4-BE49-F238E27FC236}">
                <a16:creationId xmlns:a16="http://schemas.microsoft.com/office/drawing/2014/main" id="{F1DF32F6-FFB8-3749-A0CD-EFC8226FBE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87125229"/>
      </p:ext>
    </p:extLst>
  </p:cSld>
  <p:clrMapOvr>
    <a:masterClrMapping/>
  </p:clrMapOvr>
  <mc:AlternateContent xmlns:mc="http://schemas.openxmlformats.org/markup-compatibility/2006">
    <mc:Choice xmlns:p14="http://schemas.microsoft.com/office/powerpoint/2010/main" Requires="p14">
      <p:transition spd="med" p14:dur="700" advTm="18895">
        <p:fade/>
      </p:transition>
    </mc:Choice>
    <mc:Fallback>
      <p:transition spd="med" advTm="188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C</a:t>
            </a:r>
            <a:r>
              <a:rPr lang="en-US" dirty="0">
                <a:solidFill>
                  <a:srgbClr val="000000"/>
                </a:solidFill>
              </a:rPr>
              <a:t>urse of Dimensionality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It refers to phenomena that arise when analyzing and organizing data in high-dimensional spaces.</a:t>
            </a:r>
            <a:endParaRPr lang="en-US" dirty="0"/>
          </a:p>
        </p:txBody>
      </p:sp>
      <p:sp>
        <p:nvSpPr>
          <p:cNvPr id="4" name="Text Placeholder 3">
            <a:extLst>
              <a:ext uri="{FF2B5EF4-FFF2-40B4-BE49-F238E27FC236}">
                <a16:creationId xmlns:a16="http://schemas.microsoft.com/office/drawing/2014/main" id="{C95731E8-530B-4771-96A4-7F4D1955E3FA}"/>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7338868"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Certain models might perform poorly in high-dimensional space.</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More features might need more samples to fill out the high-dimensional space.</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Samples are difficult to be obtained.</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3609CD46-D263-BA48-B58A-52A37F830217}"/>
              </a:ext>
            </a:extLst>
          </p:cNvPr>
          <p:cNvPicPr>
            <a:picLocks noChangeAspect="1"/>
          </p:cNvPicPr>
          <p:nvPr/>
        </p:nvPicPr>
        <p:blipFill>
          <a:blip r:embed="rId5"/>
          <a:stretch>
            <a:fillRect/>
          </a:stretch>
        </p:blipFill>
        <p:spPr>
          <a:xfrm>
            <a:off x="8330622" y="3964131"/>
            <a:ext cx="7338868" cy="4701851"/>
          </a:xfrm>
          <a:prstGeom prst="rect">
            <a:avLst/>
          </a:prstGeom>
        </p:spPr>
      </p:pic>
      <p:pic>
        <p:nvPicPr>
          <p:cNvPr id="6" name="Audio 5">
            <a:hlinkClick r:id="" action="ppaction://media"/>
            <a:extLst>
              <a:ext uri="{FF2B5EF4-FFF2-40B4-BE49-F238E27FC236}">
                <a16:creationId xmlns:a16="http://schemas.microsoft.com/office/drawing/2014/main" id="{B926CFC5-A42C-424C-BC96-903DF5FF9B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567823159"/>
      </p:ext>
    </p:extLst>
  </p:cSld>
  <p:clrMapOvr>
    <a:masterClrMapping/>
  </p:clrMapOvr>
  <mc:AlternateContent xmlns:mc="http://schemas.openxmlformats.org/markup-compatibility/2006">
    <mc:Choice xmlns:p14="http://schemas.microsoft.com/office/powerpoint/2010/main" Requires="p14">
      <p:transition spd="med" p14:dur="700" advTm="6940">
        <p:fade/>
      </p:transition>
    </mc:Choice>
    <mc:Fallback>
      <p:transition spd="med" advTm="69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Approached for Feature Selection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There are three categories of feature selection methods.</a:t>
            </a:r>
          </a:p>
          <a:p>
            <a:endParaRPr lang="en-US" dirty="0"/>
          </a:p>
        </p:txBody>
      </p:sp>
      <p:sp>
        <p:nvSpPr>
          <p:cNvPr id="4" name="Text Placeholder 3">
            <a:extLst>
              <a:ext uri="{FF2B5EF4-FFF2-40B4-BE49-F238E27FC236}">
                <a16:creationId xmlns:a16="http://schemas.microsoft.com/office/drawing/2014/main" id="{1DD3181F-4389-4B16-8730-1A78E4F4967C}"/>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8096060"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Filter methods </a:t>
            </a:r>
            <a:r>
              <a:rPr lang="en-US" kern="0" dirty="0">
                <a:solidFill>
                  <a:srgbClr val="000000"/>
                </a:solidFill>
              </a:rPr>
              <a:t>select features regardless of the model.</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Wrapper methods </a:t>
            </a:r>
            <a:r>
              <a:rPr lang="en-US" kern="0" dirty="0">
                <a:solidFill>
                  <a:srgbClr val="000000"/>
                </a:solidFill>
              </a:rPr>
              <a:t>select features based on performance of a</a:t>
            </a:r>
            <a:r>
              <a:rPr lang="en-US" dirty="0"/>
              <a:t> specific model </a:t>
            </a:r>
            <a:r>
              <a:rPr lang="en-US" kern="0" dirty="0">
                <a:solidFill>
                  <a:srgbClr val="000000"/>
                </a:solidFill>
              </a:rPr>
              <a:t>with a greedy search in a forward/backward manner.</a:t>
            </a: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Model-based methods </a:t>
            </a:r>
            <a:r>
              <a:rPr lang="en-US" kern="0" dirty="0">
                <a:solidFill>
                  <a:srgbClr val="000000"/>
                </a:solidFill>
              </a:rPr>
              <a:t>select features during the procedure of model construction.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7" name="Picture 6">
            <a:extLst>
              <a:ext uri="{FF2B5EF4-FFF2-40B4-BE49-F238E27FC236}">
                <a16:creationId xmlns:a16="http://schemas.microsoft.com/office/drawing/2014/main" id="{410B8B5E-9E31-4243-B944-A2F142B97203}"/>
              </a:ext>
            </a:extLst>
          </p:cNvPr>
          <p:cNvPicPr>
            <a:picLocks noChangeAspect="1"/>
          </p:cNvPicPr>
          <p:nvPr/>
        </p:nvPicPr>
        <p:blipFill>
          <a:blip r:embed="rId5"/>
          <a:stretch>
            <a:fillRect/>
          </a:stretch>
        </p:blipFill>
        <p:spPr>
          <a:xfrm>
            <a:off x="9912928" y="4526625"/>
            <a:ext cx="6234546" cy="3718056"/>
          </a:xfrm>
          <a:prstGeom prst="rect">
            <a:avLst/>
          </a:prstGeom>
        </p:spPr>
      </p:pic>
      <p:pic>
        <p:nvPicPr>
          <p:cNvPr id="5" name="Audio 4">
            <a:hlinkClick r:id="" action="ppaction://media"/>
            <a:extLst>
              <a:ext uri="{FF2B5EF4-FFF2-40B4-BE49-F238E27FC236}">
                <a16:creationId xmlns:a16="http://schemas.microsoft.com/office/drawing/2014/main" id="{9FCF62FD-7066-B64B-924A-2CACA699F4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786702427"/>
      </p:ext>
    </p:extLst>
  </p:cSld>
  <p:clrMapOvr>
    <a:masterClrMapping/>
  </p:clrMapOvr>
  <mc:AlternateContent xmlns:mc="http://schemas.openxmlformats.org/markup-compatibility/2006">
    <mc:Choice xmlns:p14="http://schemas.microsoft.com/office/powerpoint/2010/main" Requires="p14">
      <p:transition spd="med" p14:dur="700" advTm="22777">
        <p:fade/>
      </p:transition>
    </mc:Choice>
    <mc:Fallback>
      <p:transition spd="med" advTm="227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EDD99BD3-C4E0-476C-8690-828305568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94607</TotalTime>
  <Words>1523</Words>
  <Application>Microsoft Macintosh PowerPoint</Application>
  <PresentationFormat>Custom</PresentationFormat>
  <Paragraphs>185</Paragraphs>
  <Slides>17</Slides>
  <Notes>15</Notes>
  <HiddenSlides>0</HiddenSlides>
  <MMClips>17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 Math</vt:lpstr>
      <vt:lpstr>Courier New</vt:lpstr>
      <vt:lpstr>Trebuchet MS</vt:lpstr>
      <vt:lpstr>Wingdings</vt:lpstr>
      <vt:lpstr>Title &amp; Bullet</vt:lpstr>
      <vt:lpstr>Lecture 3.4 - Feature Selection: Introduction to Filter Methods</vt:lpstr>
      <vt:lpstr>PowerPoint Presentation</vt:lpstr>
      <vt:lpstr> Feature</vt:lpstr>
      <vt:lpstr> Feature Extraction</vt:lpstr>
      <vt:lpstr> Feature Extraction</vt:lpstr>
      <vt:lpstr> Feature Engineering</vt:lpstr>
      <vt:lpstr> Feature Selection</vt:lpstr>
      <vt:lpstr> Curse of Dimensionality</vt:lpstr>
      <vt:lpstr> Approached for Feature Selection</vt:lpstr>
      <vt:lpstr>Filter Methods</vt:lpstr>
      <vt:lpstr> Chi Squared Test </vt:lpstr>
      <vt:lpstr> Chi Squared Test </vt:lpstr>
      <vt:lpstr> Chi Squared Test </vt:lpstr>
      <vt:lpstr> Chi Squared Test</vt:lpstr>
      <vt:lpstr> Chi Squared Test</vt:lpstr>
      <vt:lpstr> Mutual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3868</cp:revision>
  <dcterms:created xsi:type="dcterms:W3CDTF">2008-01-24T03:11:41Z</dcterms:created>
  <dcterms:modified xsi:type="dcterms:W3CDTF">2022-02-19T22:28:30Z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