
<file path=[Content_Types].xml><?xml version="1.0" encoding="utf-8"?>
<Types xmlns="http://schemas.openxmlformats.org/package/2006/content-types">
  <Default Extension="emf" ContentType="image/x-emf"/>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4" r:id="rId4"/>
  </p:sldMasterIdLst>
  <p:notesMasterIdLst>
    <p:notesMasterId r:id="rId15"/>
  </p:notesMasterIdLst>
  <p:handoutMasterIdLst>
    <p:handoutMasterId r:id="rId16"/>
  </p:handoutMasterIdLst>
  <p:sldIdLst>
    <p:sldId id="818" r:id="rId5"/>
    <p:sldId id="809" r:id="rId6"/>
    <p:sldId id="863" r:id="rId7"/>
    <p:sldId id="868" r:id="rId8"/>
    <p:sldId id="869" r:id="rId9"/>
    <p:sldId id="870" r:id="rId10"/>
    <p:sldId id="871" r:id="rId11"/>
    <p:sldId id="872" r:id="rId12"/>
    <p:sldId id="873" r:id="rId13"/>
    <p:sldId id="820" r:id="rId14"/>
  </p:sldIdLst>
  <p:sldSz cx="18288000" cy="10287000"/>
  <p:notesSz cx="7010400" cy="9296400"/>
  <p:defaultTextStyle>
    <a:defPPr>
      <a:defRPr lang="en-US"/>
    </a:defPPr>
    <a:lvl1pPr algn="l" defTabSz="761970" rtl="0" fontAlgn="base">
      <a:spcBef>
        <a:spcPct val="0"/>
      </a:spcBef>
      <a:spcAft>
        <a:spcPct val="0"/>
      </a:spcAft>
      <a:defRPr kern="1200">
        <a:solidFill>
          <a:schemeClr val="tx1"/>
        </a:solidFill>
        <a:latin typeface="Arial" charset="0"/>
        <a:ea typeface="MS PGothic" pitchFamily="34" charset="-128"/>
        <a:cs typeface="+mn-cs"/>
      </a:defRPr>
    </a:lvl1pPr>
    <a:lvl2pPr marL="761970" algn="l" defTabSz="761970" rtl="0" fontAlgn="base">
      <a:spcBef>
        <a:spcPct val="0"/>
      </a:spcBef>
      <a:spcAft>
        <a:spcPct val="0"/>
      </a:spcAft>
      <a:defRPr kern="1200">
        <a:solidFill>
          <a:schemeClr val="tx1"/>
        </a:solidFill>
        <a:latin typeface="Arial" charset="0"/>
        <a:ea typeface="MS PGothic" pitchFamily="34" charset="-128"/>
        <a:cs typeface="+mn-cs"/>
      </a:defRPr>
    </a:lvl2pPr>
    <a:lvl3pPr marL="1523939" algn="l" defTabSz="761970" rtl="0" fontAlgn="base">
      <a:spcBef>
        <a:spcPct val="0"/>
      </a:spcBef>
      <a:spcAft>
        <a:spcPct val="0"/>
      </a:spcAft>
      <a:defRPr kern="1200">
        <a:solidFill>
          <a:schemeClr val="tx1"/>
        </a:solidFill>
        <a:latin typeface="Arial" charset="0"/>
        <a:ea typeface="MS PGothic" pitchFamily="34" charset="-128"/>
        <a:cs typeface="+mn-cs"/>
      </a:defRPr>
    </a:lvl3pPr>
    <a:lvl4pPr marL="2285909" algn="l" defTabSz="761970" rtl="0" fontAlgn="base">
      <a:spcBef>
        <a:spcPct val="0"/>
      </a:spcBef>
      <a:spcAft>
        <a:spcPct val="0"/>
      </a:spcAft>
      <a:defRPr kern="1200">
        <a:solidFill>
          <a:schemeClr val="tx1"/>
        </a:solidFill>
        <a:latin typeface="Arial" charset="0"/>
        <a:ea typeface="MS PGothic" pitchFamily="34" charset="-128"/>
        <a:cs typeface="+mn-cs"/>
      </a:defRPr>
    </a:lvl4pPr>
    <a:lvl5pPr marL="3047878" algn="l" defTabSz="761970" rtl="0" fontAlgn="base">
      <a:spcBef>
        <a:spcPct val="0"/>
      </a:spcBef>
      <a:spcAft>
        <a:spcPct val="0"/>
      </a:spcAft>
      <a:defRPr kern="1200">
        <a:solidFill>
          <a:schemeClr val="tx1"/>
        </a:solidFill>
        <a:latin typeface="Arial" charset="0"/>
        <a:ea typeface="MS PGothic" pitchFamily="34" charset="-128"/>
        <a:cs typeface="+mn-cs"/>
      </a:defRPr>
    </a:lvl5pPr>
    <a:lvl6pPr marL="3809848" algn="l" defTabSz="1523939" rtl="0" eaLnBrk="1" latinLnBrk="0" hangingPunct="1">
      <a:defRPr kern="1200">
        <a:solidFill>
          <a:schemeClr val="tx1"/>
        </a:solidFill>
        <a:latin typeface="Arial" charset="0"/>
        <a:ea typeface="MS PGothic" pitchFamily="34" charset="-128"/>
        <a:cs typeface="+mn-cs"/>
      </a:defRPr>
    </a:lvl6pPr>
    <a:lvl7pPr marL="4571817" algn="l" defTabSz="1523939" rtl="0" eaLnBrk="1" latinLnBrk="0" hangingPunct="1">
      <a:defRPr kern="1200">
        <a:solidFill>
          <a:schemeClr val="tx1"/>
        </a:solidFill>
        <a:latin typeface="Arial" charset="0"/>
        <a:ea typeface="MS PGothic" pitchFamily="34" charset="-128"/>
        <a:cs typeface="+mn-cs"/>
      </a:defRPr>
    </a:lvl7pPr>
    <a:lvl8pPr marL="5333787" algn="l" defTabSz="1523939" rtl="0" eaLnBrk="1" latinLnBrk="0" hangingPunct="1">
      <a:defRPr kern="1200">
        <a:solidFill>
          <a:schemeClr val="tx1"/>
        </a:solidFill>
        <a:latin typeface="Arial" charset="0"/>
        <a:ea typeface="MS PGothic" pitchFamily="34" charset="-128"/>
        <a:cs typeface="+mn-cs"/>
      </a:defRPr>
    </a:lvl8pPr>
    <a:lvl9pPr marL="6095756" algn="l" defTabSz="1523939"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93" userDrawn="1">
          <p15:clr>
            <a:srgbClr val="A4A3A4"/>
          </p15:clr>
        </p15:guide>
        <p15:guide id="2" orient="horz" pos="5083" userDrawn="1">
          <p15:clr>
            <a:srgbClr val="A4A3A4"/>
          </p15:clr>
        </p15:guide>
        <p15:guide id="3" orient="horz" pos="5315" userDrawn="1">
          <p15:clr>
            <a:srgbClr val="A4A3A4"/>
          </p15:clr>
        </p15:guide>
        <p15:guide id="4" pos="9092" userDrawn="1">
          <p15:clr>
            <a:srgbClr val="A4A3A4"/>
          </p15:clr>
        </p15:guide>
        <p15:guide id="5" orient="horz" pos="1625" userDrawn="1">
          <p15:clr>
            <a:srgbClr val="A4A3A4"/>
          </p15:clr>
        </p15:guide>
        <p15:guide id="6" pos="576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g, Xishuang" initials="DX" lastIdx="2" clrIdx="0">
    <p:extLst>
      <p:ext uri="{19B8F6BF-5375-455C-9EA6-DF929625EA0E}">
        <p15:presenceInfo xmlns:p15="http://schemas.microsoft.com/office/powerpoint/2012/main" userId="S::xidong@pvamu.edu::d29ea5ac-2f9d-408c-9c70-b4ad3440df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A369"/>
    <a:srgbClr val="890C58"/>
    <a:srgbClr val="0071C5"/>
    <a:srgbClr val="4F2682"/>
    <a:srgbClr val="008564"/>
    <a:srgbClr val="383838"/>
    <a:srgbClr val="8C8C8C"/>
    <a:srgbClr val="CDCDCD"/>
    <a:srgbClr val="6F6F6F"/>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C2A8D8-7272-E558-28A2-3739B5477BA3}" v="4" dt="2021-02-05T17:07:39.520"/>
    <p1510:client id="{8095AE9F-9040-0000-A004-0882581A9B1B}" v="6" dt="2021-02-25T03:11:31.2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55" autoAdjust="0"/>
    <p:restoredTop sz="58699" autoAdjust="0"/>
  </p:normalViewPr>
  <p:slideViewPr>
    <p:cSldViewPr snapToGrid="0">
      <p:cViewPr varScale="1">
        <p:scale>
          <a:sx n="42" d="100"/>
          <a:sy n="42" d="100"/>
        </p:scale>
        <p:origin x="2384" y="200"/>
      </p:cViewPr>
      <p:guideLst>
        <p:guide orient="horz" pos="2193"/>
        <p:guide orient="horz" pos="5083"/>
        <p:guide orient="horz" pos="5315"/>
        <p:guide pos="9092"/>
        <p:guide orient="horz" pos="1625"/>
        <p:guide pos="576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2" d="100"/>
          <a:sy n="92" d="100"/>
        </p:scale>
        <p:origin x="360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bungo" userId="S::jbungo_nvidia.com#ext#@gtvault.onmicrosoft.com::c69b4972-ef89-4265-a3e3-b054213acbae" providerId="AD" clId="Web-{6EC2A8D8-7272-E558-28A2-3739B5477BA3}"/>
    <pc:docChg chg="modSld">
      <pc:chgData name="jbungo" userId="S::jbungo_nvidia.com#ext#@gtvault.onmicrosoft.com::c69b4972-ef89-4265-a3e3-b054213acbae" providerId="AD" clId="Web-{6EC2A8D8-7272-E558-28A2-3739B5477BA3}" dt="2021-02-05T17:07:37.098" v="2" actId="20577"/>
      <pc:docMkLst>
        <pc:docMk/>
      </pc:docMkLst>
      <pc:sldChg chg="modSp">
        <pc:chgData name="jbungo" userId="S::jbungo_nvidia.com#ext#@gtvault.onmicrosoft.com::c69b4972-ef89-4265-a3e3-b054213acbae" providerId="AD" clId="Web-{6EC2A8D8-7272-E558-28A2-3739B5477BA3}" dt="2021-02-05T17:07:37.098" v="2" actId="20577"/>
        <pc:sldMkLst>
          <pc:docMk/>
          <pc:sldMk cId="797556869" sldId="818"/>
        </pc:sldMkLst>
        <pc:spChg chg="mod">
          <ac:chgData name="jbungo" userId="S::jbungo_nvidia.com#ext#@gtvault.onmicrosoft.com::c69b4972-ef89-4265-a3e3-b054213acbae" providerId="AD" clId="Web-{6EC2A8D8-7272-E558-28A2-3739B5477BA3}" dt="2021-02-05T17:07:37.098" v="2" actId="20577"/>
          <ac:spMkLst>
            <pc:docMk/>
            <pc:sldMk cId="797556869" sldId="818"/>
            <ac:spMk id="2" creationId="{4E9096EC-7B78-40A1-902B-4FD437982655}"/>
          </ac:spMkLst>
        </pc:spChg>
      </pc:sldChg>
    </pc:docChg>
  </pc:docChgLst>
  <pc:docChgLst>
    <pc:chgData name="jbungo" userId="S::jbungo_nvidia.com#ext#@gtvault.onmicrosoft.com::c69b4972-ef89-4265-a3e3-b054213acbae" providerId="AD" clId="Web-{8095AE9F-9040-0000-A004-0882581A9B1B}"/>
    <pc:docChg chg="modSld">
      <pc:chgData name="jbungo" userId="S::jbungo_nvidia.com#ext#@gtvault.onmicrosoft.com::c69b4972-ef89-4265-a3e3-b054213acbae" providerId="AD" clId="Web-{8095AE9F-9040-0000-A004-0882581A9B1B}" dt="2021-02-25T03:11:31.275" v="5"/>
      <pc:docMkLst>
        <pc:docMk/>
      </pc:docMkLst>
      <pc:sldChg chg="addSp modSp mod modClrScheme chgLayout">
        <pc:chgData name="jbungo" userId="S::jbungo_nvidia.com#ext#@gtvault.onmicrosoft.com::c69b4972-ef89-4265-a3e3-b054213acbae" providerId="AD" clId="Web-{8095AE9F-9040-0000-A004-0882581A9B1B}" dt="2021-02-25T03:11:30.884" v="0"/>
        <pc:sldMkLst>
          <pc:docMk/>
          <pc:sldMk cId="890706390" sldId="863"/>
        </pc:sldMkLst>
        <pc:spChg chg="mod ord">
          <ac:chgData name="jbungo" userId="S::jbungo_nvidia.com#ext#@gtvault.onmicrosoft.com::c69b4972-ef89-4265-a3e3-b054213acbae" providerId="AD" clId="Web-{8095AE9F-9040-0000-A004-0882581A9B1B}" dt="2021-02-25T03:11:30.884" v="0"/>
          <ac:spMkLst>
            <pc:docMk/>
            <pc:sldMk cId="890706390" sldId="863"/>
            <ac:spMk id="2" creationId="{8A2FEA43-44D8-4A70-A65D-DE5E7DE733D7}"/>
          </ac:spMkLst>
        </pc:spChg>
        <pc:spChg chg="mod ord">
          <ac:chgData name="jbungo" userId="S::jbungo_nvidia.com#ext#@gtvault.onmicrosoft.com::c69b4972-ef89-4265-a3e3-b054213acbae" providerId="AD" clId="Web-{8095AE9F-9040-0000-A004-0882581A9B1B}" dt="2021-02-25T03:11:30.884" v="0"/>
          <ac:spMkLst>
            <pc:docMk/>
            <pc:sldMk cId="890706390" sldId="863"/>
            <ac:spMk id="3" creationId="{C1B0618A-44B1-4FAB-8416-1D9926BCD483}"/>
          </ac:spMkLst>
        </pc:spChg>
        <pc:spChg chg="add mod ord">
          <ac:chgData name="jbungo" userId="S::jbungo_nvidia.com#ext#@gtvault.onmicrosoft.com::c69b4972-ef89-4265-a3e3-b054213acbae" providerId="AD" clId="Web-{8095AE9F-9040-0000-A004-0882581A9B1B}" dt="2021-02-25T03:11:30.884" v="0"/>
          <ac:spMkLst>
            <pc:docMk/>
            <pc:sldMk cId="890706390" sldId="863"/>
            <ac:spMk id="4" creationId="{DED24669-6DDD-4EAE-BCF1-F082591C210D}"/>
          </ac:spMkLst>
        </pc:spChg>
      </pc:sldChg>
      <pc:sldChg chg="addSp modSp mod modClrScheme chgLayout">
        <pc:chgData name="jbungo" userId="S::jbungo_nvidia.com#ext#@gtvault.onmicrosoft.com::c69b4972-ef89-4265-a3e3-b054213acbae" providerId="AD" clId="Web-{8095AE9F-9040-0000-A004-0882581A9B1B}" dt="2021-02-25T03:11:30.946" v="1"/>
        <pc:sldMkLst>
          <pc:docMk/>
          <pc:sldMk cId="3914046615" sldId="868"/>
        </pc:sldMkLst>
        <pc:spChg chg="mod ord">
          <ac:chgData name="jbungo" userId="S::jbungo_nvidia.com#ext#@gtvault.onmicrosoft.com::c69b4972-ef89-4265-a3e3-b054213acbae" providerId="AD" clId="Web-{8095AE9F-9040-0000-A004-0882581A9B1B}" dt="2021-02-25T03:11:30.946" v="1"/>
          <ac:spMkLst>
            <pc:docMk/>
            <pc:sldMk cId="3914046615" sldId="868"/>
            <ac:spMk id="2" creationId="{8A2FEA43-44D8-4A70-A65D-DE5E7DE733D7}"/>
          </ac:spMkLst>
        </pc:spChg>
        <pc:spChg chg="mod ord">
          <ac:chgData name="jbungo" userId="S::jbungo_nvidia.com#ext#@gtvault.onmicrosoft.com::c69b4972-ef89-4265-a3e3-b054213acbae" providerId="AD" clId="Web-{8095AE9F-9040-0000-A004-0882581A9B1B}" dt="2021-02-25T03:11:30.946" v="1"/>
          <ac:spMkLst>
            <pc:docMk/>
            <pc:sldMk cId="3914046615" sldId="868"/>
            <ac:spMk id="3" creationId="{C1B0618A-44B1-4FAB-8416-1D9926BCD483}"/>
          </ac:spMkLst>
        </pc:spChg>
        <pc:spChg chg="add mod ord">
          <ac:chgData name="jbungo" userId="S::jbungo_nvidia.com#ext#@gtvault.onmicrosoft.com::c69b4972-ef89-4265-a3e3-b054213acbae" providerId="AD" clId="Web-{8095AE9F-9040-0000-A004-0882581A9B1B}" dt="2021-02-25T03:11:30.946" v="1"/>
          <ac:spMkLst>
            <pc:docMk/>
            <pc:sldMk cId="3914046615" sldId="868"/>
            <ac:spMk id="4" creationId="{3C657355-69D1-44A6-83B7-41B5C103EB4D}"/>
          </ac:spMkLst>
        </pc:spChg>
      </pc:sldChg>
      <pc:sldChg chg="addSp modSp mod modClrScheme chgLayout">
        <pc:chgData name="jbungo" userId="S::jbungo_nvidia.com#ext#@gtvault.onmicrosoft.com::c69b4972-ef89-4265-a3e3-b054213acbae" providerId="AD" clId="Web-{8095AE9F-9040-0000-A004-0882581A9B1B}" dt="2021-02-25T03:11:31.009" v="2"/>
        <pc:sldMkLst>
          <pc:docMk/>
          <pc:sldMk cId="3439489530" sldId="869"/>
        </pc:sldMkLst>
        <pc:spChg chg="mod ord">
          <ac:chgData name="jbungo" userId="S::jbungo_nvidia.com#ext#@gtvault.onmicrosoft.com::c69b4972-ef89-4265-a3e3-b054213acbae" providerId="AD" clId="Web-{8095AE9F-9040-0000-A004-0882581A9B1B}" dt="2021-02-25T03:11:31.009" v="2"/>
          <ac:spMkLst>
            <pc:docMk/>
            <pc:sldMk cId="3439489530" sldId="869"/>
            <ac:spMk id="2" creationId="{8A2FEA43-44D8-4A70-A65D-DE5E7DE733D7}"/>
          </ac:spMkLst>
        </pc:spChg>
        <pc:spChg chg="mod ord">
          <ac:chgData name="jbungo" userId="S::jbungo_nvidia.com#ext#@gtvault.onmicrosoft.com::c69b4972-ef89-4265-a3e3-b054213acbae" providerId="AD" clId="Web-{8095AE9F-9040-0000-A004-0882581A9B1B}" dt="2021-02-25T03:11:31.009" v="2"/>
          <ac:spMkLst>
            <pc:docMk/>
            <pc:sldMk cId="3439489530" sldId="869"/>
            <ac:spMk id="3" creationId="{C1B0618A-44B1-4FAB-8416-1D9926BCD483}"/>
          </ac:spMkLst>
        </pc:spChg>
        <pc:spChg chg="add mod ord">
          <ac:chgData name="jbungo" userId="S::jbungo_nvidia.com#ext#@gtvault.onmicrosoft.com::c69b4972-ef89-4265-a3e3-b054213acbae" providerId="AD" clId="Web-{8095AE9F-9040-0000-A004-0882581A9B1B}" dt="2021-02-25T03:11:31.009" v="2"/>
          <ac:spMkLst>
            <pc:docMk/>
            <pc:sldMk cId="3439489530" sldId="869"/>
            <ac:spMk id="4" creationId="{0B69A611-30A4-4F52-B489-A264FC96D3E2}"/>
          </ac:spMkLst>
        </pc:spChg>
      </pc:sldChg>
      <pc:sldChg chg="addSp modSp mod modClrScheme chgLayout">
        <pc:chgData name="jbungo" userId="S::jbungo_nvidia.com#ext#@gtvault.onmicrosoft.com::c69b4972-ef89-4265-a3e3-b054213acbae" providerId="AD" clId="Web-{8095AE9F-9040-0000-A004-0882581A9B1B}" dt="2021-02-25T03:11:31.103" v="3"/>
        <pc:sldMkLst>
          <pc:docMk/>
          <pc:sldMk cId="1657942736" sldId="870"/>
        </pc:sldMkLst>
        <pc:spChg chg="mod ord">
          <ac:chgData name="jbungo" userId="S::jbungo_nvidia.com#ext#@gtvault.onmicrosoft.com::c69b4972-ef89-4265-a3e3-b054213acbae" providerId="AD" clId="Web-{8095AE9F-9040-0000-A004-0882581A9B1B}" dt="2021-02-25T03:11:31.103" v="3"/>
          <ac:spMkLst>
            <pc:docMk/>
            <pc:sldMk cId="1657942736" sldId="870"/>
            <ac:spMk id="2" creationId="{8A2FEA43-44D8-4A70-A65D-DE5E7DE733D7}"/>
          </ac:spMkLst>
        </pc:spChg>
        <pc:spChg chg="mod ord">
          <ac:chgData name="jbungo" userId="S::jbungo_nvidia.com#ext#@gtvault.onmicrosoft.com::c69b4972-ef89-4265-a3e3-b054213acbae" providerId="AD" clId="Web-{8095AE9F-9040-0000-A004-0882581A9B1B}" dt="2021-02-25T03:11:31.103" v="3"/>
          <ac:spMkLst>
            <pc:docMk/>
            <pc:sldMk cId="1657942736" sldId="870"/>
            <ac:spMk id="3" creationId="{C1B0618A-44B1-4FAB-8416-1D9926BCD483}"/>
          </ac:spMkLst>
        </pc:spChg>
        <pc:spChg chg="add mod ord">
          <ac:chgData name="jbungo" userId="S::jbungo_nvidia.com#ext#@gtvault.onmicrosoft.com::c69b4972-ef89-4265-a3e3-b054213acbae" providerId="AD" clId="Web-{8095AE9F-9040-0000-A004-0882581A9B1B}" dt="2021-02-25T03:11:31.103" v="3"/>
          <ac:spMkLst>
            <pc:docMk/>
            <pc:sldMk cId="1657942736" sldId="870"/>
            <ac:spMk id="4" creationId="{56316DBA-91C3-47EE-B0C9-47F5C06FEB97}"/>
          </ac:spMkLst>
        </pc:spChg>
      </pc:sldChg>
      <pc:sldChg chg="addSp modSp mod modClrScheme chgLayout">
        <pc:chgData name="jbungo" userId="S::jbungo_nvidia.com#ext#@gtvault.onmicrosoft.com::c69b4972-ef89-4265-a3e3-b054213acbae" providerId="AD" clId="Web-{8095AE9F-9040-0000-A004-0882581A9B1B}" dt="2021-02-25T03:11:31.212" v="4"/>
        <pc:sldMkLst>
          <pc:docMk/>
          <pc:sldMk cId="2194982926" sldId="871"/>
        </pc:sldMkLst>
        <pc:spChg chg="mod ord">
          <ac:chgData name="jbungo" userId="S::jbungo_nvidia.com#ext#@gtvault.onmicrosoft.com::c69b4972-ef89-4265-a3e3-b054213acbae" providerId="AD" clId="Web-{8095AE9F-9040-0000-A004-0882581A9B1B}" dt="2021-02-25T03:11:31.212" v="4"/>
          <ac:spMkLst>
            <pc:docMk/>
            <pc:sldMk cId="2194982926" sldId="871"/>
            <ac:spMk id="2" creationId="{8A2FEA43-44D8-4A70-A65D-DE5E7DE733D7}"/>
          </ac:spMkLst>
        </pc:spChg>
        <pc:spChg chg="mod ord">
          <ac:chgData name="jbungo" userId="S::jbungo_nvidia.com#ext#@gtvault.onmicrosoft.com::c69b4972-ef89-4265-a3e3-b054213acbae" providerId="AD" clId="Web-{8095AE9F-9040-0000-A004-0882581A9B1B}" dt="2021-02-25T03:11:31.212" v="4"/>
          <ac:spMkLst>
            <pc:docMk/>
            <pc:sldMk cId="2194982926" sldId="871"/>
            <ac:spMk id="3" creationId="{C1B0618A-44B1-4FAB-8416-1D9926BCD483}"/>
          </ac:spMkLst>
        </pc:spChg>
        <pc:spChg chg="add mod ord">
          <ac:chgData name="jbungo" userId="S::jbungo_nvidia.com#ext#@gtvault.onmicrosoft.com::c69b4972-ef89-4265-a3e3-b054213acbae" providerId="AD" clId="Web-{8095AE9F-9040-0000-A004-0882581A9B1B}" dt="2021-02-25T03:11:31.212" v="4"/>
          <ac:spMkLst>
            <pc:docMk/>
            <pc:sldMk cId="2194982926" sldId="871"/>
            <ac:spMk id="4" creationId="{598CA959-7643-44C1-9C83-17CA018EFF80}"/>
          </ac:spMkLst>
        </pc:spChg>
      </pc:sldChg>
      <pc:sldChg chg="addSp modSp mod modClrScheme chgLayout">
        <pc:chgData name="jbungo" userId="S::jbungo_nvidia.com#ext#@gtvault.onmicrosoft.com::c69b4972-ef89-4265-a3e3-b054213acbae" providerId="AD" clId="Web-{8095AE9F-9040-0000-A004-0882581A9B1B}" dt="2021-02-25T03:11:31.275" v="5"/>
        <pc:sldMkLst>
          <pc:docMk/>
          <pc:sldMk cId="1265337714" sldId="872"/>
        </pc:sldMkLst>
        <pc:spChg chg="mod ord">
          <ac:chgData name="jbungo" userId="S::jbungo_nvidia.com#ext#@gtvault.onmicrosoft.com::c69b4972-ef89-4265-a3e3-b054213acbae" providerId="AD" clId="Web-{8095AE9F-9040-0000-A004-0882581A9B1B}" dt="2021-02-25T03:11:31.275" v="5"/>
          <ac:spMkLst>
            <pc:docMk/>
            <pc:sldMk cId="1265337714" sldId="872"/>
            <ac:spMk id="2" creationId="{8A2FEA43-44D8-4A70-A65D-DE5E7DE733D7}"/>
          </ac:spMkLst>
        </pc:spChg>
        <pc:spChg chg="mod ord">
          <ac:chgData name="jbungo" userId="S::jbungo_nvidia.com#ext#@gtvault.onmicrosoft.com::c69b4972-ef89-4265-a3e3-b054213acbae" providerId="AD" clId="Web-{8095AE9F-9040-0000-A004-0882581A9B1B}" dt="2021-02-25T03:11:31.275" v="5"/>
          <ac:spMkLst>
            <pc:docMk/>
            <pc:sldMk cId="1265337714" sldId="872"/>
            <ac:spMk id="3" creationId="{C1B0618A-44B1-4FAB-8416-1D9926BCD483}"/>
          </ac:spMkLst>
        </pc:spChg>
        <pc:spChg chg="add mod ord">
          <ac:chgData name="jbungo" userId="S::jbungo_nvidia.com#ext#@gtvault.onmicrosoft.com::c69b4972-ef89-4265-a3e3-b054213acbae" providerId="AD" clId="Web-{8095AE9F-9040-0000-A004-0882581A9B1B}" dt="2021-02-25T03:11:31.275" v="5"/>
          <ac:spMkLst>
            <pc:docMk/>
            <pc:sldMk cId="1265337714" sldId="872"/>
            <ac:spMk id="4" creationId="{789D35F1-40AF-447B-A768-AC8BF3A8E0EE}"/>
          </ac:spMkLst>
        </pc:spChg>
      </pc:sld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3.xml"/><Relationship Id="rId4" Type="http://schemas.openxmlformats.org/officeDocument/2006/relationships/image" Target="../media/image3.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25FFAEB-A754-4EDE-A063-5F87103CFC27}"/>
              </a:ext>
            </a:extLst>
          </p:cNvPr>
          <p:cNvGrpSpPr/>
          <p:nvPr/>
        </p:nvGrpSpPr>
        <p:grpSpPr>
          <a:xfrm>
            <a:off x="4249882" y="8675204"/>
            <a:ext cx="2267650" cy="298438"/>
            <a:chOff x="10009693" y="1549925"/>
            <a:chExt cx="7721678" cy="1016226"/>
          </a:xfrm>
        </p:grpSpPr>
        <p:pic>
          <p:nvPicPr>
            <p:cNvPr id="7" name="Picture 6">
              <a:extLst>
                <a:ext uri="{FF2B5EF4-FFF2-40B4-BE49-F238E27FC236}">
                  <a16:creationId xmlns:a16="http://schemas.microsoft.com/office/drawing/2014/main" id="{EB7B5E74-8CE9-4070-AE0B-4319A9396E4B}"/>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0" name="Straight Connector 9">
              <a:extLst>
                <a:ext uri="{FF2B5EF4-FFF2-40B4-BE49-F238E27FC236}">
                  <a16:creationId xmlns:a16="http://schemas.microsoft.com/office/drawing/2014/main" id="{2C709196-319E-460C-BD9A-61C4F6096565}"/>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C6B9F5D1-3A4D-4466-A79D-06C828B01D17}"/>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2" name="Picture 11" descr="Text&#10;&#10;Description automatically generated">
              <a:extLst>
                <a:ext uri="{FF2B5EF4-FFF2-40B4-BE49-F238E27FC236}">
                  <a16:creationId xmlns:a16="http://schemas.microsoft.com/office/drawing/2014/main" id="{61CA6E49-ACF6-4B13-9CB1-0C7F74EF7869}"/>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3" name="Straight Connector 12">
              <a:extLst>
                <a:ext uri="{FF2B5EF4-FFF2-40B4-BE49-F238E27FC236}">
                  <a16:creationId xmlns:a16="http://schemas.microsoft.com/office/drawing/2014/main" id="{19DC410A-BD91-4F54-BFA8-66F070ED6736}"/>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8398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xml"/><Relationship Id="rId4" Type="http://schemas.openxmlformats.org/officeDocument/2006/relationships/image" Target="../media/image3.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30565" y="8831580"/>
            <a:ext cx="3037840" cy="464820"/>
          </a:xfrm>
          <a:prstGeom prst="rect">
            <a:avLst/>
          </a:prstGeom>
        </p:spPr>
        <p:txBody>
          <a:bodyPr vert="horz" lIns="93177" tIns="46589" rIns="93177" bIns="46589" rtlCol="0" anchor="ctr"/>
          <a:lstStyle>
            <a:lvl1pPr algn="l">
              <a:defRPr sz="1100">
                <a:latin typeface="Arial" panose="020B0604020202020204" pitchFamily="34" charset="0"/>
                <a:ea typeface="ＭＳ Ｐゴシック" pitchFamily="-16" charset="-128"/>
                <a:cs typeface="Arial" panose="020B0604020202020204" pitchFamily="34" charset="0"/>
              </a:defRPr>
            </a:lvl1pPr>
          </a:lstStyle>
          <a:p>
            <a:pPr>
              <a:defRPr/>
            </a:pPr>
            <a:fld id="{0EFD2D7F-A763-4126-9B71-A7F863137437}" type="datetimeFigureOut">
              <a:rPr lang="en-US" smtClean="0"/>
              <a:pPr>
                <a:defRPr/>
              </a:pPr>
              <a:t>2/19/22</a:t>
            </a:fld>
            <a:endParaRPr lang="en-US" dirty="0">
              <a:latin typeface="Arial" panose="020B0604020202020204" pitchFamily="34" charset="0"/>
              <a:cs typeface="Arial" panose="020B0604020202020204" pitchFamily="34" charset="0"/>
            </a:endParaRPr>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3663170" y="8829967"/>
            <a:ext cx="3037840" cy="464820"/>
          </a:xfrm>
          <a:prstGeom prst="rect">
            <a:avLst/>
          </a:prstGeom>
        </p:spPr>
        <p:txBody>
          <a:bodyPr vert="horz" lIns="93177" tIns="46589" rIns="93177" bIns="46589" rtlCol="0" anchor="ctr"/>
          <a:lstStyle>
            <a:lvl1pPr algn="r">
              <a:defRPr sz="1100">
                <a:latin typeface="Arial" panose="020B0604020202020204" pitchFamily="34" charset="0"/>
                <a:ea typeface="ＭＳ Ｐゴシック" pitchFamily="-16" charset="-128"/>
                <a:cs typeface="Arial" panose="020B0604020202020204" pitchFamily="34" charset="0"/>
              </a:defRPr>
            </a:lvl1pPr>
          </a:lstStyle>
          <a:p>
            <a:pPr>
              <a:defRPr/>
            </a:pPr>
            <a:fld id="{E02D639A-AF38-4D9A-897E-57859A70BDEB}" type="slidenum">
              <a:rPr lang="en-US" smtClean="0"/>
              <a:pPr>
                <a:defRPr/>
              </a:pPr>
              <a:t>‹#›</a:t>
            </a:fld>
            <a:endParaRPr lang="en-US"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7B74364-6FC3-4AAB-BCCB-78A57EF73B4D}"/>
              </a:ext>
            </a:extLst>
          </p:cNvPr>
          <p:cNvGrpSpPr/>
          <p:nvPr/>
        </p:nvGrpSpPr>
        <p:grpSpPr>
          <a:xfrm>
            <a:off x="4394824" y="259707"/>
            <a:ext cx="2267650" cy="298438"/>
            <a:chOff x="10009693" y="1549925"/>
            <a:chExt cx="7721678" cy="1016226"/>
          </a:xfrm>
        </p:grpSpPr>
        <p:pic>
          <p:nvPicPr>
            <p:cNvPr id="13" name="Picture 12">
              <a:extLst>
                <a:ext uri="{FF2B5EF4-FFF2-40B4-BE49-F238E27FC236}">
                  <a16:creationId xmlns:a16="http://schemas.microsoft.com/office/drawing/2014/main" id="{E59CB9EB-7626-44E1-86CD-80D71DFF0C32}"/>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4" name="Straight Connector 13">
              <a:extLst>
                <a:ext uri="{FF2B5EF4-FFF2-40B4-BE49-F238E27FC236}">
                  <a16:creationId xmlns:a16="http://schemas.microsoft.com/office/drawing/2014/main" id="{4CF17C3E-2351-45E7-8E11-40FCDACA31FB}"/>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E038CEBE-9523-4464-A83D-24A213DF25D9}"/>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6" name="Picture 15" descr="Text&#10;&#10;Description automatically generated">
              <a:extLst>
                <a:ext uri="{FF2B5EF4-FFF2-40B4-BE49-F238E27FC236}">
                  <a16:creationId xmlns:a16="http://schemas.microsoft.com/office/drawing/2014/main" id="{2F98C3B4-B517-47AD-BAF6-46881ABB0DB2}"/>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7" name="Straight Connector 16">
              <a:extLst>
                <a:ext uri="{FF2B5EF4-FFF2-40B4-BE49-F238E27FC236}">
                  <a16:creationId xmlns:a16="http://schemas.microsoft.com/office/drawing/2014/main" id="{2F05B4D3-6BFB-4CBB-AAC4-B7D357961D06}"/>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6712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1pPr>
    <a:lvl2pPr marL="761970"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2pPr>
    <a:lvl3pPr marL="1523939"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3pPr>
    <a:lvl4pPr marL="2285909"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4pPr>
    <a:lvl5pPr marL="3047878"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5pPr>
    <a:lvl6pPr marL="3809848" algn="l" defTabSz="1523939" rtl="0" eaLnBrk="1" latinLnBrk="0" hangingPunct="1">
      <a:defRPr sz="2000" kern="1200">
        <a:solidFill>
          <a:schemeClr val="tx1"/>
        </a:solidFill>
        <a:latin typeface="+mn-lt"/>
        <a:ea typeface="+mn-ea"/>
        <a:cs typeface="+mn-cs"/>
      </a:defRPr>
    </a:lvl6pPr>
    <a:lvl7pPr marL="4571817" algn="l" defTabSz="1523939" rtl="0" eaLnBrk="1" latinLnBrk="0" hangingPunct="1">
      <a:defRPr sz="2000" kern="1200">
        <a:solidFill>
          <a:schemeClr val="tx1"/>
        </a:solidFill>
        <a:latin typeface="+mn-lt"/>
        <a:ea typeface="+mn-ea"/>
        <a:cs typeface="+mn-cs"/>
      </a:defRPr>
    </a:lvl7pPr>
    <a:lvl8pPr marL="5333787" algn="l" defTabSz="1523939" rtl="0" eaLnBrk="1" latinLnBrk="0" hangingPunct="1">
      <a:defRPr sz="2000" kern="1200">
        <a:solidFill>
          <a:schemeClr val="tx1"/>
        </a:solidFill>
        <a:latin typeface="+mn-lt"/>
        <a:ea typeface="+mn-ea"/>
        <a:cs typeface="+mn-cs"/>
      </a:defRPr>
    </a:lvl8pPr>
    <a:lvl9pPr marL="6095756" algn="l" defTabSz="1523939"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In this section, we will introduce model-based feature selection methods.</a:t>
            </a:r>
          </a:p>
          <a:p>
            <a:pPr marL="342900" indent="-342900">
              <a:buFont typeface="Arial" panose="020B0604020202020204" pitchFamily="34" charset="0"/>
              <a:buChar char="•"/>
            </a:pPr>
            <a:r>
              <a:rPr lang="en-US" dirty="0"/>
              <a:t>The main idea is to select the features during learning the machine learning models.</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0555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This figure demonstrates the flow of model-based feature selection.</a:t>
            </a:r>
          </a:p>
          <a:p>
            <a:pPr marL="342900" indent="-342900">
              <a:buFont typeface="Arial" panose="020B0604020202020204" pitchFamily="34" charset="0"/>
              <a:buChar char="•"/>
            </a:pPr>
            <a:r>
              <a:rPr lang="en-US" dirty="0"/>
              <a:t>All features are the initial input to the feature selection procedure.</a:t>
            </a:r>
          </a:p>
          <a:p>
            <a:pPr marL="342900" indent="-342900">
              <a:buFont typeface="Arial" panose="020B0604020202020204" pitchFamily="34" charset="0"/>
              <a:buChar char="•"/>
            </a:pPr>
            <a:r>
              <a:rPr lang="en-US" dirty="0"/>
              <a:t>Basically, the feature subset is iteratively built with respect to the model performance when constructing models.</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0663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42900" indent="-342900">
              <a:buFont typeface="Arial" panose="020B0604020202020204" pitchFamily="34" charset="0"/>
              <a:buChar char="•"/>
            </a:pPr>
            <a:r>
              <a:rPr lang="en-US" dirty="0"/>
              <a:t>The first method introduced is LASSO.</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The basic idea is to complete </a:t>
            </a:r>
            <a:r>
              <a:rPr lang="en-US" dirty="0">
                <a:solidFill>
                  <a:srgbClr val="000000"/>
                </a:solidFill>
              </a:rPr>
              <a:t>regularization and feature selection</a:t>
            </a:r>
            <a:r>
              <a:rPr lang="en-US" dirty="0"/>
              <a:t>. It </a:t>
            </a:r>
            <a:r>
              <a:rPr lang="en-US" kern="0" dirty="0">
                <a:solidFill>
                  <a:srgbClr val="000000"/>
                </a:solidFill>
              </a:rPr>
              <a:t>puts a constraint on the sum of the absolute values of the model parameters, the sum has to be less than a predefined value (upper bound). In order to do so the method apply a shrinking (regularization) process where it penalizes the coefficients of the regression variables shrinking some of them to zero. </a:t>
            </a:r>
            <a:endParaRPr lang="en-US" dirty="0"/>
          </a:p>
          <a:p>
            <a:pPr marL="342900" indent="-342900">
              <a:buFont typeface="Arial" panose="020B0604020202020204" pitchFamily="34" charset="0"/>
              <a:buChar char="•"/>
            </a:pPr>
            <a:r>
              <a:rPr lang="en-US" dirty="0"/>
              <a:t>From another perspective, the goal of this process is to improve the model accuracy, where the coefficient for features can be treated as feature weights.</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6130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kern="0" dirty="0">
                <a:solidFill>
                  <a:srgbClr val="000000"/>
                </a:solidFill>
              </a:rPr>
              <a:t>This is especially useful when the data has a small number of samples and many features. In other words, it would be effective to analyze high-dimensional, low-sample size data.</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kern="0" dirty="0">
                <a:solidFill>
                  <a:srgbClr val="000000"/>
                </a:solidFill>
              </a:rPr>
              <a:t>For example, cell classification with micro-array data in biomedical domain will involve around hundreds of samples with 20 ~ 50 thousands of genes. LASSO would be an effective method to select less than 50 genes for this classification problem.</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kern="0" dirty="0">
                <a:solidFill>
                  <a:srgbClr val="000000"/>
                </a:solidFill>
              </a:rPr>
              <a:t>LASSO helps increase the model interpretability by eliminating irrelevant variables that are not related to the target variable, which would </a:t>
            </a:r>
            <a:r>
              <a:rPr lang="en-US" kern="0" dirty="0">
                <a:solidFill>
                  <a:srgbClr val="FF0000"/>
                </a:solidFill>
              </a:rPr>
              <a:t>reduce overfitting </a:t>
            </a:r>
            <a:r>
              <a:rPr lang="en-US" kern="0" dirty="0">
                <a:solidFill>
                  <a:srgbClr val="000000"/>
                </a:solidFill>
              </a:rPr>
              <a:t>as well.</a:t>
            </a:r>
          </a:p>
          <a:p>
            <a:pPr marL="1104870" marR="0" lvl="1" indent="-34290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en-US" kern="0" dirty="0">
                <a:solidFill>
                  <a:srgbClr val="000000"/>
                </a:solidFill>
              </a:rPr>
              <a:t>Overfitting </a:t>
            </a:r>
            <a:r>
              <a:rPr lang="en-US" sz="1833" b="0" i="0" u="none" strike="noStrike" kern="1200" dirty="0">
                <a:solidFill>
                  <a:schemeClr val="tx1"/>
                </a:solidFill>
                <a:effectLst/>
                <a:latin typeface="Arial" panose="020B0604020202020204" pitchFamily="34" charset="0"/>
                <a:ea typeface="+mn-ea"/>
                <a:cs typeface="Arial" panose="020B0604020202020204" pitchFamily="34" charset="0"/>
              </a:rPr>
              <a:t>refers to a model that models the training data too well. It happens when a model learns the detail and noise in the training data, which negatively impacts the performance of the model on testing data. This means that the noise or random fluctuations in the training data is picked up and learned as concepts by the model. The concepts however do not apply to new data and negatively impact the model ability to generalize.</a:t>
            </a:r>
            <a:endParaRPr lang="en-US" kern="0" dirty="0">
              <a:solidFill>
                <a:srgbClr val="000000"/>
              </a:solidFill>
            </a:endParaRP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1916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lnSpcReduction="10000"/>
              </a:bodyPr>
              <a:lstStyle/>
              <a:p>
                <a:pPr marL="342900" indent="-342900">
                  <a:buFont typeface="Arial" panose="020B0604020202020204" pitchFamily="34" charset="0"/>
                  <a:buChar char="•"/>
                </a:pPr>
                <a:r>
                  <a:rPr lang="en-US" dirty="0"/>
                  <a:t>Let me show you an example with linear regression model.</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dirty="0">
                    <a:solidFill>
                      <a:srgbClr val="000000"/>
                    </a:solidFill>
                  </a:rPr>
                  <a:t>Linear model</a:t>
                </a:r>
                <a:r>
                  <a:rPr lang="en-US" dirty="0">
                    <a:solidFill>
                      <a:srgbClr val="000000"/>
                    </a:solidFill>
                  </a:rPr>
                  <a:t>, often called </a:t>
                </a:r>
                <a:r>
                  <a:rPr lang="en-US" i="1" dirty="0">
                    <a:solidFill>
                      <a:srgbClr val="000000"/>
                    </a:solidFill>
                  </a:rPr>
                  <a:t>Linear Regression Model</a:t>
                </a:r>
                <a:r>
                  <a:rPr lang="en-US" dirty="0">
                    <a:solidFill>
                      <a:srgbClr val="000000"/>
                    </a:solidFill>
                  </a:rPr>
                  <a:t>, describes the relationship between response </a:t>
                </a:r>
                <a:r>
                  <a:rPr lang="en-US" i="1" dirty="0">
                    <a:solidFill>
                      <a:srgbClr val="000000"/>
                    </a:solidFill>
                  </a:rPr>
                  <a:t>Y</a:t>
                </a:r>
                <a:r>
                  <a:rPr lang="en-US" dirty="0">
                    <a:solidFill>
                      <a:srgbClr val="000000"/>
                    </a:solidFill>
                  </a:rPr>
                  <a:t> and explanatory variables </a:t>
                </a:r>
                <a14:m>
                  <m:oMath xmlns:m="http://schemas.openxmlformats.org/officeDocument/2006/math">
                    <m:r>
                      <a:rPr lang="en-US" b="0" i="1" smtClean="0">
                        <a:solidFill>
                          <a:srgbClr val="000000"/>
                        </a:solidFill>
                        <a:latin typeface="Cambria Math" panose="02040503050406030204" pitchFamily="18" charset="0"/>
                      </a:rPr>
                      <m:t>𝑋</m:t>
                    </m:r>
                  </m:oMath>
                </a14:m>
                <a:r>
                  <a:rPr lang="en-US" dirty="0">
                    <a:solidFill>
                      <a:srgbClr val="000000"/>
                    </a:solidFill>
                  </a:rPr>
                  <a:t>.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kern="0" dirty="0">
                    <a:solidFill>
                      <a:srgbClr val="000000"/>
                    </a:solidFill>
                  </a:rPr>
                  <a:t>The case of one explanatory variable is called Simple Linear Regression while the case with two or more explanatory variables is called Multiple Linear Regression.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kern="0" dirty="0">
                    <a:solidFill>
                      <a:srgbClr val="000000"/>
                    </a:solidFill>
                  </a:rPr>
                  <a:t>An assumption is the linearity of the model, that is a linear relationship between the response variable and the explanatory variables.</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The instructor will show you the details on the explanation of these formulas. </a:t>
                </a:r>
              </a:p>
              <a:p>
                <a:pPr marL="342900" indent="-342900">
                  <a:buFont typeface="Arial" panose="020B0604020202020204" pitchFamily="34" charset="0"/>
                  <a:buChar char="•"/>
                </a:pPr>
                <a:endParaRPr lang="en-US" dirty="0"/>
              </a:p>
            </p:txBody>
          </p:sp>
        </mc:Choice>
        <mc:Fallback xmlns="">
          <p:sp>
            <p:nvSpPr>
              <p:cNvPr id="3" name="Notes Placeholder 2"/>
              <p:cNvSpPr>
                <a:spLocks noGrp="1"/>
              </p:cNvSpPr>
              <p:nvPr>
                <p:ph type="body" idx="1"/>
              </p:nvPr>
            </p:nvSpPr>
            <p:spPr/>
            <p:txBody>
              <a:bodyPr>
                <a:normAutofit lnSpcReduction="10000"/>
              </a:bodyPr>
              <a:lstStyle/>
              <a:p>
                <a:pPr marL="342900" indent="-342900">
                  <a:buFont typeface="Arial" panose="020B0604020202020204" pitchFamily="34" charset="0"/>
                  <a:buChar char="•"/>
                </a:pPr>
                <a:r>
                  <a:rPr lang="en-US" dirty="0"/>
                  <a:t>Let me show you an example with linear regression model.</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dirty="0">
                    <a:solidFill>
                      <a:srgbClr val="000000"/>
                    </a:solidFill>
                  </a:rPr>
                  <a:t>Linear model</a:t>
                </a:r>
                <a:r>
                  <a:rPr lang="en-US" dirty="0">
                    <a:solidFill>
                      <a:srgbClr val="000000"/>
                    </a:solidFill>
                  </a:rPr>
                  <a:t>, often called </a:t>
                </a:r>
                <a:r>
                  <a:rPr lang="en-US" i="1" dirty="0">
                    <a:solidFill>
                      <a:srgbClr val="000000"/>
                    </a:solidFill>
                  </a:rPr>
                  <a:t>Linear Regression Model</a:t>
                </a:r>
                <a:r>
                  <a:rPr lang="en-US" dirty="0">
                    <a:solidFill>
                      <a:srgbClr val="000000"/>
                    </a:solidFill>
                  </a:rPr>
                  <a:t>, describes the relationship between response </a:t>
                </a:r>
                <a:r>
                  <a:rPr lang="en-US" i="1" dirty="0">
                    <a:solidFill>
                      <a:srgbClr val="000000"/>
                    </a:solidFill>
                  </a:rPr>
                  <a:t>Y</a:t>
                </a:r>
                <a:r>
                  <a:rPr lang="en-US" dirty="0">
                    <a:solidFill>
                      <a:srgbClr val="000000"/>
                    </a:solidFill>
                  </a:rPr>
                  <a:t> and explanatory variables </a:t>
                </a:r>
                <a:r>
                  <a:rPr lang="en-US" b="0" i="0">
                    <a:solidFill>
                      <a:srgbClr val="000000"/>
                    </a:solidFill>
                    <a:latin typeface="Cambria Math" panose="02040503050406030204" pitchFamily="18" charset="0"/>
                  </a:rPr>
                  <a:t>𝑋</a:t>
                </a:r>
                <a:r>
                  <a:rPr lang="en-US" dirty="0">
                    <a:solidFill>
                      <a:srgbClr val="000000"/>
                    </a:solidFill>
                  </a:rPr>
                  <a:t>.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kern="0" dirty="0">
                    <a:solidFill>
                      <a:srgbClr val="000000"/>
                    </a:solidFill>
                  </a:rPr>
                  <a:t>The case of one explanatory variable is called Simple Linear Regression while the case with two or more explanatory variables is called Multiple Linear Regression.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kern="0" dirty="0">
                    <a:solidFill>
                      <a:srgbClr val="000000"/>
                    </a:solidFill>
                  </a:rPr>
                  <a:t>An assumption is the linearity of the model, that is a linear relationship between the response variable and the explanatory variables.</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The instructor will show you the details on the explanation of these formulas. </a:t>
                </a:r>
              </a:p>
              <a:p>
                <a:pPr marL="342900" indent="-342900">
                  <a:buFont typeface="Arial" panose="020B0604020202020204" pitchFamily="34" charset="0"/>
                  <a:buChar char="•"/>
                </a:pPr>
                <a:endParaRPr lang="en-US" dirty="0"/>
              </a:p>
            </p:txBody>
          </p:sp>
        </mc:Fallback>
      </mc:AlternateContent>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7880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kern="0" dirty="0">
                <a:solidFill>
                  <a:srgbClr val="000000"/>
                </a:solidFill>
              </a:rPr>
              <a:t>An assumption is the linearity of the model, that is a linear relationship between the response variable and the explanatory variables.</a:t>
            </a:r>
          </a:p>
          <a:p>
            <a:pPr marL="342900" indent="-342900">
              <a:buFont typeface="Arial" panose="020B0604020202020204" pitchFamily="34" charset="0"/>
              <a:buChar char="•"/>
            </a:pPr>
            <a:r>
              <a:rPr lang="en-US" dirty="0"/>
              <a:t>It can be implemented with maximum likelihood estimation (MLE).</a:t>
            </a:r>
          </a:p>
          <a:p>
            <a:pPr marL="342900" indent="-342900">
              <a:buFont typeface="Arial" panose="020B0604020202020204" pitchFamily="34" charset="0"/>
              <a:buChar char="•"/>
            </a:pPr>
            <a:r>
              <a:rPr lang="en-US" dirty="0"/>
              <a:t>The instructor will show you the details on the explanation of these formulas. </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2100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Another model-based method is Tree-based model.</a:t>
            </a:r>
          </a:p>
          <a:p>
            <a:pPr marL="342900" indent="-342900">
              <a:buFont typeface="Arial" panose="020B0604020202020204" pitchFamily="34" charset="0"/>
              <a:buChar char="•"/>
            </a:pPr>
            <a:r>
              <a:rPr lang="en-US" dirty="0"/>
              <a:t>Generally, we can rank the feature importance when constructing the tree of </a:t>
            </a:r>
            <a:r>
              <a:rPr lang="en-US" dirty="0" err="1"/>
              <a:t>featrures</a:t>
            </a:r>
            <a:r>
              <a:rPr lang="en-US" dirty="0"/>
              <a:t> for different tasks such as classification.</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kern="0" dirty="0">
                <a:solidFill>
                  <a:srgbClr val="000000"/>
                </a:solidFill>
              </a:rPr>
              <a:t>The most common method could be decision tree and random forest.</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8473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342900" indent="-342900">
              <a:buFont typeface="Arial" panose="020B0604020202020204" pitchFamily="34" charset="0"/>
              <a:buChar char="•"/>
            </a:pPr>
            <a:r>
              <a:rPr lang="en-US" dirty="0"/>
              <a:t>Let me give you a basic example of decision tree.</a:t>
            </a:r>
          </a:p>
          <a:p>
            <a:pPr marL="342900" indent="-342900">
              <a:buFont typeface="Arial" panose="020B0604020202020204" pitchFamily="34" charset="0"/>
              <a:buChar char="•"/>
            </a:pPr>
            <a:r>
              <a:rPr lang="en-US" dirty="0"/>
              <a:t>This figure is used to show a decision tree to complete a task that is to decide if a job offer should be accepted.</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The leaf node presents the decisions on if the job offer should be accepted.</a:t>
            </a:r>
          </a:p>
          <a:p>
            <a:pPr marL="342900" indent="-342900">
              <a:buFont typeface="Arial" panose="020B0604020202020204" pitchFamily="34" charset="0"/>
              <a:buChar char="•"/>
            </a:pPr>
            <a:r>
              <a:rPr lang="en-US" dirty="0"/>
              <a:t>The other nodes show the attributes (features) related to this task.</a:t>
            </a:r>
          </a:p>
          <a:p>
            <a:pPr marL="342900" indent="-342900">
              <a:buFont typeface="Arial" panose="020B0604020202020204" pitchFamily="34" charset="0"/>
              <a:buChar char="•"/>
            </a:pPr>
            <a:r>
              <a:rPr lang="en-US" dirty="0"/>
              <a:t>Each node will be assigned a weight during training with methods such as information gain, where the weight can be treated as the importance of the feature.</a:t>
            </a:r>
          </a:p>
          <a:p>
            <a:pPr marL="342900" indent="-342900">
              <a:buFont typeface="Arial" panose="020B0604020202020204" pitchFamily="34" charset="0"/>
              <a:buChar char="•"/>
            </a:pPr>
            <a:r>
              <a:rPr lang="en-US" dirty="0"/>
              <a:t>The challenge to build a decision tree is to choose appropriate depth and width for this tree that will affect the performance significantly.  </a:t>
            </a:r>
          </a:p>
          <a:p>
            <a:pPr marL="342900" indent="-342900">
              <a:buFont typeface="Arial" panose="020B0604020202020204" pitchFamily="34" charset="0"/>
              <a:buChar char="•"/>
            </a:pPr>
            <a:r>
              <a:rPr lang="en-US" dirty="0"/>
              <a:t>We will introduce the details in the module 14 that is Introduction to Machine Learning: Classification.</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8555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tx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D02034B-E0DD-432D-BED0-94DE68C503D5}"/>
              </a:ext>
            </a:extLst>
          </p:cNvPr>
          <p:cNvSpPr/>
          <p:nvPr userDrawn="1"/>
        </p:nvSpPr>
        <p:spPr>
          <a:xfrm>
            <a:off x="0" y="1688123"/>
            <a:ext cx="18288000" cy="8597621"/>
          </a:xfrm>
          <a:custGeom>
            <a:avLst/>
            <a:gdLst>
              <a:gd name="connsiteX0" fmla="*/ 0 w 7772400"/>
              <a:gd name="connsiteY0" fmla="*/ 0 h 2226411"/>
              <a:gd name="connsiteX1" fmla="*/ 0 w 7772400"/>
              <a:gd name="connsiteY1" fmla="*/ 2226411 h 2226411"/>
              <a:gd name="connsiteX2" fmla="*/ 7772400 w 7772400"/>
              <a:gd name="connsiteY2" fmla="*/ 2226411 h 2226411"/>
              <a:gd name="connsiteX3" fmla="*/ 7772400 w 7772400"/>
              <a:gd name="connsiteY3" fmla="*/ 804875 h 2226411"/>
              <a:gd name="connsiteX4" fmla="*/ 0 w 7772400"/>
              <a:gd name="connsiteY4" fmla="*/ 0 h 222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26411">
                <a:moveTo>
                  <a:pt x="0" y="0"/>
                </a:moveTo>
                <a:lnTo>
                  <a:pt x="0" y="2226411"/>
                </a:lnTo>
                <a:lnTo>
                  <a:pt x="7772400" y="2226411"/>
                </a:lnTo>
                <a:lnTo>
                  <a:pt x="7772400" y="804875"/>
                </a:lnTo>
                <a:lnTo>
                  <a:pt x="0" y="0"/>
                </a:lnTo>
                <a:close/>
              </a:path>
            </a:pathLst>
          </a:custGeom>
          <a:solidFill>
            <a:srgbClr val="383838"/>
          </a:solidFill>
        </p:spPr>
        <p:txBody>
          <a:bodyPr wrap="square" lIns="0" tIns="0" rIns="0" bIns="0" rtlCol="0"/>
          <a:lstStyle/>
          <a:p>
            <a:pPr defTabSz="914400" fontAlgn="auto">
              <a:spcBef>
                <a:spcPts val="0"/>
              </a:spcBef>
              <a:spcAft>
                <a:spcPts val="0"/>
              </a:spcAft>
            </a:pPr>
            <a:endParaRPr>
              <a:solidFill>
                <a:prstClr val="black"/>
              </a:solidFill>
              <a:latin typeface="Trebuchet MS" panose="020B0603020202020204" pitchFamily="34" charset="0"/>
              <a:ea typeface="+mn-ea"/>
            </a:endParaRPr>
          </a:p>
        </p:txBody>
      </p:sp>
      <p:sp>
        <p:nvSpPr>
          <p:cNvPr id="11" name="Rectangle 4"/>
          <p:cNvSpPr>
            <a:spLocks noGrp="1" noChangeArrowheads="1"/>
          </p:cNvSpPr>
          <p:nvPr userDrawn="1">
            <p:ph type="subTitle" idx="1"/>
          </p:nvPr>
        </p:nvSpPr>
        <p:spPr>
          <a:xfrm>
            <a:off x="1143000" y="8290560"/>
            <a:ext cx="9692640" cy="477053"/>
          </a:xfrm>
        </p:spPr>
        <p:txBody>
          <a:bodyPr wrap="square" anchor="t">
            <a:noAutofit/>
          </a:bodyPr>
          <a:lstStyle>
            <a:lvl1pPr marL="0" indent="0" algn="l">
              <a:lnSpc>
                <a:spcPct val="90000"/>
              </a:lnSpc>
              <a:spcBef>
                <a:spcPts val="1000"/>
              </a:spcBef>
              <a:spcAft>
                <a:spcPts val="500"/>
              </a:spcAft>
              <a:buFontTx/>
              <a:buNone/>
              <a:defRPr sz="2400" b="0">
                <a:solidFill>
                  <a:schemeClr val="tx1"/>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305" name="Title 304"/>
          <p:cNvSpPr>
            <a:spLocks noGrp="1"/>
          </p:cNvSpPr>
          <p:nvPr userDrawn="1">
            <p:ph type="title" hasCustomPrompt="1"/>
          </p:nvPr>
        </p:nvSpPr>
        <p:spPr>
          <a:xfrm>
            <a:off x="1135316" y="6705601"/>
            <a:ext cx="9692640" cy="1638092"/>
          </a:xfrm>
        </p:spPr>
        <p:txBody>
          <a:bodyPr anchor="b">
            <a:noAutofit/>
          </a:bodyPr>
          <a:lstStyle>
            <a:lvl1pPr algn="l">
              <a:lnSpc>
                <a:spcPct val="90000"/>
              </a:lnSpc>
              <a:spcBef>
                <a:spcPts val="0"/>
              </a:spcBef>
              <a:defRPr sz="6000" b="1" cap="none" baseline="0">
                <a:solidFill>
                  <a:schemeClr val="tx1"/>
                </a:solidFill>
                <a:effectLst/>
                <a:latin typeface="Arial" panose="020B0604020202020204" pitchFamily="34" charset="0"/>
                <a:cs typeface="Arial" panose="020B0604020202020204" pitchFamily="34" charset="0"/>
              </a:defRPr>
            </a:lvl1pPr>
          </a:lstStyle>
          <a:p>
            <a:r>
              <a:rPr lang="en-US" dirty="0"/>
              <a:t>Click to edit master title style</a:t>
            </a:r>
          </a:p>
        </p:txBody>
      </p:sp>
      <p:grpSp>
        <p:nvGrpSpPr>
          <p:cNvPr id="9" name="Group 8">
            <a:extLst>
              <a:ext uri="{FF2B5EF4-FFF2-40B4-BE49-F238E27FC236}">
                <a16:creationId xmlns:a16="http://schemas.microsoft.com/office/drawing/2014/main" id="{B6FCCD42-41E8-4430-B6CA-E5E37163336A}"/>
              </a:ext>
            </a:extLst>
          </p:cNvPr>
          <p:cNvGrpSpPr/>
          <p:nvPr userDrawn="1"/>
        </p:nvGrpSpPr>
        <p:grpSpPr>
          <a:xfrm>
            <a:off x="10009693" y="1549925"/>
            <a:ext cx="7721678" cy="1016226"/>
            <a:chOff x="10009693" y="1549925"/>
            <a:chExt cx="7721678" cy="1016226"/>
          </a:xfrm>
        </p:grpSpPr>
        <p:pic>
          <p:nvPicPr>
            <p:cNvPr id="12" name="Picture 11">
              <a:extLst>
                <a:ext uri="{FF2B5EF4-FFF2-40B4-BE49-F238E27FC236}">
                  <a16:creationId xmlns:a16="http://schemas.microsoft.com/office/drawing/2014/main" id="{4F12FC3C-F346-45C5-A2EB-14122560DDDD}"/>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3" name="Straight Connector 12">
              <a:extLst>
                <a:ext uri="{FF2B5EF4-FFF2-40B4-BE49-F238E27FC236}">
                  <a16:creationId xmlns:a16="http://schemas.microsoft.com/office/drawing/2014/main" id="{24D7601B-DE46-423C-B955-7A66CD436A7B}"/>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text&#10;&#10;Description automatically generated">
              <a:extLst>
                <a:ext uri="{FF2B5EF4-FFF2-40B4-BE49-F238E27FC236}">
                  <a16:creationId xmlns:a16="http://schemas.microsoft.com/office/drawing/2014/main" id="{8936C1C8-404D-40E3-B988-930C448D42CD}"/>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5" name="Picture 14" descr="Text&#10;&#10;Description automatically generated">
              <a:extLst>
                <a:ext uri="{FF2B5EF4-FFF2-40B4-BE49-F238E27FC236}">
                  <a16:creationId xmlns:a16="http://schemas.microsoft.com/office/drawing/2014/main" id="{3336A004-E1EA-48BD-969E-3F5237E6E188}"/>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6" name="Straight Connector 15">
              <a:extLst>
                <a:ext uri="{FF2B5EF4-FFF2-40B4-BE49-F238E27FC236}">
                  <a16:creationId xmlns:a16="http://schemas.microsoft.com/office/drawing/2014/main" id="{21F47EB3-A644-424B-8140-E89309FB54E1}"/>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4" name="Text Placeholder 3">
            <a:extLst>
              <a:ext uri="{FF2B5EF4-FFF2-40B4-BE49-F238E27FC236}">
                <a16:creationId xmlns:a16="http://schemas.microsoft.com/office/drawing/2014/main" id="{AA9F37D2-4A95-428F-86C9-909FE5B58622}"/>
              </a:ext>
            </a:extLst>
          </p:cNvPr>
          <p:cNvSpPr>
            <a:spLocks noGrp="1"/>
          </p:cNvSpPr>
          <p:nvPr>
            <p:ph type="body" sz="quarter" idx="10"/>
          </p:nvPr>
        </p:nvSpPr>
        <p:spPr>
          <a:xfrm>
            <a:off x="1135316" y="6188616"/>
            <a:ext cx="8866188" cy="474663"/>
          </a:xfrm>
        </p:spPr>
        <p:txBody>
          <a:bodyPr/>
          <a:lstStyle>
            <a:lvl1pPr>
              <a:defRPr sz="1800">
                <a:solidFill>
                  <a:srgbClr val="B3B3B3"/>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04303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6A32E851-9FF9-4796-BF7E-0EBA88C671DC}"/>
              </a:ext>
            </a:extLst>
          </p:cNvPr>
          <p:cNvSpPr/>
          <p:nvPr userDrawn="1"/>
        </p:nvSpPr>
        <p:spPr>
          <a:xfrm>
            <a:off x="0" y="1688123"/>
            <a:ext cx="18288000" cy="8597621"/>
          </a:xfrm>
          <a:custGeom>
            <a:avLst/>
            <a:gdLst>
              <a:gd name="connsiteX0" fmla="*/ 0 w 7772400"/>
              <a:gd name="connsiteY0" fmla="*/ 0 h 2226411"/>
              <a:gd name="connsiteX1" fmla="*/ 0 w 7772400"/>
              <a:gd name="connsiteY1" fmla="*/ 2226411 h 2226411"/>
              <a:gd name="connsiteX2" fmla="*/ 7772400 w 7772400"/>
              <a:gd name="connsiteY2" fmla="*/ 2226411 h 2226411"/>
              <a:gd name="connsiteX3" fmla="*/ 7772400 w 7772400"/>
              <a:gd name="connsiteY3" fmla="*/ 804875 h 2226411"/>
              <a:gd name="connsiteX4" fmla="*/ 0 w 7772400"/>
              <a:gd name="connsiteY4" fmla="*/ 0 h 222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26411">
                <a:moveTo>
                  <a:pt x="0" y="0"/>
                </a:moveTo>
                <a:lnTo>
                  <a:pt x="0" y="2226411"/>
                </a:lnTo>
                <a:lnTo>
                  <a:pt x="7772400" y="2226411"/>
                </a:lnTo>
                <a:lnTo>
                  <a:pt x="7772400" y="804875"/>
                </a:lnTo>
                <a:lnTo>
                  <a:pt x="0" y="0"/>
                </a:lnTo>
                <a:close/>
              </a:path>
            </a:pathLst>
          </a:custGeom>
          <a:solidFill>
            <a:srgbClr val="383838"/>
          </a:solidFill>
        </p:spPr>
        <p:txBody>
          <a:bodyPr wrap="square" lIns="0" tIns="0" rIns="0" bIns="0" rtlCol="0"/>
          <a:lstStyle/>
          <a:p>
            <a:pPr defTabSz="914400" fontAlgn="auto">
              <a:spcBef>
                <a:spcPts val="0"/>
              </a:spcBef>
              <a:spcAft>
                <a:spcPts val="0"/>
              </a:spcAft>
            </a:pPr>
            <a:endParaRPr>
              <a:solidFill>
                <a:prstClr val="black"/>
              </a:solidFill>
              <a:latin typeface="Trebuchet MS" panose="020B0603020202020204" pitchFamily="34" charset="0"/>
              <a:ea typeface="+mn-ea"/>
            </a:endParaRPr>
          </a:p>
        </p:txBody>
      </p:sp>
      <p:grpSp>
        <p:nvGrpSpPr>
          <p:cNvPr id="5" name="Group 4">
            <a:extLst>
              <a:ext uri="{FF2B5EF4-FFF2-40B4-BE49-F238E27FC236}">
                <a16:creationId xmlns:a16="http://schemas.microsoft.com/office/drawing/2014/main" id="{92D678CF-84A9-4BA9-BA2F-CB71E25345BA}"/>
              </a:ext>
            </a:extLst>
          </p:cNvPr>
          <p:cNvGrpSpPr/>
          <p:nvPr userDrawn="1"/>
        </p:nvGrpSpPr>
        <p:grpSpPr>
          <a:xfrm>
            <a:off x="10009693" y="1549925"/>
            <a:ext cx="7721678" cy="1016226"/>
            <a:chOff x="10009693" y="1549925"/>
            <a:chExt cx="7721678" cy="1016226"/>
          </a:xfrm>
        </p:grpSpPr>
        <p:pic>
          <p:nvPicPr>
            <p:cNvPr id="6" name="Picture 5">
              <a:extLst>
                <a:ext uri="{FF2B5EF4-FFF2-40B4-BE49-F238E27FC236}">
                  <a16:creationId xmlns:a16="http://schemas.microsoft.com/office/drawing/2014/main" id="{5F82662B-989A-432A-8998-0DE213D193A2}"/>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7" name="Straight Connector 6">
              <a:extLst>
                <a:ext uri="{FF2B5EF4-FFF2-40B4-BE49-F238E27FC236}">
                  <a16:creationId xmlns:a16="http://schemas.microsoft.com/office/drawing/2014/main" id="{97600756-64AC-421F-BD0D-3BBAECD315E3}"/>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10;&#10;Description automatically generated">
              <a:extLst>
                <a:ext uri="{FF2B5EF4-FFF2-40B4-BE49-F238E27FC236}">
                  <a16:creationId xmlns:a16="http://schemas.microsoft.com/office/drawing/2014/main" id="{EDE70775-8944-4C24-BD3B-25F0DAFA85BD}"/>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1" name="Picture 10" descr="Text&#10;&#10;Description automatically generated">
              <a:extLst>
                <a:ext uri="{FF2B5EF4-FFF2-40B4-BE49-F238E27FC236}">
                  <a16:creationId xmlns:a16="http://schemas.microsoft.com/office/drawing/2014/main" id="{88877B3C-A955-4F0B-8795-703F3118E30A}"/>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2" name="Straight Connector 11">
              <a:extLst>
                <a:ext uri="{FF2B5EF4-FFF2-40B4-BE49-F238E27FC236}">
                  <a16:creationId xmlns:a16="http://schemas.microsoft.com/office/drawing/2014/main" id="{1EA36F10-6A68-4D16-8BA5-C08BC942E108}"/>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3" name="Text Placeholder 2">
            <a:extLst>
              <a:ext uri="{FF2B5EF4-FFF2-40B4-BE49-F238E27FC236}">
                <a16:creationId xmlns:a16="http://schemas.microsoft.com/office/drawing/2014/main" id="{3AC5A5F0-3D37-4CB5-AFFE-81169D61D023}"/>
              </a:ext>
            </a:extLst>
          </p:cNvPr>
          <p:cNvSpPr>
            <a:spLocks noGrp="1"/>
          </p:cNvSpPr>
          <p:nvPr>
            <p:ph type="body" sz="quarter" idx="10" hasCustomPrompt="1"/>
          </p:nvPr>
        </p:nvSpPr>
        <p:spPr>
          <a:xfrm>
            <a:off x="1140077" y="6610379"/>
            <a:ext cx="9235191" cy="1705219"/>
          </a:xfrm>
        </p:spPr>
        <p:txBody>
          <a:bodyPr/>
          <a:lstStyle>
            <a:lvl1pPr>
              <a:defRPr sz="6000" b="1">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6">
            <a:extLst>
              <a:ext uri="{FF2B5EF4-FFF2-40B4-BE49-F238E27FC236}">
                <a16:creationId xmlns:a16="http://schemas.microsoft.com/office/drawing/2014/main" id="{B6C10C75-E8F7-45AB-929B-93D7D86B8F2C}"/>
              </a:ext>
            </a:extLst>
          </p:cNvPr>
          <p:cNvSpPr>
            <a:spLocks noGrp="1"/>
          </p:cNvSpPr>
          <p:nvPr>
            <p:ph type="body" sz="quarter" idx="11"/>
          </p:nvPr>
        </p:nvSpPr>
        <p:spPr>
          <a:xfrm>
            <a:off x="1140078" y="6185215"/>
            <a:ext cx="7454900" cy="449262"/>
          </a:xfrm>
        </p:spPr>
        <p:txBody>
          <a:bodyPr/>
          <a:lstStyle>
            <a:lvl1pPr>
              <a:defRPr sz="1800">
                <a:solidFill>
                  <a:srgbClr val="B3B3B3"/>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9050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 title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8301" y="747664"/>
            <a:ext cx="16626840" cy="984885"/>
          </a:xfrm>
        </p:spPr>
        <p:txBody>
          <a:bodyPr/>
          <a:lstStyle>
            <a:lvl1pPr algn="l">
              <a:defRPr sz="48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1977" y="3186797"/>
            <a:ext cx="16581120" cy="6198208"/>
          </a:xfrm>
        </p:spPr>
        <p:txBody>
          <a:bodyPr/>
          <a:lstStyle>
            <a:lvl1pPr marL="0" indent="0">
              <a:spcBef>
                <a:spcPts val="500"/>
              </a:spcBef>
              <a:spcAft>
                <a:spcPts val="500"/>
              </a:spcAft>
              <a:buClr>
                <a:schemeClr val="bg2"/>
              </a:buClr>
              <a:buSzPct val="100000"/>
              <a:buFontTx/>
              <a:buNone/>
              <a:defRPr sz="2800">
                <a:solidFill>
                  <a:schemeClr val="bg1"/>
                </a:solidFill>
                <a:latin typeface="Arial" panose="020B0604020202020204" pitchFamily="34" charset="0"/>
                <a:cs typeface="Arial" panose="020B0604020202020204" pitchFamily="34" charset="0"/>
              </a:defRPr>
            </a:lvl1pPr>
            <a:lvl2pPr marL="952519" indent="0">
              <a:spcBef>
                <a:spcPts val="500"/>
              </a:spcBef>
              <a:spcAft>
                <a:spcPts val="500"/>
              </a:spcAft>
              <a:buClr>
                <a:schemeClr val="bg2"/>
              </a:buClr>
              <a:buSzPct val="100000"/>
              <a:buFontTx/>
              <a:buNone/>
              <a:defRPr sz="2400">
                <a:solidFill>
                  <a:schemeClr val="bg1"/>
                </a:solidFill>
                <a:latin typeface="Arial" panose="020B0604020202020204" pitchFamily="34" charset="0"/>
                <a:cs typeface="Arial" panose="020B0604020202020204" pitchFamily="34" charset="0"/>
              </a:defRPr>
            </a:lvl2pPr>
            <a:lvl3pPr marL="1815078" indent="0">
              <a:buClr>
                <a:schemeClr val="bg2"/>
              </a:buClr>
              <a:buSzPct val="100000"/>
              <a:buFontTx/>
              <a:buNone/>
              <a:defRPr sz="1833">
                <a:solidFill>
                  <a:schemeClr val="accent4"/>
                </a:solidFill>
              </a:defRPr>
            </a:lvl3pPr>
            <a:lvl4pPr marL="2958101" indent="-381008">
              <a:buClr>
                <a:schemeClr val="bg2"/>
              </a:buClr>
              <a:buFont typeface="Wingdings" panose="05000000000000000000" pitchFamily="2" charset="2"/>
              <a:buChar char="§"/>
              <a:defRPr sz="3000">
                <a:solidFill>
                  <a:schemeClr val="tx1"/>
                </a:solidFill>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p:txBody>
      </p:sp>
      <p:sp>
        <p:nvSpPr>
          <p:cNvPr id="5" name="Text Placeholder 4"/>
          <p:cNvSpPr>
            <a:spLocks noGrp="1"/>
          </p:cNvSpPr>
          <p:nvPr>
            <p:ph type="body" sz="quarter" idx="10"/>
          </p:nvPr>
        </p:nvSpPr>
        <p:spPr>
          <a:xfrm>
            <a:off x="825331" y="1741489"/>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29370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d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936" y="747428"/>
            <a:ext cx="16626840" cy="984885"/>
          </a:xfrm>
        </p:spPr>
        <p:txBody>
          <a:bodyPr/>
          <a:lstStyle>
            <a:lvl1pPr algn="l">
              <a:defRPr sz="48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24728" y="3189912"/>
            <a:ext cx="16581120" cy="6198208"/>
          </a:xfrm>
        </p:spPr>
        <p:txBody>
          <a:bodyPr/>
          <a:lstStyle>
            <a:lvl1pPr marL="383654" indent="-383654">
              <a:lnSpc>
                <a:spcPct val="90000"/>
              </a:lnSpc>
              <a:spcBef>
                <a:spcPts val="500"/>
              </a:spcBef>
              <a:spcAft>
                <a:spcPts val="500"/>
              </a:spcAft>
              <a:buClr>
                <a:schemeClr val="bg2"/>
              </a:buClr>
              <a:buSzPct val="75000"/>
              <a:buFont typeface="Arial" panose="020B0604020202020204" pitchFamily="34" charset="0"/>
              <a:buNone/>
              <a:defRPr sz="2800">
                <a:solidFill>
                  <a:schemeClr val="bg1"/>
                </a:solidFill>
                <a:latin typeface="Arial" panose="020B0604020202020204" pitchFamily="34" charset="0"/>
                <a:cs typeface="Arial" panose="020B0604020202020204" pitchFamily="34" charset="0"/>
              </a:defRPr>
            </a:lvl1pPr>
            <a:lvl2pPr marL="1333527" indent="-381008">
              <a:lnSpc>
                <a:spcPct val="90000"/>
              </a:lnSpc>
              <a:spcBef>
                <a:spcPts val="500"/>
              </a:spcBef>
              <a:spcAft>
                <a:spcPts val="500"/>
              </a:spcAft>
              <a:buClr>
                <a:schemeClr val="bg2"/>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2098189" indent="-283111">
              <a:lnSpc>
                <a:spcPct val="90000"/>
              </a:lnSpc>
              <a:spcBef>
                <a:spcPts val="500"/>
              </a:spcBef>
              <a:spcAft>
                <a:spcPts val="500"/>
              </a:spcAft>
              <a:buClr>
                <a:schemeClr val="bg2"/>
              </a:buClr>
              <a:buSzPct val="75000"/>
              <a:buFont typeface="Arial" panose="020B0604020202020204" pitchFamily="34" charset="0"/>
              <a:buNone/>
              <a:defRPr sz="2000">
                <a:solidFill>
                  <a:schemeClr val="bg1"/>
                </a:solidFill>
                <a:latin typeface="Arial" panose="020B0604020202020204" pitchFamily="34" charset="0"/>
                <a:cs typeface="Arial" panose="020B0604020202020204" pitchFamily="34" charset="0"/>
              </a:defRPr>
            </a:lvl3pPr>
            <a:lvl4pPr marL="2958101" indent="-381008">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p:nvPr>
        </p:nvSpPr>
        <p:spPr>
          <a:xfrm>
            <a:off x="824728" y="1739896"/>
            <a:ext cx="16607858"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72056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n Brande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5700" y="748506"/>
            <a:ext cx="16626840" cy="984885"/>
          </a:xfrm>
        </p:spPr>
        <p:txBody>
          <a:bodyPr/>
          <a:lstStyle>
            <a:lvl1pPr algn="l">
              <a:defRPr sz="4800" b="1"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19340" y="3191235"/>
            <a:ext cx="16581120" cy="6198208"/>
          </a:xfrm>
        </p:spPr>
        <p:txBody>
          <a:bodyPr/>
          <a:lstStyle>
            <a:lvl1pPr marL="383654" indent="-383654">
              <a:lnSpc>
                <a:spcPct val="90000"/>
              </a:lnSpc>
              <a:spcBef>
                <a:spcPts val="500"/>
              </a:spcBef>
              <a:spcAft>
                <a:spcPts val="500"/>
              </a:spcAft>
              <a:buClr>
                <a:schemeClr val="bg2"/>
              </a:buClr>
              <a:buSzPct val="75000"/>
              <a:buFont typeface="Arial" panose="020B0604020202020204" pitchFamily="34" charset="0"/>
              <a:buNone/>
              <a:defRPr sz="2800">
                <a:solidFill>
                  <a:schemeClr val="bg1"/>
                </a:solidFill>
                <a:latin typeface="Arial" panose="020B0604020202020204" pitchFamily="34" charset="0"/>
                <a:cs typeface="Arial" panose="020B0604020202020204" pitchFamily="34" charset="0"/>
              </a:defRPr>
            </a:lvl1pPr>
            <a:lvl2pPr marL="1333527" indent="-381008">
              <a:lnSpc>
                <a:spcPct val="90000"/>
              </a:lnSpc>
              <a:spcBef>
                <a:spcPts val="500"/>
              </a:spcBef>
              <a:spcAft>
                <a:spcPts val="500"/>
              </a:spcAft>
              <a:buClr>
                <a:schemeClr val="bg2"/>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2098189" indent="-283111">
              <a:lnSpc>
                <a:spcPct val="90000"/>
              </a:lnSpc>
              <a:spcBef>
                <a:spcPts val="500"/>
              </a:spcBef>
              <a:spcAft>
                <a:spcPts val="500"/>
              </a:spcAft>
              <a:buClr>
                <a:schemeClr val="bg2"/>
              </a:buClr>
              <a:buSzPct val="75000"/>
              <a:buFont typeface="Arial" panose="020B0604020202020204" pitchFamily="34" charset="0"/>
              <a:buNone/>
              <a:defRPr sz="2000">
                <a:solidFill>
                  <a:schemeClr val="bg1"/>
                </a:solidFill>
                <a:latin typeface="Arial" panose="020B0604020202020204" pitchFamily="34" charset="0"/>
                <a:cs typeface="Arial" panose="020B0604020202020204" pitchFamily="34" charset="0"/>
              </a:defRPr>
            </a:lvl3pPr>
            <a:lvl4pPr marL="2958101" indent="-381008">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p:nvPr>
        </p:nvSpPr>
        <p:spPr>
          <a:xfrm>
            <a:off x="825828" y="1740430"/>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
        <p:nvSpPr>
          <p:cNvPr id="6" name="Rectangle 5">
            <a:extLst>
              <a:ext uri="{FF2B5EF4-FFF2-40B4-BE49-F238E27FC236}">
                <a16:creationId xmlns:a16="http://schemas.microsoft.com/office/drawing/2014/main" id="{B9460CD7-0C13-8944-A014-77CEFB207FB0}"/>
              </a:ext>
            </a:extLst>
          </p:cNvPr>
          <p:cNvSpPr/>
          <p:nvPr userDrawn="1"/>
        </p:nvSpPr>
        <p:spPr>
          <a:xfrm>
            <a:off x="13012614" y="9465547"/>
            <a:ext cx="5275385" cy="8214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Content - NO LOGO &amp; PAGE 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618" y="744037"/>
            <a:ext cx="16620988" cy="990175"/>
          </a:xfrm>
        </p:spPr>
        <p:txBody>
          <a:bodyPr/>
          <a:lstStyle>
            <a:lvl1pPr algn="l">
              <a:defRPr sz="4800"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53440" y="3505060"/>
            <a:ext cx="16581120" cy="5950440"/>
          </a:xfrm>
        </p:spPr>
        <p:txBody>
          <a:bodyPr/>
          <a:lstStyle>
            <a:lvl1pPr marL="0" indent="0">
              <a:buClr>
                <a:schemeClr val="bg2"/>
              </a:buClr>
              <a:buSzPct val="100000"/>
              <a:buFontTx/>
              <a:buNone/>
              <a:defRPr sz="2400">
                <a:solidFill>
                  <a:schemeClr val="accent4"/>
                </a:solidFill>
              </a:defRPr>
            </a:lvl1pPr>
            <a:lvl2pPr marL="952519" indent="0">
              <a:buClr>
                <a:schemeClr val="bg2"/>
              </a:buClr>
              <a:buSzPct val="100000"/>
              <a:buFontTx/>
              <a:buNone/>
              <a:defRPr sz="2000">
                <a:solidFill>
                  <a:schemeClr val="accent4"/>
                </a:solidFill>
              </a:defRPr>
            </a:lvl2pPr>
            <a:lvl3pPr marL="1815078" indent="0">
              <a:buClr>
                <a:schemeClr val="bg2"/>
              </a:buClr>
              <a:buSzPct val="100000"/>
              <a:buFontTx/>
              <a:buNone/>
              <a:defRPr sz="1800">
                <a:solidFill>
                  <a:schemeClr val="accent4"/>
                </a:solidFill>
              </a:defRPr>
            </a:lvl3pPr>
            <a:lvl4pPr marL="2958101" indent="-381008">
              <a:buClr>
                <a:schemeClr val="bg2"/>
              </a:buClr>
              <a:buFont typeface="Wingdings" panose="05000000000000000000" pitchFamily="2" charset="2"/>
              <a:buChar char="§"/>
              <a:defRPr sz="3000">
                <a:solidFill>
                  <a:schemeClr val="tx1"/>
                </a:solidFill>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827103" y="1740548"/>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411026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or 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3193869" y="3998551"/>
            <a:ext cx="11900262" cy="2193243"/>
          </a:xfrm>
        </p:spPr>
        <p:txBody>
          <a:bodyPr anchor="t"/>
          <a:lstStyle>
            <a:lvl1pPr algn="ctr">
              <a:defRPr sz="4800">
                <a:solidFill>
                  <a:schemeClr val="bg1"/>
                </a:solidFill>
              </a:defRPr>
            </a:lvl1pPr>
          </a:lstStyle>
          <a:p>
            <a:r>
              <a:rPr lang="en-US" dirty="0"/>
              <a:t>Click to edit Master title style</a:t>
            </a:r>
          </a:p>
        </p:txBody>
      </p:sp>
      <p:sp>
        <p:nvSpPr>
          <p:cNvPr id="3" name="Rectangle 2">
            <a:extLst>
              <a:ext uri="{FF2B5EF4-FFF2-40B4-BE49-F238E27FC236}">
                <a16:creationId xmlns:a16="http://schemas.microsoft.com/office/drawing/2014/main" id="{8C993AEE-ACAA-4A36-926F-A62FD4F2A9AC}"/>
              </a:ext>
            </a:extLst>
          </p:cNvPr>
          <p:cNvSpPr/>
          <p:nvPr userDrawn="1"/>
        </p:nvSpPr>
        <p:spPr bwMode="white">
          <a:xfrm>
            <a:off x="0" y="9330779"/>
            <a:ext cx="1524000" cy="956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11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9C0FBA7-E3E6-4B66-B97D-6B8052B9D633}"/>
              </a:ext>
            </a:extLst>
          </p:cNvPr>
          <p:cNvGrpSpPr/>
          <p:nvPr/>
        </p:nvGrpSpPr>
        <p:grpSpPr>
          <a:xfrm>
            <a:off x="13272656" y="9515789"/>
            <a:ext cx="4770933" cy="627887"/>
            <a:chOff x="10009693" y="1549925"/>
            <a:chExt cx="7721678" cy="1016226"/>
          </a:xfrm>
        </p:grpSpPr>
        <p:pic>
          <p:nvPicPr>
            <p:cNvPr id="13" name="Picture 12">
              <a:extLst>
                <a:ext uri="{FF2B5EF4-FFF2-40B4-BE49-F238E27FC236}">
                  <a16:creationId xmlns:a16="http://schemas.microsoft.com/office/drawing/2014/main" id="{DDCDE4B6-F6E5-42F3-97CE-972AB8E8F343}"/>
                </a:ext>
              </a:extLst>
            </p:cNvPr>
            <p:cNvPicPr>
              <a:picLocks noChangeAspect="1"/>
            </p:cNvPicPr>
            <p:nvPr/>
          </p:nvPicPr>
          <p:blipFill>
            <a:blip r:embed="rId9"/>
            <a:stretch>
              <a:fillRect/>
            </a:stretch>
          </p:blipFill>
          <p:spPr>
            <a:xfrm>
              <a:off x="12780211" y="1686172"/>
              <a:ext cx="1930510" cy="816283"/>
            </a:xfrm>
            <a:prstGeom prst="rect">
              <a:avLst/>
            </a:prstGeom>
          </p:spPr>
        </p:pic>
        <p:cxnSp>
          <p:nvCxnSpPr>
            <p:cNvPr id="14" name="Straight Connector 13">
              <a:extLst>
                <a:ext uri="{FF2B5EF4-FFF2-40B4-BE49-F238E27FC236}">
                  <a16:creationId xmlns:a16="http://schemas.microsoft.com/office/drawing/2014/main" id="{A722D202-9B8D-43AB-AC18-CC0E3FF3AB71}"/>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BFA2AE89-8394-48E9-A4C6-B6B73A855A5D}"/>
                </a:ext>
              </a:extLst>
            </p:cNvPr>
            <p:cNvPicPr>
              <a:picLocks noChangeAspect="1"/>
            </p:cNvPicPr>
            <p:nvPr/>
          </p:nvPicPr>
          <p:blipFill>
            <a:blip r:embed="rId10"/>
            <a:stretch>
              <a:fillRect/>
            </a:stretch>
          </p:blipFill>
          <p:spPr>
            <a:xfrm>
              <a:off x="10009693" y="1549925"/>
              <a:ext cx="2413994" cy="1016226"/>
            </a:xfrm>
            <a:prstGeom prst="rect">
              <a:avLst/>
            </a:prstGeom>
          </p:spPr>
        </p:pic>
        <p:pic>
          <p:nvPicPr>
            <p:cNvPr id="16" name="Picture 15" descr="Text&#10;&#10;Description automatically generated">
              <a:extLst>
                <a:ext uri="{FF2B5EF4-FFF2-40B4-BE49-F238E27FC236}">
                  <a16:creationId xmlns:a16="http://schemas.microsoft.com/office/drawing/2014/main" id="{DA775405-05BA-4CEF-BBAB-33A59926F3C6}"/>
                </a:ext>
              </a:extLst>
            </p:cNvPr>
            <p:cNvPicPr>
              <a:picLocks noChangeAspect="1"/>
            </p:cNvPicPr>
            <p:nvPr/>
          </p:nvPicPr>
          <p:blipFill>
            <a:blip r:embed="rId11"/>
            <a:stretch>
              <a:fillRect/>
            </a:stretch>
          </p:blipFill>
          <p:spPr>
            <a:xfrm>
              <a:off x="15021781" y="1604129"/>
              <a:ext cx="2709590" cy="921922"/>
            </a:xfrm>
            <a:prstGeom prst="rect">
              <a:avLst/>
            </a:prstGeom>
          </p:spPr>
        </p:pic>
        <p:cxnSp>
          <p:nvCxnSpPr>
            <p:cNvPr id="17" name="Straight Connector 16">
              <a:extLst>
                <a:ext uri="{FF2B5EF4-FFF2-40B4-BE49-F238E27FC236}">
                  <a16:creationId xmlns:a16="http://schemas.microsoft.com/office/drawing/2014/main" id="{23DC6EFE-1984-4D25-B743-8FABEE6FEDF2}"/>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1026" name="Rectangle 2"/>
          <p:cNvSpPr>
            <a:spLocks noGrp="1" noChangeArrowheads="1"/>
          </p:cNvSpPr>
          <p:nvPr>
            <p:ph type="title"/>
          </p:nvPr>
        </p:nvSpPr>
        <p:spPr bwMode="auto">
          <a:xfrm>
            <a:off x="805090" y="749096"/>
            <a:ext cx="16622192" cy="98488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34201" y="3185146"/>
            <a:ext cx="16581552" cy="6223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4" name="TextBox 3"/>
          <p:cNvSpPr txBox="1"/>
          <p:nvPr userDrawn="1"/>
        </p:nvSpPr>
        <p:spPr>
          <a:xfrm>
            <a:off x="958176" y="9762020"/>
            <a:ext cx="535045" cy="246221"/>
          </a:xfrm>
          <a:prstGeom prst="rect">
            <a:avLst/>
          </a:prstGeom>
          <a:noFill/>
        </p:spPr>
        <p:txBody>
          <a:bodyPr wrap="square" lIns="0" tIns="0" rIns="0" bIns="0" rtlCol="0" anchor="ctr">
            <a:spAutoFit/>
          </a:bodyPr>
          <a:lstStyle>
            <a:defPPr>
              <a:defRPr lang="en-US"/>
            </a:defPPr>
            <a:lvl1pPr algn="ctr">
              <a:defRPr sz="4400" cap="all">
                <a:solidFill>
                  <a:schemeClr val="bg1"/>
                </a:solidFill>
                <a:latin typeface="Century Gothic" pitchFamily="34" charset="0"/>
              </a:defRPr>
            </a:lvl1pPr>
          </a:lstStyle>
          <a:p>
            <a:pPr algn="l"/>
            <a:fld id="{9EF62655-870B-4C06-BC3D-C67D37BAE36D}" type="slidenum">
              <a:rPr lang="en-US" sz="1600" kern="1200" smtClean="0">
                <a:solidFill>
                  <a:schemeClr val="accent5"/>
                </a:solidFill>
                <a:latin typeface="Arial" panose="020B0604020202020204" pitchFamily="34" charset="0"/>
                <a:ea typeface="MS PGothic" pitchFamily="34" charset="-128"/>
                <a:cs typeface="Arial" panose="020B0604020202020204" pitchFamily="34" charset="0"/>
              </a:rPr>
              <a:pPr algn="l"/>
              <a:t>‹#›</a:t>
            </a:fld>
            <a:r>
              <a:rPr lang="en-US" sz="1600" cap="none" baseline="0" dirty="0">
                <a:solidFill>
                  <a:schemeClr val="accent5"/>
                </a:solidFill>
                <a:latin typeface="Arial" panose="020B0604020202020204" pitchFamily="34" charset="0"/>
                <a:cs typeface="Arial" panose="020B0604020202020204" pitchFamily="34" charset="0"/>
              </a:rPr>
              <a:t> </a:t>
            </a:r>
            <a:endParaRPr lang="en-US" sz="1600" cap="none"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690729"/>
      </p:ext>
    </p:extLst>
  </p:cSld>
  <p:clrMap bg1="dk2" tx1="lt1" bg2="dk1" tx2="lt2" accent1="accent1" accent2="accent2" accent3="accent3" accent4="accent4" accent5="accent5" accent6="accent6" hlink="hlink" folHlink="folHlink"/>
  <p:sldLayoutIdLst>
    <p:sldLayoutId id="2147483980" r:id="rId1"/>
    <p:sldLayoutId id="2147483985" r:id="rId2"/>
    <p:sldLayoutId id="2147483896" r:id="rId3"/>
    <p:sldLayoutId id="2147483981" r:id="rId4"/>
    <p:sldLayoutId id="2147483991" r:id="rId5"/>
    <p:sldLayoutId id="2147483988" r:id="rId6"/>
    <p:sldLayoutId id="2147483954"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fontAlgn="base">
        <a:lnSpc>
          <a:spcPct val="90000"/>
        </a:lnSpc>
        <a:spcBef>
          <a:spcPct val="0"/>
        </a:spcBef>
        <a:spcAft>
          <a:spcPct val="0"/>
        </a:spcAft>
        <a:defRPr sz="4800" b="1" cap="none" baseline="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5333" b="1">
          <a:solidFill>
            <a:srgbClr val="73B900"/>
          </a:solidFill>
          <a:latin typeface="Arial" charset="0"/>
        </a:defRPr>
      </a:lvl2pPr>
      <a:lvl3pPr algn="l" rtl="0" fontAlgn="base">
        <a:spcBef>
          <a:spcPct val="0"/>
        </a:spcBef>
        <a:spcAft>
          <a:spcPct val="0"/>
        </a:spcAft>
        <a:defRPr sz="5333" b="1">
          <a:solidFill>
            <a:srgbClr val="73B900"/>
          </a:solidFill>
          <a:latin typeface="Arial" charset="0"/>
        </a:defRPr>
      </a:lvl3pPr>
      <a:lvl4pPr algn="l" rtl="0" fontAlgn="base">
        <a:spcBef>
          <a:spcPct val="0"/>
        </a:spcBef>
        <a:spcAft>
          <a:spcPct val="0"/>
        </a:spcAft>
        <a:defRPr sz="5333" b="1">
          <a:solidFill>
            <a:srgbClr val="73B900"/>
          </a:solidFill>
          <a:latin typeface="Arial" charset="0"/>
        </a:defRPr>
      </a:lvl4pPr>
      <a:lvl5pPr algn="l" rtl="0" fontAlgn="base">
        <a:spcBef>
          <a:spcPct val="0"/>
        </a:spcBef>
        <a:spcAft>
          <a:spcPct val="0"/>
        </a:spcAft>
        <a:defRPr sz="5333" b="1">
          <a:solidFill>
            <a:srgbClr val="73B900"/>
          </a:solidFill>
          <a:latin typeface="Arial" charset="0"/>
        </a:defRPr>
      </a:lvl5pPr>
      <a:lvl6pPr marL="762015" algn="l" rtl="0" eaLnBrk="1" fontAlgn="base" hangingPunct="1">
        <a:spcBef>
          <a:spcPct val="0"/>
        </a:spcBef>
        <a:spcAft>
          <a:spcPct val="0"/>
        </a:spcAft>
        <a:defRPr sz="5333" b="1">
          <a:solidFill>
            <a:srgbClr val="73B900"/>
          </a:solidFill>
          <a:latin typeface="Arial" charset="0"/>
        </a:defRPr>
      </a:lvl6pPr>
      <a:lvl7pPr marL="1524030" algn="l" rtl="0" eaLnBrk="1" fontAlgn="base" hangingPunct="1">
        <a:spcBef>
          <a:spcPct val="0"/>
        </a:spcBef>
        <a:spcAft>
          <a:spcPct val="0"/>
        </a:spcAft>
        <a:defRPr sz="5333" b="1">
          <a:solidFill>
            <a:srgbClr val="73B900"/>
          </a:solidFill>
          <a:latin typeface="Arial" charset="0"/>
        </a:defRPr>
      </a:lvl7pPr>
      <a:lvl8pPr marL="2286046" algn="l" rtl="0" eaLnBrk="1" fontAlgn="base" hangingPunct="1">
        <a:spcBef>
          <a:spcPct val="0"/>
        </a:spcBef>
        <a:spcAft>
          <a:spcPct val="0"/>
        </a:spcAft>
        <a:defRPr sz="5333" b="1">
          <a:solidFill>
            <a:srgbClr val="73B900"/>
          </a:solidFill>
          <a:latin typeface="Arial" charset="0"/>
        </a:defRPr>
      </a:lvl8pPr>
      <a:lvl9pPr marL="3048061" algn="l" rtl="0" eaLnBrk="1" fontAlgn="base" hangingPunct="1">
        <a:spcBef>
          <a:spcPct val="0"/>
        </a:spcBef>
        <a:spcAft>
          <a:spcPct val="0"/>
        </a:spcAft>
        <a:defRPr sz="5333" b="1">
          <a:solidFill>
            <a:srgbClr val="73B900"/>
          </a:solidFill>
          <a:latin typeface="Arial" charset="0"/>
        </a:defRPr>
      </a:lvl9pPr>
    </p:titleStyle>
    <p:bodyStyle>
      <a:lvl1pPr marL="0" indent="0" algn="l" rtl="0" fontAlgn="base">
        <a:lnSpc>
          <a:spcPct val="90000"/>
        </a:lnSpc>
        <a:spcBef>
          <a:spcPts val="1500"/>
        </a:spcBef>
        <a:spcAft>
          <a:spcPts val="1500"/>
        </a:spcAft>
        <a:buClr>
          <a:schemeClr val="bg2"/>
        </a:buClr>
        <a:buSzPct val="100000"/>
        <a:buFontTx/>
        <a:buNone/>
        <a:defRPr sz="2800" b="0">
          <a:solidFill>
            <a:schemeClr val="bg1"/>
          </a:solidFill>
          <a:latin typeface="Arial" panose="020B0604020202020204" pitchFamily="34" charset="0"/>
          <a:ea typeface="+mn-ea"/>
          <a:cs typeface="Arial" panose="020B0604020202020204" pitchFamily="34" charset="0"/>
        </a:defRPr>
      </a:lvl1pPr>
      <a:lvl2pPr marL="952519" indent="0" algn="l" rtl="0" fontAlgn="base">
        <a:lnSpc>
          <a:spcPct val="90000"/>
        </a:lnSpc>
        <a:spcBef>
          <a:spcPts val="1500"/>
        </a:spcBef>
        <a:spcAft>
          <a:spcPts val="1500"/>
        </a:spcAft>
        <a:buClr>
          <a:schemeClr val="bg2"/>
        </a:buClr>
        <a:buSzPct val="100000"/>
        <a:buFontTx/>
        <a:buNone/>
        <a:defRPr sz="2400" b="0">
          <a:solidFill>
            <a:schemeClr val="bg1"/>
          </a:solidFill>
          <a:latin typeface="Arial" panose="020B0604020202020204" pitchFamily="34" charset="0"/>
          <a:cs typeface="Arial" panose="020B0604020202020204" pitchFamily="34" charset="0"/>
        </a:defRPr>
      </a:lvl2pPr>
      <a:lvl3pPr marL="1815078" indent="0" algn="l" rtl="0" fontAlgn="base">
        <a:lnSpc>
          <a:spcPct val="90000"/>
        </a:lnSpc>
        <a:spcBef>
          <a:spcPts val="1500"/>
        </a:spcBef>
        <a:spcAft>
          <a:spcPts val="1500"/>
        </a:spcAft>
        <a:buClr>
          <a:schemeClr val="bg2"/>
        </a:buClr>
        <a:buSzPct val="100000"/>
        <a:buFontTx/>
        <a:buNone/>
        <a:defRPr sz="1833" b="0">
          <a:solidFill>
            <a:schemeClr val="accent4"/>
          </a:solidFill>
          <a:latin typeface="Trebuchet MS" pitchFamily="34" charset="0"/>
        </a:defRPr>
      </a:lvl3pPr>
      <a:lvl4pPr marL="2958101" indent="-381008" algn="l" rtl="0" fontAlgn="base">
        <a:spcBef>
          <a:spcPct val="20000"/>
        </a:spcBef>
        <a:spcAft>
          <a:spcPct val="0"/>
        </a:spcAft>
        <a:buChar char="–"/>
        <a:defRPr sz="3333">
          <a:solidFill>
            <a:schemeClr val="bg1"/>
          </a:solidFill>
          <a:latin typeface="+mn-lt"/>
        </a:defRPr>
      </a:lvl4pPr>
      <a:lvl5pPr marL="3529612" indent="-381008" algn="l" rtl="0" fontAlgn="base">
        <a:spcBef>
          <a:spcPct val="20000"/>
        </a:spcBef>
        <a:spcAft>
          <a:spcPct val="0"/>
        </a:spcAft>
        <a:buChar char="»"/>
        <a:defRPr sz="3333">
          <a:solidFill>
            <a:schemeClr val="bg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p:bodyStyle>
    <p:otherStyle>
      <a:defPPr>
        <a:defRPr lang="en-US"/>
      </a:defPPr>
      <a:lvl1pPr marL="0" algn="l" defTabSz="1524030" rtl="0" eaLnBrk="1" latinLnBrk="0" hangingPunct="1">
        <a:defRPr sz="3000" kern="1200">
          <a:solidFill>
            <a:schemeClr val="tx1"/>
          </a:solidFill>
          <a:latin typeface="+mn-lt"/>
          <a:ea typeface="+mn-ea"/>
          <a:cs typeface="+mn-cs"/>
        </a:defRPr>
      </a:lvl1pPr>
      <a:lvl2pPr marL="762015" algn="l" defTabSz="1524030" rtl="0" eaLnBrk="1" latinLnBrk="0" hangingPunct="1">
        <a:defRPr sz="3000" kern="1200">
          <a:solidFill>
            <a:schemeClr val="tx1"/>
          </a:solidFill>
          <a:latin typeface="+mn-lt"/>
          <a:ea typeface="+mn-ea"/>
          <a:cs typeface="+mn-cs"/>
        </a:defRPr>
      </a:lvl2pPr>
      <a:lvl3pPr marL="1524030" algn="l" defTabSz="1524030" rtl="0" eaLnBrk="1" latinLnBrk="0" hangingPunct="1">
        <a:defRPr sz="3000" kern="1200">
          <a:solidFill>
            <a:schemeClr val="tx1"/>
          </a:solidFill>
          <a:latin typeface="+mn-lt"/>
          <a:ea typeface="+mn-ea"/>
          <a:cs typeface="+mn-cs"/>
        </a:defRPr>
      </a:lvl3pPr>
      <a:lvl4pPr marL="2286046" algn="l" defTabSz="1524030" rtl="0" eaLnBrk="1" latinLnBrk="0" hangingPunct="1">
        <a:defRPr sz="3000" kern="1200">
          <a:solidFill>
            <a:schemeClr val="tx1"/>
          </a:solidFill>
          <a:latin typeface="+mn-lt"/>
          <a:ea typeface="+mn-ea"/>
          <a:cs typeface="+mn-cs"/>
        </a:defRPr>
      </a:lvl4pPr>
      <a:lvl5pPr marL="3048061" algn="l" defTabSz="1524030" rtl="0" eaLnBrk="1" latinLnBrk="0" hangingPunct="1">
        <a:defRPr sz="3000" kern="1200">
          <a:solidFill>
            <a:schemeClr val="tx1"/>
          </a:solidFill>
          <a:latin typeface="+mn-lt"/>
          <a:ea typeface="+mn-ea"/>
          <a:cs typeface="+mn-cs"/>
        </a:defRPr>
      </a:lvl5pPr>
      <a:lvl6pPr marL="3810076" algn="l" defTabSz="1524030" rtl="0" eaLnBrk="1" latinLnBrk="0" hangingPunct="1">
        <a:defRPr sz="3000" kern="1200">
          <a:solidFill>
            <a:schemeClr val="tx1"/>
          </a:solidFill>
          <a:latin typeface="+mn-lt"/>
          <a:ea typeface="+mn-ea"/>
          <a:cs typeface="+mn-cs"/>
        </a:defRPr>
      </a:lvl6pPr>
      <a:lvl7pPr marL="4572091" algn="l" defTabSz="1524030" rtl="0" eaLnBrk="1" latinLnBrk="0" hangingPunct="1">
        <a:defRPr sz="3000" kern="1200">
          <a:solidFill>
            <a:schemeClr val="tx1"/>
          </a:solidFill>
          <a:latin typeface="+mn-lt"/>
          <a:ea typeface="+mn-ea"/>
          <a:cs typeface="+mn-cs"/>
        </a:defRPr>
      </a:lvl7pPr>
      <a:lvl8pPr marL="5334107" algn="l" defTabSz="1524030" rtl="0" eaLnBrk="1" latinLnBrk="0" hangingPunct="1">
        <a:defRPr sz="3000" kern="1200">
          <a:solidFill>
            <a:schemeClr val="tx1"/>
          </a:solidFill>
          <a:latin typeface="+mn-lt"/>
          <a:ea typeface="+mn-ea"/>
          <a:cs typeface="+mn-cs"/>
        </a:defRPr>
      </a:lvl8pPr>
      <a:lvl9pPr marL="6096122" algn="l" defTabSz="1524030"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hyperlink" Target="http://creativecommons.org/licenses/by-nc/4.0/legalcode"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6.emf"/><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60.png"/><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png"/><Relationship Id="rId5" Type="http://schemas.openxmlformats.org/officeDocument/2006/relationships/image" Target="../media/image7.emf"/><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4A6D247A-4576-4796-A8F2-4AC4CA0B201F}"/>
              </a:ext>
            </a:extLst>
          </p:cNvPr>
          <p:cNvSpPr>
            <a:spLocks noGrp="1"/>
          </p:cNvSpPr>
          <p:nvPr>
            <p:ph type="subTitle" idx="1"/>
          </p:nvPr>
        </p:nvSpPr>
        <p:spPr>
          <a:xfrm>
            <a:off x="1135315" y="9160356"/>
            <a:ext cx="9700325" cy="477053"/>
          </a:xfrm>
        </p:spPr>
        <p:txBody>
          <a:bodyPr/>
          <a:lstStyle/>
          <a:p>
            <a:endParaRPr lang="en-US" dirty="0"/>
          </a:p>
          <a:p>
            <a:endParaRPr lang="en-US" dirty="0"/>
          </a:p>
        </p:txBody>
      </p:sp>
      <p:sp>
        <p:nvSpPr>
          <p:cNvPr id="2" name="Title 1">
            <a:extLst>
              <a:ext uri="{FF2B5EF4-FFF2-40B4-BE49-F238E27FC236}">
                <a16:creationId xmlns:a16="http://schemas.microsoft.com/office/drawing/2014/main" id="{4E9096EC-7B78-40A1-902B-4FD437982655}"/>
              </a:ext>
            </a:extLst>
          </p:cNvPr>
          <p:cNvSpPr>
            <a:spLocks noGrp="1"/>
          </p:cNvSpPr>
          <p:nvPr>
            <p:ph type="title"/>
          </p:nvPr>
        </p:nvSpPr>
        <p:spPr>
          <a:xfrm>
            <a:off x="1135315" y="7922504"/>
            <a:ext cx="11684945" cy="1188097"/>
          </a:xfrm>
        </p:spPr>
        <p:txBody>
          <a:bodyPr/>
          <a:lstStyle/>
          <a:p>
            <a:r>
              <a:rPr lang="en-US" dirty="0">
                <a:latin typeface="Arial"/>
                <a:cs typeface="Arial"/>
              </a:rPr>
              <a:t>Lecture 3.5 - Feature Selection: Introduction to Model-based Methods</a:t>
            </a:r>
          </a:p>
        </p:txBody>
      </p:sp>
      <p:sp>
        <p:nvSpPr>
          <p:cNvPr id="4" name="Text Placeholder 3">
            <a:extLst>
              <a:ext uri="{FF2B5EF4-FFF2-40B4-BE49-F238E27FC236}">
                <a16:creationId xmlns:a16="http://schemas.microsoft.com/office/drawing/2014/main" id="{BDB2F42C-38A8-43F3-8788-F337D2EA9153}"/>
              </a:ext>
            </a:extLst>
          </p:cNvPr>
          <p:cNvSpPr>
            <a:spLocks noGrp="1"/>
          </p:cNvSpPr>
          <p:nvPr>
            <p:ph type="body" sz="quarter" idx="10"/>
          </p:nvPr>
        </p:nvSpPr>
        <p:spPr>
          <a:xfrm>
            <a:off x="1135316" y="6188616"/>
            <a:ext cx="8866188" cy="474663"/>
          </a:xfrm>
        </p:spPr>
        <p:txBody>
          <a:bodyPr/>
          <a:lstStyle/>
          <a:p>
            <a:r>
              <a:rPr lang="en-US" dirty="0"/>
              <a:t>DLI Accelerated Data Science Teaching Kit</a:t>
            </a:r>
          </a:p>
        </p:txBody>
      </p:sp>
      <p:pic>
        <p:nvPicPr>
          <p:cNvPr id="3" name="Audio 2">
            <a:hlinkClick r:id="" action="ppaction://media"/>
            <a:extLst>
              <a:ext uri="{FF2B5EF4-FFF2-40B4-BE49-F238E27FC236}">
                <a16:creationId xmlns:a16="http://schemas.microsoft.com/office/drawing/2014/main" id="{195A77AD-05A8-4C44-925C-29689904237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797556869"/>
      </p:ext>
    </p:extLst>
  </p:cSld>
  <p:clrMapOvr>
    <a:masterClrMapping/>
  </p:clrMapOvr>
  <mc:AlternateContent xmlns:mc="http://schemas.openxmlformats.org/markup-compatibility/2006">
    <mc:Choice xmlns:p14="http://schemas.microsoft.com/office/powerpoint/2010/main" Requires="p14">
      <p:transition spd="med" p14:dur="700" advTm="9915">
        <p:fade/>
      </p:transition>
    </mc:Choice>
    <mc:Fallback>
      <p:transition spd="med" advTm="99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D3E35-7FB6-4F84-88E8-ED2635EB18BA}"/>
              </a:ext>
            </a:extLst>
          </p:cNvPr>
          <p:cNvSpPr>
            <a:spLocks noGrp="1"/>
          </p:cNvSpPr>
          <p:nvPr>
            <p:ph type="body" sz="quarter" idx="10"/>
          </p:nvPr>
        </p:nvSpPr>
        <p:spPr>
          <a:xfrm>
            <a:off x="1140077" y="6610379"/>
            <a:ext cx="9235191" cy="1705219"/>
          </a:xfrm>
        </p:spPr>
        <p:txBody>
          <a:bodyPr/>
          <a:lstStyle/>
          <a:p>
            <a:r>
              <a:rPr lang="en-US" dirty="0"/>
              <a:t>Thank You</a:t>
            </a:r>
          </a:p>
        </p:txBody>
      </p:sp>
      <p:sp>
        <p:nvSpPr>
          <p:cNvPr id="5" name="Text Placeholder 4">
            <a:extLst>
              <a:ext uri="{FF2B5EF4-FFF2-40B4-BE49-F238E27FC236}">
                <a16:creationId xmlns:a16="http://schemas.microsoft.com/office/drawing/2014/main" id="{04276C08-D6AC-41B8-9C4F-83CCA4CE3F1E}"/>
              </a:ext>
            </a:extLst>
          </p:cNvPr>
          <p:cNvSpPr>
            <a:spLocks noGrp="1"/>
          </p:cNvSpPr>
          <p:nvPr>
            <p:ph type="body" sz="quarter" idx="11"/>
          </p:nvPr>
        </p:nvSpPr>
        <p:spPr>
          <a:xfrm>
            <a:off x="1140078" y="6185215"/>
            <a:ext cx="7454900" cy="449262"/>
          </a:xfrm>
        </p:spPr>
        <p:txBody>
          <a:bodyPr/>
          <a:lstStyle/>
          <a:p>
            <a:r>
              <a:rPr lang="en-US" dirty="0"/>
              <a:t>DLI Accelerated Data Science Teaching Kit</a:t>
            </a:r>
          </a:p>
          <a:p>
            <a:endParaRPr lang="en-US" dirty="0"/>
          </a:p>
        </p:txBody>
      </p:sp>
      <p:pic>
        <p:nvPicPr>
          <p:cNvPr id="3" name="Audio 2">
            <a:hlinkClick r:id="" action="ppaction://media"/>
            <a:extLst>
              <a:ext uri="{FF2B5EF4-FFF2-40B4-BE49-F238E27FC236}">
                <a16:creationId xmlns:a16="http://schemas.microsoft.com/office/drawing/2014/main" id="{7D047A03-CE6E-0441-905B-03A307EBC5A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017057522"/>
      </p:ext>
    </p:extLst>
  </p:cSld>
  <p:clrMapOvr>
    <a:masterClrMapping/>
  </p:clrMapOvr>
  <mc:AlternateContent xmlns:mc="http://schemas.openxmlformats.org/markup-compatibility/2006">
    <mc:Choice xmlns:p14="http://schemas.microsoft.com/office/powerpoint/2010/main" Requires="p14">
      <p:transition spd="med" p14:dur="700" advTm="2475">
        <p:fade/>
      </p:transition>
    </mc:Choice>
    <mc:Fallback>
      <p:transition spd="med" advTm="24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39E623-7E8F-487F-86AA-742B27905FB5}"/>
              </a:ext>
            </a:extLst>
          </p:cNvPr>
          <p:cNvPicPr>
            <a:picLocks noChangeAspect="1"/>
          </p:cNvPicPr>
          <p:nvPr/>
        </p:nvPicPr>
        <p:blipFill>
          <a:blip r:embed="rId4"/>
          <a:stretch>
            <a:fillRect/>
          </a:stretch>
        </p:blipFill>
        <p:spPr>
          <a:xfrm>
            <a:off x="7548880" y="3505059"/>
            <a:ext cx="3190241" cy="1104314"/>
          </a:xfrm>
          <a:prstGeom prst="rect">
            <a:avLst/>
          </a:prstGeom>
        </p:spPr>
      </p:pic>
      <p:sp>
        <p:nvSpPr>
          <p:cNvPr id="10" name="Subtitle 11">
            <a:extLst>
              <a:ext uri="{FF2B5EF4-FFF2-40B4-BE49-F238E27FC236}">
                <a16:creationId xmlns:a16="http://schemas.microsoft.com/office/drawing/2014/main" id="{7A19A67C-0C19-4076-8945-3A7EB019B8F8}"/>
              </a:ext>
            </a:extLst>
          </p:cNvPr>
          <p:cNvSpPr txBox="1">
            <a:spLocks noGrp="1"/>
          </p:cNvSpPr>
          <p:nvPr>
            <p:ph idx="1"/>
          </p:nvPr>
        </p:nvSpPr>
        <p:spPr bwMode="auto">
          <a:xfrm>
            <a:off x="853440" y="4980568"/>
            <a:ext cx="16581120" cy="5611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ctr" defTabSz="346459" rtl="0" fontAlgn="base">
              <a:lnSpc>
                <a:spcPct val="90000"/>
              </a:lnSpc>
              <a:spcBef>
                <a:spcPts val="0"/>
              </a:spcBef>
              <a:spcAft>
                <a:spcPts val="0"/>
              </a:spcAft>
              <a:buClr>
                <a:srgbClr val="6F6F6F"/>
              </a:buClr>
              <a:buSzPct val="100000"/>
              <a:buFontTx/>
              <a:buNone/>
              <a:defRPr sz="1400" b="0" baseline="0">
                <a:solidFill>
                  <a:schemeClr val="tx1"/>
                </a:solidFill>
                <a:effectLst/>
                <a:latin typeface="Arial" panose="020B0604020202020204" pitchFamily="34" charset="0"/>
                <a:ea typeface="+mn-ea"/>
                <a:cs typeface="Arial" panose="020B0604020202020204" pitchFamily="34" charset="0"/>
              </a:defRPr>
            </a:lvl1pPr>
            <a:lvl2pPr marL="630238" indent="-228600" algn="l" defTabSz="346459" rtl="0" fontAlgn="base">
              <a:lnSpc>
                <a:spcPct val="90000"/>
              </a:lnSpc>
              <a:spcBef>
                <a:spcPts val="225"/>
              </a:spcBef>
              <a:spcAft>
                <a:spcPts val="225"/>
              </a:spcAft>
              <a:buClr>
                <a:schemeClr val="bg2"/>
              </a:buClr>
              <a:buSzPct val="100000"/>
              <a:buFont typeface="Arial" panose="020B0604020202020204" pitchFamily="34" charset="0"/>
              <a:buChar char="–"/>
              <a:defRPr sz="1400" b="0">
                <a:solidFill>
                  <a:schemeClr val="bg2"/>
                </a:solidFill>
                <a:latin typeface="Arial" panose="020B0604020202020204" pitchFamily="34" charset="0"/>
                <a:cs typeface="Arial" panose="020B0604020202020204" pitchFamily="34" charset="0"/>
              </a:defRPr>
            </a:lvl2pPr>
            <a:lvl3pPr marL="804863" indent="-203200" algn="l" defTabSz="346459" rtl="0" fontAlgn="base">
              <a:lnSpc>
                <a:spcPct val="90000"/>
              </a:lnSpc>
              <a:spcBef>
                <a:spcPts val="225"/>
              </a:spcBef>
              <a:spcAft>
                <a:spcPts val="225"/>
              </a:spcAft>
              <a:buClr>
                <a:schemeClr val="bg2"/>
              </a:buClr>
              <a:buSzPct val="100000"/>
              <a:buFont typeface="Arial" panose="020B0604020202020204" pitchFamily="34" charset="0"/>
              <a:buChar char="–"/>
              <a:defRPr sz="1400" b="0">
                <a:solidFill>
                  <a:schemeClr val="bg2"/>
                </a:solidFill>
                <a:latin typeface="Arial" panose="020B0604020202020204" pitchFamily="34" charset="0"/>
                <a:cs typeface="Arial" panose="020B0604020202020204" pitchFamily="34" charset="0"/>
              </a:defRPr>
            </a:lvl3pPr>
            <a:lvl4pPr marL="1331066" indent="-171443" algn="l" rtl="0" fontAlgn="base">
              <a:spcBef>
                <a:spcPct val="20000"/>
              </a:spcBef>
              <a:spcAft>
                <a:spcPct val="0"/>
              </a:spcAft>
              <a:buChar char="–"/>
              <a:defRPr sz="1500">
                <a:solidFill>
                  <a:schemeClr val="bg1"/>
                </a:solidFill>
                <a:latin typeface="+mn-lt"/>
              </a:defRPr>
            </a:lvl4pPr>
            <a:lvl5pPr marL="1588230" indent="-171443" algn="l" rtl="0" fontAlgn="base">
              <a:spcBef>
                <a:spcPct val="20000"/>
              </a:spcBef>
              <a:spcAft>
                <a:spcPct val="0"/>
              </a:spcAft>
              <a:buChar char="»"/>
              <a:defRPr sz="1500">
                <a:solidFill>
                  <a:schemeClr val="bg1"/>
                </a:solidFill>
                <a:latin typeface="+mn-lt"/>
              </a:defRPr>
            </a:lvl5pPr>
            <a:lvl6pPr marL="1931117" indent="-171443" algn="l" rtl="0" eaLnBrk="1" fontAlgn="base" hangingPunct="1">
              <a:spcBef>
                <a:spcPct val="20000"/>
              </a:spcBef>
              <a:spcAft>
                <a:spcPct val="0"/>
              </a:spcAft>
              <a:buChar char="»"/>
              <a:defRPr sz="1500">
                <a:solidFill>
                  <a:schemeClr val="bg1"/>
                </a:solidFill>
                <a:latin typeface="+mn-lt"/>
              </a:defRPr>
            </a:lvl6pPr>
            <a:lvl7pPr marL="2274003" indent="-171443" algn="l" rtl="0" eaLnBrk="1" fontAlgn="base" hangingPunct="1">
              <a:spcBef>
                <a:spcPct val="20000"/>
              </a:spcBef>
              <a:spcAft>
                <a:spcPct val="0"/>
              </a:spcAft>
              <a:buChar char="»"/>
              <a:defRPr sz="1500">
                <a:solidFill>
                  <a:schemeClr val="bg1"/>
                </a:solidFill>
                <a:latin typeface="+mn-lt"/>
              </a:defRPr>
            </a:lvl7pPr>
            <a:lvl8pPr marL="2616890" indent="-171443" algn="l" rtl="0" eaLnBrk="1" fontAlgn="base" hangingPunct="1">
              <a:spcBef>
                <a:spcPct val="20000"/>
              </a:spcBef>
              <a:spcAft>
                <a:spcPct val="0"/>
              </a:spcAft>
              <a:buChar char="»"/>
              <a:defRPr sz="1500">
                <a:solidFill>
                  <a:schemeClr val="bg1"/>
                </a:solidFill>
                <a:latin typeface="+mn-lt"/>
              </a:defRPr>
            </a:lvl8pPr>
            <a:lvl9pPr marL="2959775" indent="-171443" algn="l" rtl="0" eaLnBrk="1" fontAlgn="base" hangingPunct="1">
              <a:spcBef>
                <a:spcPct val="20000"/>
              </a:spcBef>
              <a:spcAft>
                <a:spcPct val="0"/>
              </a:spcAft>
              <a:buChar char="»"/>
              <a:defRPr sz="1500">
                <a:solidFill>
                  <a:schemeClr val="bg1"/>
                </a:solidFill>
                <a:latin typeface="+mn-lt"/>
              </a:defRPr>
            </a:lvl9pPr>
          </a:lstStyle>
          <a:p>
            <a:pPr marL="0" marR="0" lvl="0" indent="0" algn="ctr" defTabSz="346459" rtl="0" eaLnBrk="1" fontAlgn="base" latinLnBrk="0" hangingPunct="1">
              <a:lnSpc>
                <a:spcPct val="90000"/>
              </a:lnSpc>
              <a:spcBef>
                <a:spcPts val="90"/>
              </a:spcBef>
              <a:spcAft>
                <a:spcPts val="90"/>
              </a:spcAft>
              <a:buClr>
                <a:srgbClr val="6F6F6F"/>
              </a:buClr>
              <a:buSzPct val="100000"/>
              <a:buFontTx/>
              <a:buNone/>
              <a:tabLst/>
              <a:defRPr/>
            </a:pPr>
            <a:r>
              <a:rPr kumimoji="0" lang="en-US" sz="1600" b="0" i="0" u="none" strike="noStrike" kern="0" cap="none" spc="0" normalizeH="0" baseline="0" noProof="0" dirty="0">
                <a:ln>
                  <a:noFill/>
                </a:ln>
                <a:solidFill>
                  <a:schemeClr val="bg1"/>
                </a:solidFill>
                <a:effectLst/>
                <a:uLnTx/>
                <a:uFillTx/>
              </a:rPr>
              <a:t>The Accelerated Data Science Teaching Kit is licensed by NVIDIA, Georgia Institute of Technology, and Prairie View </a:t>
            </a:r>
            <a:r>
              <a:rPr kumimoji="0" lang="en-US" sz="1600" b="0" i="0" u="none" strike="noStrike" kern="0" cap="none" spc="0" normalizeH="0" baseline="0" noProof="0" dirty="0" err="1">
                <a:ln>
                  <a:noFill/>
                </a:ln>
                <a:solidFill>
                  <a:schemeClr val="bg1"/>
                </a:solidFill>
                <a:effectLst/>
                <a:uLnTx/>
                <a:uFillTx/>
              </a:rPr>
              <a:t>A&amp;M</a:t>
            </a:r>
            <a:r>
              <a:rPr kumimoji="0" lang="en-US" sz="1600" b="0" i="0" u="none" strike="noStrike" kern="0" cap="none" spc="0" normalizeH="0" baseline="0" noProof="0" dirty="0">
                <a:ln>
                  <a:noFill/>
                </a:ln>
                <a:solidFill>
                  <a:schemeClr val="bg1"/>
                </a:solidFill>
                <a:effectLst/>
                <a:uLnTx/>
                <a:uFillTx/>
              </a:rPr>
              <a:t> University under the</a:t>
            </a:r>
          </a:p>
          <a:p>
            <a:pPr marL="0" marR="0" lvl="0" indent="0" algn="ctr" defTabSz="346459" rtl="0" eaLnBrk="1" fontAlgn="base" latinLnBrk="0" hangingPunct="1">
              <a:lnSpc>
                <a:spcPct val="90000"/>
              </a:lnSpc>
              <a:spcBef>
                <a:spcPts val="90"/>
              </a:spcBef>
              <a:spcAft>
                <a:spcPts val="90"/>
              </a:spcAft>
              <a:buClr>
                <a:srgbClr val="6F6F6F"/>
              </a:buClr>
              <a:buSzPct val="100000"/>
              <a:buFontTx/>
              <a:buNone/>
              <a:tabLst/>
              <a:defRPr/>
            </a:pPr>
            <a:r>
              <a:rPr lang="en-US" sz="1600" u="sng" dirty="0">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Creative Commons Attribution-</a:t>
            </a:r>
            <a:r>
              <a:rPr lang="en-US" sz="1600" u="sng" dirty="0" err="1">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NonCommercial</a:t>
            </a:r>
            <a:r>
              <a:rPr lang="en-US" sz="1600" u="sng" dirty="0">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 4.0 International License.</a:t>
            </a:r>
            <a:endParaRPr lang="en-US" sz="1600" dirty="0">
              <a:solidFill>
                <a:srgbClr val="6F6F6F"/>
              </a:solidFill>
              <a:ea typeface="Times New Roman" panose="02020603050405020304" pitchFamily="18" charset="0"/>
              <a:hlinkClick r:id="rId5">
                <a:extLst>
                  <a:ext uri="{A12FA001-AC4F-418D-AE19-62706E023703}">
                    <ahyp:hlinkClr xmlns:ahyp="http://schemas.microsoft.com/office/drawing/2018/hyperlinkcolor" val="tx"/>
                  </a:ext>
                </a:extLst>
              </a:hlinkClick>
            </a:endParaRPr>
          </a:p>
        </p:txBody>
      </p:sp>
      <p:pic>
        <p:nvPicPr>
          <p:cNvPr id="2" name="Audio 1">
            <a:hlinkClick r:id="" action="ppaction://media"/>
            <a:extLst>
              <a:ext uri="{FF2B5EF4-FFF2-40B4-BE49-F238E27FC236}">
                <a16:creationId xmlns:a16="http://schemas.microsoft.com/office/drawing/2014/main" id="{73353552-7B15-684A-B674-DE39BCBAD3C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765269515"/>
      </p:ext>
    </p:extLst>
  </p:cSld>
  <p:clrMapOvr>
    <a:masterClrMapping/>
  </p:clrMapOvr>
  <mc:AlternateContent xmlns:mc="http://schemas.openxmlformats.org/markup-compatibility/2006">
    <mc:Choice xmlns:p14="http://schemas.microsoft.com/office/powerpoint/2010/main" Requires="p14">
      <p:transition spd="med" p14:dur="700" advTm="2507">
        <p:fade/>
      </p:transition>
    </mc:Choice>
    <mc:Fallback>
      <p:transition spd="med" advTm="2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t>Model-based</a:t>
            </a:r>
            <a:r>
              <a:rPr lang="zh-CN" altLang="en-US" dirty="0"/>
              <a:t> </a:t>
            </a:r>
            <a:r>
              <a:rPr lang="en-US" altLang="zh-CN" dirty="0"/>
              <a:t>Methods for Feature Selection</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indent="0"/>
            <a:r>
              <a:rPr lang="en-US" dirty="0">
                <a:solidFill>
                  <a:srgbClr val="000000"/>
                </a:solidFill>
              </a:rPr>
              <a:t>Model-based methods learn the best features that contribute to the model performance when constructing these models.</a:t>
            </a:r>
            <a:endParaRPr lang="en-US" dirty="0"/>
          </a:p>
        </p:txBody>
      </p:sp>
      <p:sp>
        <p:nvSpPr>
          <p:cNvPr id="4" name="Text Placeholder 3">
            <a:extLst>
              <a:ext uri="{FF2B5EF4-FFF2-40B4-BE49-F238E27FC236}">
                <a16:creationId xmlns:a16="http://schemas.microsoft.com/office/drawing/2014/main" id="{DED24669-6DDD-4EAE-BCF1-F082591C210D}"/>
              </a:ext>
            </a:extLst>
          </p:cNvPr>
          <p:cNvSpPr>
            <a:spLocks noGrp="1"/>
          </p:cNvSpPr>
          <p:nvPr>
            <p:ph type="body" sz="quarter" idx="10"/>
          </p:nvPr>
        </p:nvSpPr>
        <p:spPr/>
        <p:txBody>
          <a:bodyPr/>
          <a:lstStyle/>
          <a:p>
            <a:endParaRPr lang="en-US"/>
          </a:p>
        </p:txBody>
      </p:sp>
      <p:sp>
        <p:nvSpPr>
          <p:cNvPr id="9" name="Content Placeholder 2">
            <a:extLst>
              <a:ext uri="{FF2B5EF4-FFF2-40B4-BE49-F238E27FC236}">
                <a16:creationId xmlns:a16="http://schemas.microsoft.com/office/drawing/2014/main" id="{49EDF9CF-BD96-C643-B033-431B77AD1795}"/>
              </a:ext>
            </a:extLst>
          </p:cNvPr>
          <p:cNvSpPr txBox="1">
            <a:spLocks/>
          </p:cNvSpPr>
          <p:nvPr/>
        </p:nvSpPr>
        <p:spPr bwMode="auto">
          <a:xfrm>
            <a:off x="819340" y="7225989"/>
            <a:ext cx="15416836" cy="21634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457200" indent="-457200" defTabSz="914400">
              <a:buClr>
                <a:schemeClr val="bg1"/>
              </a:buClr>
              <a:buSzPct val="100000"/>
              <a:buFont typeface="Arial" panose="020B0604020202020204" pitchFamily="34" charset="0"/>
              <a:buChar char="•"/>
            </a:pPr>
            <a:r>
              <a:rPr lang="en-US" kern="0" dirty="0">
                <a:solidFill>
                  <a:srgbClr val="000000"/>
                </a:solidFill>
              </a:rPr>
              <a:t>The most common methods are regularization methods.</a:t>
            </a: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r>
              <a:rPr lang="en-US" kern="0" dirty="0">
                <a:solidFill>
                  <a:srgbClr val="000000"/>
                </a:solidFill>
              </a:rPr>
              <a:t>It is to penalize the model, which introduce additional constraints into the optimization of learning the models with lower complexity.</a:t>
            </a: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defTabSz="914400"/>
            <a:endParaRPr lang="en-US" kern="0" dirty="0"/>
          </a:p>
        </p:txBody>
      </p:sp>
      <p:pic>
        <p:nvPicPr>
          <p:cNvPr id="5" name="Picture 4">
            <a:extLst>
              <a:ext uri="{FF2B5EF4-FFF2-40B4-BE49-F238E27FC236}">
                <a16:creationId xmlns:a16="http://schemas.microsoft.com/office/drawing/2014/main" id="{72F96A94-64CC-4E4D-BDAD-43E7E549113D}"/>
              </a:ext>
            </a:extLst>
          </p:cNvPr>
          <p:cNvPicPr>
            <a:picLocks noChangeAspect="1"/>
          </p:cNvPicPr>
          <p:nvPr/>
        </p:nvPicPr>
        <p:blipFill>
          <a:blip r:embed="rId5"/>
          <a:stretch>
            <a:fillRect/>
          </a:stretch>
        </p:blipFill>
        <p:spPr>
          <a:xfrm>
            <a:off x="3467409" y="3957564"/>
            <a:ext cx="10382405" cy="2879154"/>
          </a:xfrm>
          <a:prstGeom prst="rect">
            <a:avLst/>
          </a:prstGeom>
        </p:spPr>
      </p:pic>
      <p:pic>
        <p:nvPicPr>
          <p:cNvPr id="8" name="Audio 7">
            <a:hlinkClick r:id="" action="ppaction://media"/>
            <a:extLst>
              <a:ext uri="{FF2B5EF4-FFF2-40B4-BE49-F238E27FC236}">
                <a16:creationId xmlns:a16="http://schemas.microsoft.com/office/drawing/2014/main" id="{B02C323A-3474-FA44-8B8D-176CCB10C62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890706390"/>
      </p:ext>
    </p:extLst>
  </p:cSld>
  <p:clrMapOvr>
    <a:masterClrMapping/>
  </p:clrMapOvr>
  <mc:AlternateContent xmlns:mc="http://schemas.openxmlformats.org/markup-compatibility/2006">
    <mc:Choice xmlns:p14="http://schemas.microsoft.com/office/powerpoint/2010/main" Requires="p14">
      <p:transition spd="med" p14:dur="700" advTm="17543">
        <p:fade/>
      </p:transition>
    </mc:Choice>
    <mc:Fallback>
      <p:transition spd="med" advTm="1754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dirty="0">
                <a:solidFill>
                  <a:srgbClr val="000000"/>
                </a:solidFill>
              </a:rPr>
              <a:t>LASSO (Least Absolute Shrinkage and Selection Operator)</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indent="0"/>
            <a:r>
              <a:rPr lang="en-US" dirty="0">
                <a:solidFill>
                  <a:srgbClr val="000000"/>
                </a:solidFill>
              </a:rPr>
              <a:t>It is a powerful method that perform two main tasks: regularization and feature selection. </a:t>
            </a:r>
          </a:p>
          <a:p>
            <a:endParaRPr lang="en-US" dirty="0"/>
          </a:p>
        </p:txBody>
      </p:sp>
      <p:sp>
        <p:nvSpPr>
          <p:cNvPr id="4" name="Text Placeholder 3">
            <a:extLst>
              <a:ext uri="{FF2B5EF4-FFF2-40B4-BE49-F238E27FC236}">
                <a16:creationId xmlns:a16="http://schemas.microsoft.com/office/drawing/2014/main" id="{3C657355-69D1-44A6-83B7-41B5C103EB4D}"/>
              </a:ext>
            </a:extLst>
          </p:cNvPr>
          <p:cNvSpPr>
            <a:spLocks noGrp="1"/>
          </p:cNvSpPr>
          <p:nvPr>
            <p:ph type="body" sz="quarter" idx="10"/>
          </p:nvPr>
        </p:nvSpPr>
        <p:spPr/>
        <p:txBody>
          <a:bodyPr/>
          <a:lstStyle/>
          <a:p>
            <a:endParaRPr lang="en-US"/>
          </a:p>
        </p:txBody>
      </p:sp>
      <p:sp>
        <p:nvSpPr>
          <p:cNvPr id="9" name="Content Placeholder 2">
            <a:extLst>
              <a:ext uri="{FF2B5EF4-FFF2-40B4-BE49-F238E27FC236}">
                <a16:creationId xmlns:a16="http://schemas.microsoft.com/office/drawing/2014/main" id="{49EDF9CF-BD96-C643-B033-431B77AD1795}"/>
              </a:ext>
            </a:extLst>
          </p:cNvPr>
          <p:cNvSpPr txBox="1">
            <a:spLocks/>
          </p:cNvSpPr>
          <p:nvPr/>
        </p:nvSpPr>
        <p:spPr bwMode="auto">
          <a:xfrm>
            <a:off x="819340" y="4337540"/>
            <a:ext cx="15416836" cy="50519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457200" indent="-457200" defTabSz="914400">
              <a:buClr>
                <a:schemeClr val="bg1"/>
              </a:buClr>
              <a:buSzPct val="100000"/>
              <a:buFont typeface="Arial" panose="020B0604020202020204" pitchFamily="34" charset="0"/>
              <a:buChar char="•"/>
            </a:pPr>
            <a:r>
              <a:rPr lang="en-US" kern="0" dirty="0">
                <a:solidFill>
                  <a:srgbClr val="000000"/>
                </a:solidFill>
              </a:rPr>
              <a:t>First formulated by Robert </a:t>
            </a:r>
            <a:r>
              <a:rPr lang="en-US" kern="0" dirty="0" err="1">
                <a:solidFill>
                  <a:srgbClr val="000000"/>
                </a:solidFill>
              </a:rPr>
              <a:t>Tibshirani</a:t>
            </a:r>
            <a:r>
              <a:rPr lang="en-US" kern="0" dirty="0">
                <a:solidFill>
                  <a:srgbClr val="000000"/>
                </a:solidFill>
              </a:rPr>
              <a:t> in 1996. </a:t>
            </a: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r>
              <a:rPr lang="en-US" kern="0" dirty="0">
                <a:solidFill>
                  <a:srgbClr val="000000"/>
                </a:solidFill>
              </a:rPr>
              <a:t>The LASSO method puts a constraint on the sum of the absolute values of the model parameters, the sum has to be less than a predefined value (upper bound). </a:t>
            </a: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r>
              <a:rPr lang="en-US" kern="0" dirty="0">
                <a:solidFill>
                  <a:srgbClr val="000000"/>
                </a:solidFill>
              </a:rPr>
              <a:t>In order to do so the method apply a shrinking (regularization) process where it penalizes the coefficients of the regression variables shrinking some of them to zero. </a:t>
            </a: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r>
              <a:rPr lang="en-US" kern="0" dirty="0">
                <a:solidFill>
                  <a:srgbClr val="000000"/>
                </a:solidFill>
              </a:rPr>
              <a:t>During features selection process the variables that still have a non-zero coefficient after the shrinking process are selected to be part of the model. The goal of this process is to minimize the prediction error. </a:t>
            </a: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defTabSz="914400"/>
            <a:endParaRPr lang="en-US" kern="0" dirty="0"/>
          </a:p>
        </p:txBody>
      </p:sp>
      <p:pic>
        <p:nvPicPr>
          <p:cNvPr id="7" name="Audio 6">
            <a:hlinkClick r:id="" action="ppaction://media"/>
            <a:extLst>
              <a:ext uri="{FF2B5EF4-FFF2-40B4-BE49-F238E27FC236}">
                <a16:creationId xmlns:a16="http://schemas.microsoft.com/office/drawing/2014/main" id="{A7898667-76DB-3B48-A5D1-7BCF0D866B0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914046615"/>
      </p:ext>
    </p:extLst>
  </p:cSld>
  <p:clrMapOvr>
    <a:masterClrMapping/>
  </p:clrMapOvr>
  <mc:AlternateContent xmlns:mc="http://schemas.openxmlformats.org/markup-compatibility/2006">
    <mc:Choice xmlns:p14="http://schemas.microsoft.com/office/powerpoint/2010/main" Requires="p14">
      <p:transition spd="med" p14:dur="700" advTm="40887">
        <p:fade/>
      </p:transition>
    </mc:Choice>
    <mc:Fallback>
      <p:transition spd="med" advTm="4088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dirty="0">
                <a:solidFill>
                  <a:srgbClr val="000000"/>
                </a:solidFill>
              </a:rPr>
              <a:t>LASSO (Least Absolute Shrinkage and Selection Operator)</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indent="0"/>
            <a:r>
              <a:rPr lang="en-US" dirty="0">
                <a:solidFill>
                  <a:srgbClr val="000000"/>
                </a:solidFill>
              </a:rPr>
              <a:t>There are many advantages in using LASSO method.</a:t>
            </a:r>
          </a:p>
          <a:p>
            <a:endParaRPr lang="en-US" dirty="0"/>
          </a:p>
        </p:txBody>
      </p:sp>
      <p:sp>
        <p:nvSpPr>
          <p:cNvPr id="4" name="Text Placeholder 3">
            <a:extLst>
              <a:ext uri="{FF2B5EF4-FFF2-40B4-BE49-F238E27FC236}">
                <a16:creationId xmlns:a16="http://schemas.microsoft.com/office/drawing/2014/main" id="{0B69A611-30A4-4F52-B489-A264FC96D3E2}"/>
              </a:ext>
            </a:extLst>
          </p:cNvPr>
          <p:cNvSpPr>
            <a:spLocks noGrp="1"/>
          </p:cNvSpPr>
          <p:nvPr>
            <p:ph type="body" sz="quarter" idx="10"/>
          </p:nvPr>
        </p:nvSpPr>
        <p:spPr/>
        <p:txBody>
          <a:bodyPr/>
          <a:lstStyle/>
          <a:p>
            <a:endParaRPr lang="en-US"/>
          </a:p>
        </p:txBody>
      </p:sp>
      <p:sp>
        <p:nvSpPr>
          <p:cNvPr id="9" name="Content Placeholder 2">
            <a:extLst>
              <a:ext uri="{FF2B5EF4-FFF2-40B4-BE49-F238E27FC236}">
                <a16:creationId xmlns:a16="http://schemas.microsoft.com/office/drawing/2014/main" id="{49EDF9CF-BD96-C643-B033-431B77AD1795}"/>
              </a:ext>
            </a:extLst>
          </p:cNvPr>
          <p:cNvSpPr txBox="1">
            <a:spLocks/>
          </p:cNvSpPr>
          <p:nvPr/>
        </p:nvSpPr>
        <p:spPr bwMode="auto">
          <a:xfrm>
            <a:off x="819340" y="4337540"/>
            <a:ext cx="15416836" cy="50519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457200" indent="-457200" defTabSz="914400">
              <a:buClr>
                <a:schemeClr val="bg1"/>
              </a:buClr>
              <a:buSzPct val="100000"/>
              <a:buFont typeface="Arial" panose="020B0604020202020204" pitchFamily="34" charset="0"/>
              <a:buChar char="•"/>
            </a:pPr>
            <a:r>
              <a:rPr lang="en-US" kern="0" dirty="0">
                <a:solidFill>
                  <a:srgbClr val="000000"/>
                </a:solidFill>
              </a:rPr>
              <a:t>It can provide </a:t>
            </a:r>
            <a:r>
              <a:rPr lang="en-US" kern="0" dirty="0">
                <a:solidFill>
                  <a:srgbClr val="FF0000"/>
                </a:solidFill>
              </a:rPr>
              <a:t>a promising prediction accuracy</a:t>
            </a:r>
            <a:r>
              <a:rPr lang="en-US" kern="0" dirty="0">
                <a:solidFill>
                  <a:srgbClr val="000000"/>
                </a:solidFill>
              </a:rPr>
              <a:t>, because shrinking and removing the coefficients can reduce variance without a substantial increase of the bias.</a:t>
            </a: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r>
              <a:rPr lang="en-US" kern="0" dirty="0">
                <a:solidFill>
                  <a:srgbClr val="000000"/>
                </a:solidFill>
              </a:rPr>
              <a:t>This is especially useful when the data has a small number of samples and a large number of features.</a:t>
            </a: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r>
              <a:rPr lang="en-US" kern="0" dirty="0">
                <a:solidFill>
                  <a:srgbClr val="000000"/>
                </a:solidFill>
              </a:rPr>
              <a:t>LASSO helps increase the model interpretability by eliminating irrelevant variables that are not related to the target variable, which would </a:t>
            </a:r>
            <a:r>
              <a:rPr lang="en-US" kern="0" dirty="0">
                <a:solidFill>
                  <a:srgbClr val="FF0000"/>
                </a:solidFill>
              </a:rPr>
              <a:t>reduce overfitting </a:t>
            </a:r>
            <a:r>
              <a:rPr lang="en-US" kern="0" dirty="0">
                <a:solidFill>
                  <a:srgbClr val="000000"/>
                </a:solidFill>
              </a:rPr>
              <a:t>as well.</a:t>
            </a: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defTabSz="914400"/>
            <a:endParaRPr lang="en-US" kern="0" dirty="0"/>
          </a:p>
        </p:txBody>
      </p:sp>
      <p:pic>
        <p:nvPicPr>
          <p:cNvPr id="5" name="Audio 4">
            <a:hlinkClick r:id="" action="ppaction://media"/>
            <a:extLst>
              <a:ext uri="{FF2B5EF4-FFF2-40B4-BE49-F238E27FC236}">
                <a16:creationId xmlns:a16="http://schemas.microsoft.com/office/drawing/2014/main" id="{0196845C-9952-0944-A38E-FDD4BEB5BCC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439489530"/>
      </p:ext>
    </p:extLst>
  </p:cSld>
  <p:clrMapOvr>
    <a:masterClrMapping/>
  </p:clrMapOvr>
  <mc:AlternateContent xmlns:mc="http://schemas.openxmlformats.org/markup-compatibility/2006">
    <mc:Choice xmlns:p14="http://schemas.microsoft.com/office/powerpoint/2010/main" Requires="p14">
      <p:transition spd="med" p14:dur="700" advTm="78224">
        <p:fade/>
      </p:transition>
    </mc:Choice>
    <mc:Fallback>
      <p:transition spd="med" advTm="7822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dirty="0">
                <a:solidFill>
                  <a:srgbClr val="000000"/>
                </a:solidFill>
              </a:rPr>
              <a:t>LASSO in the Linear Model</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indent="0"/>
                <a:r>
                  <a:rPr lang="en-US" b="1" dirty="0">
                    <a:solidFill>
                      <a:srgbClr val="000000"/>
                    </a:solidFill>
                  </a:rPr>
                  <a:t>Linear model</a:t>
                </a:r>
                <a:r>
                  <a:rPr lang="en-US" dirty="0">
                    <a:solidFill>
                      <a:srgbClr val="000000"/>
                    </a:solidFill>
                  </a:rPr>
                  <a:t>, often called </a:t>
                </a:r>
                <a:r>
                  <a:rPr lang="en-US" i="1" dirty="0">
                    <a:solidFill>
                      <a:srgbClr val="000000"/>
                    </a:solidFill>
                  </a:rPr>
                  <a:t>Linear Regression Model</a:t>
                </a:r>
                <a:r>
                  <a:rPr lang="en-US" dirty="0">
                    <a:solidFill>
                      <a:srgbClr val="000000"/>
                    </a:solidFill>
                  </a:rPr>
                  <a:t>, describes the relationship between response </a:t>
                </a:r>
                <a:r>
                  <a:rPr lang="en-US" i="1" dirty="0">
                    <a:solidFill>
                      <a:srgbClr val="000000"/>
                    </a:solidFill>
                  </a:rPr>
                  <a:t>Y</a:t>
                </a:r>
                <a:r>
                  <a:rPr lang="en-US" dirty="0">
                    <a:solidFill>
                      <a:srgbClr val="000000"/>
                    </a:solidFill>
                  </a:rPr>
                  <a:t> and explanatory variables </a:t>
                </a:r>
                <a14:m>
                  <m:oMath xmlns:m="http://schemas.openxmlformats.org/officeDocument/2006/math">
                    <m:r>
                      <a:rPr lang="en-US" b="0" i="1" smtClean="0">
                        <a:solidFill>
                          <a:srgbClr val="000000"/>
                        </a:solidFill>
                        <a:latin typeface="Cambria Math" panose="02040503050406030204" pitchFamily="18" charset="0"/>
                      </a:rPr>
                      <m:t>𝑋</m:t>
                    </m:r>
                  </m:oMath>
                </a14:m>
                <a:r>
                  <a:rPr lang="en-US" dirty="0">
                    <a:solidFill>
                      <a:srgbClr val="000000"/>
                    </a:solidFill>
                  </a:rPr>
                  <a:t>. </a:t>
                </a:r>
              </a:p>
              <a:p>
                <a:endParaRPr lang="en-US" dirty="0"/>
              </a:p>
            </p:txBody>
          </p:sp>
        </mc:Choice>
        <mc:Fallback xmlns="">
          <p:sp>
            <p:nvSpPr>
              <p:cNvPr id="3" name="Content Placeholder 2">
                <a:extLst>
                  <a:ext uri="{FF2B5EF4-FFF2-40B4-BE49-F238E27FC236}">
                    <a16:creationId xmlns:a16="http://schemas.microsoft.com/office/drawing/2014/main" id="{C1B0618A-44B1-4FAB-8416-1D9926BCD483}"/>
                  </a:ext>
                </a:extLst>
              </p:cNvPr>
              <p:cNvSpPr>
                <a:spLocks noGrp="1" noRot="1" noChangeAspect="1" noMove="1" noResize="1" noEditPoints="1" noAdjustHandles="1" noChangeArrowheads="1" noChangeShapeType="1" noTextEdit="1"/>
              </p:cNvSpPr>
              <p:nvPr>
                <p:ph idx="1"/>
              </p:nvPr>
            </p:nvSpPr>
            <p:spPr>
              <a:blipFill>
                <a:blip r:embed="rId5"/>
                <a:stretch>
                  <a:fillRect l="-735" t="-1770"/>
                </a:stretch>
              </a:blipFill>
            </p:spPr>
            <p:txBody>
              <a:bodyPr/>
              <a:lstStyle/>
              <a:p>
                <a:r>
                  <a:rPr lang="en-US">
                    <a:noFill/>
                  </a:rPr>
                  <a:t> </a:t>
                </a:r>
              </a:p>
            </p:txBody>
          </p:sp>
        </mc:Fallback>
      </mc:AlternateContent>
      <p:sp>
        <p:nvSpPr>
          <p:cNvPr id="4" name="Text Placeholder 3">
            <a:extLst>
              <a:ext uri="{FF2B5EF4-FFF2-40B4-BE49-F238E27FC236}">
                <a16:creationId xmlns:a16="http://schemas.microsoft.com/office/drawing/2014/main" id="{56316DBA-91C3-47EE-B0C9-47F5C06FEB97}"/>
              </a:ext>
            </a:extLst>
          </p:cNvPr>
          <p:cNvSpPr>
            <a:spLocks noGrp="1"/>
          </p:cNvSpPr>
          <p:nvPr>
            <p:ph type="body" sz="quarter" idx="10"/>
          </p:nvPr>
        </p:nvSpPr>
        <p:spPr/>
        <p:txBody>
          <a:bodyPr/>
          <a:lstStyle/>
          <a:p>
            <a:endParaRPr lang="en-US"/>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49EDF9CF-BD96-C643-B033-431B77AD1795}"/>
                  </a:ext>
                </a:extLst>
              </p:cNvPr>
              <p:cNvSpPr txBox="1">
                <a:spLocks/>
              </p:cNvSpPr>
              <p:nvPr/>
            </p:nvSpPr>
            <p:spPr bwMode="auto">
              <a:xfrm>
                <a:off x="819340" y="4337540"/>
                <a:ext cx="15416836" cy="5542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457200" indent="-457200" defTabSz="914400">
                  <a:buClr>
                    <a:schemeClr val="bg1"/>
                  </a:buClr>
                  <a:buSzPct val="100000"/>
                  <a:buFont typeface="Arial" panose="020B0604020202020204" pitchFamily="34" charset="0"/>
                  <a:buChar char="•"/>
                </a:pPr>
                <a:r>
                  <a:rPr lang="en-US" kern="0" dirty="0">
                    <a:solidFill>
                      <a:srgbClr val="000000"/>
                    </a:solidFill>
                  </a:rPr>
                  <a:t>The case of one explanatory variable is called Simple Linear Regression while the case with two or more explanatory variables is called Multiple Linear Regression. </a:t>
                </a: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r>
                  <a:rPr lang="en-US" kern="0" dirty="0">
                    <a:solidFill>
                      <a:srgbClr val="000000"/>
                    </a:solidFill>
                  </a:rPr>
                  <a:t>An assumption is the linearity of the model, that is a linear relationship between the response variable and the explanatory variables.</a:t>
                </a: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0" indent="0" defTabSz="914400">
                  <a:buClr>
                    <a:schemeClr val="bg1"/>
                  </a:buClr>
                  <a:buSzPct val="100000"/>
                </a:pPr>
                <a14:m>
                  <m:oMathPara xmlns:m="http://schemas.openxmlformats.org/officeDocument/2006/math">
                    <m:oMathParaPr>
                      <m:jc m:val="centerGroup"/>
                    </m:oMathParaPr>
                    <m:oMath xmlns:m="http://schemas.openxmlformats.org/officeDocument/2006/math">
                      <m:r>
                        <a:rPr lang="en-US" b="0" i="1" kern="0" smtClean="0">
                          <a:solidFill>
                            <a:srgbClr val="000000"/>
                          </a:solidFill>
                          <a:latin typeface="Cambria Math" panose="02040503050406030204" pitchFamily="18" charset="0"/>
                        </a:rPr>
                        <m:t>𝑌</m:t>
                      </m:r>
                      <m:r>
                        <a:rPr lang="en-US" b="0" i="1" kern="0" smtClean="0">
                          <a:solidFill>
                            <a:srgbClr val="000000"/>
                          </a:solidFill>
                          <a:latin typeface="Cambria Math" panose="02040503050406030204" pitchFamily="18" charset="0"/>
                        </a:rPr>
                        <m:t>=</m:t>
                      </m:r>
                      <m:sSub>
                        <m:sSubPr>
                          <m:ctrlPr>
                            <a:rPr lang="en-US" b="0" i="1" kern="0" smtClean="0">
                              <a:solidFill>
                                <a:srgbClr val="000000"/>
                              </a:solidFill>
                              <a:latin typeface="Cambria Math" panose="02040503050406030204" pitchFamily="18" charset="0"/>
                            </a:rPr>
                          </m:ctrlPr>
                        </m:sSubPr>
                        <m:e>
                          <m:r>
                            <a:rPr lang="en-US" b="0" i="1" kern="0" smtClean="0">
                              <a:solidFill>
                                <a:srgbClr val="000000"/>
                              </a:solidFill>
                              <a:latin typeface="Cambria Math" panose="02040503050406030204" pitchFamily="18" charset="0"/>
                            </a:rPr>
                            <m:t>𝑤</m:t>
                          </m:r>
                        </m:e>
                        <m:sub>
                          <m:r>
                            <a:rPr lang="en-US" b="0" i="1" kern="0" smtClean="0">
                              <a:solidFill>
                                <a:srgbClr val="000000"/>
                              </a:solidFill>
                              <a:latin typeface="Cambria Math" panose="02040503050406030204" pitchFamily="18" charset="0"/>
                            </a:rPr>
                            <m:t>0</m:t>
                          </m:r>
                        </m:sub>
                      </m:sSub>
                      <m:r>
                        <a:rPr lang="en-US" b="0" i="1" kern="0" smtClean="0">
                          <a:solidFill>
                            <a:srgbClr val="000000"/>
                          </a:solidFill>
                          <a:latin typeface="Cambria Math" panose="02040503050406030204" pitchFamily="18" charset="0"/>
                          <a:ea typeface="Cambria Math" panose="02040503050406030204" pitchFamily="18" charset="0"/>
                        </a:rPr>
                        <m:t>+</m:t>
                      </m:r>
                      <m:sSub>
                        <m:sSubPr>
                          <m:ctrlPr>
                            <a:rPr lang="en-US" b="0" i="1" kern="0" smtClean="0">
                              <a:solidFill>
                                <a:srgbClr val="000000"/>
                              </a:solidFill>
                              <a:latin typeface="Cambria Math" panose="02040503050406030204" pitchFamily="18" charset="0"/>
                              <a:ea typeface="Cambria Math" panose="02040503050406030204" pitchFamily="18" charset="0"/>
                            </a:rPr>
                          </m:ctrlPr>
                        </m:sSubPr>
                        <m:e>
                          <m:r>
                            <a:rPr lang="en-US" b="0" i="1" kern="0" smtClean="0">
                              <a:solidFill>
                                <a:srgbClr val="000000"/>
                              </a:solidFill>
                              <a:latin typeface="Cambria Math" panose="02040503050406030204" pitchFamily="18" charset="0"/>
                              <a:ea typeface="Cambria Math" panose="02040503050406030204" pitchFamily="18" charset="0"/>
                            </a:rPr>
                            <m:t>𝑤</m:t>
                          </m:r>
                        </m:e>
                        <m:sub>
                          <m:r>
                            <a:rPr lang="en-US" b="0" i="1" kern="0" smtClean="0">
                              <a:solidFill>
                                <a:srgbClr val="000000"/>
                              </a:solidFill>
                              <a:latin typeface="Cambria Math" panose="02040503050406030204" pitchFamily="18" charset="0"/>
                              <a:ea typeface="Cambria Math" panose="02040503050406030204" pitchFamily="18" charset="0"/>
                            </a:rPr>
                            <m:t>1</m:t>
                          </m:r>
                        </m:sub>
                      </m:sSub>
                      <m:r>
                        <a:rPr lang="en-US" b="0" i="1" kern="0" smtClean="0">
                          <a:solidFill>
                            <a:srgbClr val="000000"/>
                          </a:solidFill>
                          <a:latin typeface="Cambria Math" panose="02040503050406030204" pitchFamily="18" charset="0"/>
                          <a:ea typeface="Cambria Math" panose="02040503050406030204" pitchFamily="18" charset="0"/>
                        </a:rPr>
                        <m:t>×</m:t>
                      </m:r>
                      <m:sSub>
                        <m:sSubPr>
                          <m:ctrlPr>
                            <a:rPr lang="en-US" b="0" i="1" kern="0" smtClean="0">
                              <a:solidFill>
                                <a:srgbClr val="000000"/>
                              </a:solidFill>
                              <a:latin typeface="Cambria Math" panose="02040503050406030204" pitchFamily="18" charset="0"/>
                              <a:ea typeface="Cambria Math" panose="02040503050406030204" pitchFamily="18" charset="0"/>
                            </a:rPr>
                          </m:ctrlPr>
                        </m:sSubPr>
                        <m:e>
                          <m:r>
                            <a:rPr lang="en-US" b="0" i="1" kern="0" smtClean="0">
                              <a:solidFill>
                                <a:srgbClr val="000000"/>
                              </a:solidFill>
                              <a:latin typeface="Cambria Math" panose="02040503050406030204" pitchFamily="18" charset="0"/>
                              <a:ea typeface="Cambria Math" panose="02040503050406030204" pitchFamily="18" charset="0"/>
                            </a:rPr>
                            <m:t>𝑥</m:t>
                          </m:r>
                        </m:e>
                        <m:sub>
                          <m:r>
                            <a:rPr lang="en-US" b="0" i="1" kern="0" smtClean="0">
                              <a:solidFill>
                                <a:srgbClr val="000000"/>
                              </a:solidFill>
                              <a:latin typeface="Cambria Math" panose="02040503050406030204" pitchFamily="18" charset="0"/>
                              <a:ea typeface="Cambria Math" panose="02040503050406030204" pitchFamily="18" charset="0"/>
                            </a:rPr>
                            <m:t>1</m:t>
                          </m:r>
                        </m:sub>
                      </m:sSub>
                      <m:r>
                        <a:rPr lang="en-US" b="0" i="1" kern="0" smtClean="0">
                          <a:solidFill>
                            <a:srgbClr val="000000"/>
                          </a:solidFill>
                          <a:latin typeface="Cambria Math" panose="02040503050406030204" pitchFamily="18" charset="0"/>
                          <a:ea typeface="Cambria Math" panose="02040503050406030204" pitchFamily="18" charset="0"/>
                        </a:rPr>
                        <m:t>+⋯+</m:t>
                      </m:r>
                      <m:sSub>
                        <m:sSubPr>
                          <m:ctrlPr>
                            <a:rPr lang="en-US" b="0" i="1" kern="0" smtClean="0">
                              <a:solidFill>
                                <a:srgbClr val="000000"/>
                              </a:solidFill>
                              <a:latin typeface="Cambria Math" panose="02040503050406030204" pitchFamily="18" charset="0"/>
                              <a:ea typeface="Cambria Math" panose="02040503050406030204" pitchFamily="18" charset="0"/>
                            </a:rPr>
                          </m:ctrlPr>
                        </m:sSubPr>
                        <m:e>
                          <m:r>
                            <a:rPr lang="en-US" b="0" i="1" kern="0" smtClean="0">
                              <a:solidFill>
                                <a:srgbClr val="000000"/>
                              </a:solidFill>
                              <a:latin typeface="Cambria Math" panose="02040503050406030204" pitchFamily="18" charset="0"/>
                              <a:ea typeface="Cambria Math" panose="02040503050406030204" pitchFamily="18" charset="0"/>
                            </a:rPr>
                            <m:t>𝑤</m:t>
                          </m:r>
                        </m:e>
                        <m:sub>
                          <m:r>
                            <a:rPr lang="en-US" b="0" i="1" kern="0" smtClean="0">
                              <a:solidFill>
                                <a:srgbClr val="000000"/>
                              </a:solidFill>
                              <a:latin typeface="Cambria Math" panose="02040503050406030204" pitchFamily="18" charset="0"/>
                              <a:ea typeface="Cambria Math" panose="02040503050406030204" pitchFamily="18" charset="0"/>
                            </a:rPr>
                            <m:t>𝑛</m:t>
                          </m:r>
                        </m:sub>
                      </m:sSub>
                      <m:r>
                        <a:rPr lang="en-US" b="0" i="1" kern="0" smtClean="0">
                          <a:solidFill>
                            <a:srgbClr val="000000"/>
                          </a:solidFill>
                          <a:latin typeface="Cambria Math" panose="02040503050406030204" pitchFamily="18" charset="0"/>
                          <a:ea typeface="Cambria Math" panose="02040503050406030204" pitchFamily="18" charset="0"/>
                        </a:rPr>
                        <m:t>×</m:t>
                      </m:r>
                      <m:sSub>
                        <m:sSubPr>
                          <m:ctrlPr>
                            <a:rPr lang="en-US" b="0" i="1" kern="0" smtClean="0">
                              <a:solidFill>
                                <a:srgbClr val="000000"/>
                              </a:solidFill>
                              <a:latin typeface="Cambria Math" panose="02040503050406030204" pitchFamily="18" charset="0"/>
                              <a:ea typeface="Cambria Math" panose="02040503050406030204" pitchFamily="18" charset="0"/>
                            </a:rPr>
                          </m:ctrlPr>
                        </m:sSubPr>
                        <m:e>
                          <m:r>
                            <a:rPr lang="en-US" b="0" i="1" kern="0" smtClean="0">
                              <a:solidFill>
                                <a:srgbClr val="000000"/>
                              </a:solidFill>
                              <a:latin typeface="Cambria Math" panose="02040503050406030204" pitchFamily="18" charset="0"/>
                              <a:ea typeface="Cambria Math" panose="02040503050406030204" pitchFamily="18" charset="0"/>
                            </a:rPr>
                            <m:t>𝑥</m:t>
                          </m:r>
                        </m:e>
                        <m:sub>
                          <m:r>
                            <a:rPr lang="en-US" b="0" i="1" kern="0" smtClean="0">
                              <a:solidFill>
                                <a:srgbClr val="000000"/>
                              </a:solidFill>
                              <a:latin typeface="Cambria Math" panose="02040503050406030204" pitchFamily="18" charset="0"/>
                              <a:ea typeface="Cambria Math" panose="02040503050406030204" pitchFamily="18" charset="0"/>
                            </a:rPr>
                            <m:t>𝑛</m:t>
                          </m:r>
                        </m:sub>
                      </m:sSub>
                      <m:r>
                        <a:rPr lang="en-US" b="0" i="1" kern="0" smtClean="0">
                          <a:solidFill>
                            <a:srgbClr val="000000"/>
                          </a:solidFill>
                          <a:latin typeface="Cambria Math" panose="02040503050406030204" pitchFamily="18" charset="0"/>
                          <a:ea typeface="Cambria Math" panose="02040503050406030204" pitchFamily="18" charset="0"/>
                        </a:rPr>
                        <m:t>=</m:t>
                      </m:r>
                      <m:r>
                        <a:rPr lang="en-US" b="0" i="1" kern="0" smtClean="0">
                          <a:solidFill>
                            <a:srgbClr val="000000"/>
                          </a:solidFill>
                          <a:latin typeface="Cambria Math" panose="02040503050406030204" pitchFamily="18" charset="0"/>
                          <a:ea typeface="Cambria Math" panose="02040503050406030204" pitchFamily="18" charset="0"/>
                        </a:rPr>
                        <m:t>𝑊</m:t>
                      </m:r>
                      <m:r>
                        <a:rPr lang="en-US" b="0" i="1" kern="0" smtClean="0">
                          <a:solidFill>
                            <a:srgbClr val="000000"/>
                          </a:solidFill>
                          <a:latin typeface="Cambria Math" panose="02040503050406030204" pitchFamily="18" charset="0"/>
                          <a:ea typeface="Cambria Math" panose="02040503050406030204" pitchFamily="18" charset="0"/>
                        </a:rPr>
                        <m:t>×</m:t>
                      </m:r>
                      <m:r>
                        <a:rPr lang="en-US" b="0" i="1" kern="0" smtClean="0">
                          <a:solidFill>
                            <a:srgbClr val="000000"/>
                          </a:solidFill>
                          <a:latin typeface="Cambria Math" panose="02040503050406030204" pitchFamily="18" charset="0"/>
                          <a:ea typeface="Cambria Math" panose="02040503050406030204" pitchFamily="18" charset="0"/>
                        </a:rPr>
                        <m:t>𝑋</m:t>
                      </m:r>
                    </m:oMath>
                  </m:oMathPara>
                </a14:m>
                <a:endParaRPr lang="en-US" kern="0" dirty="0">
                  <a:solidFill>
                    <a:srgbClr val="000000"/>
                  </a:solidFill>
                </a:endParaRPr>
              </a:p>
              <a:p>
                <a:pPr marL="0" indent="0" defTabSz="914400">
                  <a:buClr>
                    <a:schemeClr val="bg1"/>
                  </a:buClr>
                  <a:buSzPct val="100000"/>
                </a:pPr>
                <a:endParaRPr lang="en-US" kern="0" dirty="0">
                  <a:solidFill>
                    <a:srgbClr val="000000"/>
                  </a:solidFill>
                </a:endParaRPr>
              </a:p>
              <a:p>
                <a:pPr marL="0" indent="0" defTabSz="914400">
                  <a:buClr>
                    <a:schemeClr val="bg1"/>
                  </a:buClr>
                  <a:buSzPct val="100000"/>
                </a:pPr>
                <a:r>
                  <a:rPr lang="en-US" kern="0" dirty="0">
                    <a:solidFill>
                      <a:srgbClr val="000000"/>
                    </a:solidFill>
                  </a:rPr>
                  <a:t>	where the parameters </a:t>
                </a:r>
                <a14:m>
                  <m:oMath xmlns:m="http://schemas.openxmlformats.org/officeDocument/2006/math">
                    <m:sSub>
                      <m:sSubPr>
                        <m:ctrlPr>
                          <a:rPr lang="en-US" i="1" kern="0">
                            <a:solidFill>
                              <a:srgbClr val="000000"/>
                            </a:solidFill>
                            <a:latin typeface="Cambria Math" panose="02040503050406030204" pitchFamily="18" charset="0"/>
                          </a:rPr>
                        </m:ctrlPr>
                      </m:sSubPr>
                      <m:e>
                        <m:r>
                          <a:rPr lang="en-US" i="1" kern="0">
                            <a:solidFill>
                              <a:srgbClr val="000000"/>
                            </a:solidFill>
                            <a:latin typeface="Cambria Math" panose="02040503050406030204" pitchFamily="18" charset="0"/>
                          </a:rPr>
                          <m:t>𝑤</m:t>
                        </m:r>
                      </m:e>
                      <m:sub>
                        <m:r>
                          <a:rPr lang="en-US" i="1" kern="0">
                            <a:solidFill>
                              <a:srgbClr val="000000"/>
                            </a:solidFill>
                            <a:latin typeface="Cambria Math" panose="02040503050406030204" pitchFamily="18" charset="0"/>
                          </a:rPr>
                          <m:t>0</m:t>
                        </m:r>
                      </m:sub>
                    </m:sSub>
                  </m:oMath>
                </a14:m>
                <a:r>
                  <a:rPr lang="en-US" kern="0" dirty="0">
                    <a:solidFill>
                      <a:srgbClr val="000000"/>
                    </a:solidFill>
                  </a:rPr>
                  <a:t>, </a:t>
                </a:r>
                <a14:m>
                  <m:oMath xmlns:m="http://schemas.openxmlformats.org/officeDocument/2006/math">
                    <m:sSub>
                      <m:sSubPr>
                        <m:ctrlPr>
                          <a:rPr lang="en-US" i="1" kern="0">
                            <a:solidFill>
                              <a:srgbClr val="000000"/>
                            </a:solidFill>
                            <a:latin typeface="Cambria Math" panose="02040503050406030204" pitchFamily="18" charset="0"/>
                          </a:rPr>
                        </m:ctrlPr>
                      </m:sSubPr>
                      <m:e>
                        <m:r>
                          <a:rPr lang="en-US" i="1" kern="0">
                            <a:solidFill>
                              <a:srgbClr val="000000"/>
                            </a:solidFill>
                            <a:latin typeface="Cambria Math" panose="02040503050406030204" pitchFamily="18" charset="0"/>
                          </a:rPr>
                          <m:t>𝑤</m:t>
                        </m:r>
                      </m:e>
                      <m:sub>
                        <m:r>
                          <a:rPr lang="en-US" b="0" i="1" kern="0" smtClean="0">
                            <a:solidFill>
                              <a:srgbClr val="000000"/>
                            </a:solidFill>
                            <a:latin typeface="Cambria Math" panose="02040503050406030204" pitchFamily="18" charset="0"/>
                          </a:rPr>
                          <m:t>1</m:t>
                        </m:r>
                      </m:sub>
                    </m:sSub>
                  </m:oMath>
                </a14:m>
                <a:r>
                  <a:rPr lang="en-US" kern="0" dirty="0">
                    <a:solidFill>
                      <a:srgbClr val="000000"/>
                    </a:solidFill>
                  </a:rPr>
                  <a:t>, …, </a:t>
                </a:r>
                <a14:m>
                  <m:oMath xmlns:m="http://schemas.openxmlformats.org/officeDocument/2006/math">
                    <m:sSub>
                      <m:sSubPr>
                        <m:ctrlPr>
                          <a:rPr lang="en-US" i="1" kern="0">
                            <a:solidFill>
                              <a:srgbClr val="000000"/>
                            </a:solidFill>
                            <a:latin typeface="Cambria Math" panose="02040503050406030204" pitchFamily="18" charset="0"/>
                          </a:rPr>
                        </m:ctrlPr>
                      </m:sSubPr>
                      <m:e>
                        <m:r>
                          <a:rPr lang="en-US" i="1" kern="0">
                            <a:solidFill>
                              <a:srgbClr val="000000"/>
                            </a:solidFill>
                            <a:latin typeface="Cambria Math" panose="02040503050406030204" pitchFamily="18" charset="0"/>
                          </a:rPr>
                          <m:t>𝑤</m:t>
                        </m:r>
                      </m:e>
                      <m:sub>
                        <m:r>
                          <a:rPr lang="en-US" b="0" i="1" kern="0" smtClean="0">
                            <a:solidFill>
                              <a:srgbClr val="000000"/>
                            </a:solidFill>
                            <a:latin typeface="Cambria Math" panose="02040503050406030204" pitchFamily="18" charset="0"/>
                          </a:rPr>
                          <m:t>𝑛</m:t>
                        </m:r>
                      </m:sub>
                    </m:sSub>
                  </m:oMath>
                </a14:m>
                <a:r>
                  <a:rPr lang="en-US" kern="0" dirty="0">
                    <a:solidFill>
                      <a:srgbClr val="000000"/>
                    </a:solidFill>
                  </a:rPr>
                  <a:t> are the weights for the model and </a:t>
                </a:r>
                <a14:m>
                  <m:oMath xmlns:m="http://schemas.openxmlformats.org/officeDocument/2006/math">
                    <m:r>
                      <a:rPr lang="en-US" b="0" i="1" kern="0" smtClean="0">
                        <a:solidFill>
                          <a:srgbClr val="000000"/>
                        </a:solidFill>
                        <a:latin typeface="Cambria Math" panose="02040503050406030204" pitchFamily="18" charset="0"/>
                      </a:rPr>
                      <m:t>𝑛</m:t>
                    </m:r>
                  </m:oMath>
                </a14:m>
                <a:r>
                  <a:rPr lang="en-US" kern="0" dirty="0">
                    <a:solidFill>
                      <a:srgbClr val="000000"/>
                    </a:solidFill>
                  </a:rPr>
                  <a:t> is the number of the explanatory variables (features). </a:t>
                </a:r>
                <a14:m>
                  <m:oMath xmlns:m="http://schemas.openxmlformats.org/officeDocument/2006/math">
                    <m:r>
                      <a:rPr lang="en-US" i="1" kern="0">
                        <a:solidFill>
                          <a:srgbClr val="000000"/>
                        </a:solidFill>
                        <a:latin typeface="Cambria Math" panose="02040503050406030204" pitchFamily="18" charset="0"/>
                      </a:rPr>
                      <m:t>𝑌</m:t>
                    </m:r>
                  </m:oMath>
                </a14:m>
                <a:r>
                  <a:rPr lang="en-US" kern="0" dirty="0">
                    <a:solidFill>
                      <a:srgbClr val="000000"/>
                    </a:solidFill>
                  </a:rPr>
                  <a:t> is the response variable (target variable).</a:t>
                </a:r>
              </a:p>
              <a:p>
                <a:pPr marL="0" indent="0" defTabSz="914400">
                  <a:buClr>
                    <a:schemeClr val="bg1"/>
                  </a:buClr>
                  <a:buSzPct val="100000"/>
                </a:pPr>
                <a:br>
                  <a:rPr lang="en-US" kern="0" dirty="0">
                    <a:solidFill>
                      <a:srgbClr val="000000"/>
                    </a:solidFill>
                  </a:rPr>
                </a:b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defTabSz="914400"/>
                <a:endParaRPr lang="en-US" kern="0" dirty="0"/>
              </a:p>
            </p:txBody>
          </p:sp>
        </mc:Choice>
        <mc:Fallback xmlns="">
          <p:sp>
            <p:nvSpPr>
              <p:cNvPr id="9" name="Content Placeholder 2">
                <a:extLst>
                  <a:ext uri="{FF2B5EF4-FFF2-40B4-BE49-F238E27FC236}">
                    <a16:creationId xmlns:a16="http://schemas.microsoft.com/office/drawing/2014/main" id="{49EDF9CF-BD96-C643-B033-431B77AD1795}"/>
                  </a:ext>
                </a:extLst>
              </p:cNvPr>
              <p:cNvSpPr txBox="1">
                <a:spLocks noRot="1" noChangeAspect="1" noMove="1" noResize="1" noEditPoints="1" noAdjustHandles="1" noChangeArrowheads="1" noChangeShapeType="1" noTextEdit="1"/>
              </p:cNvSpPr>
              <p:nvPr/>
            </p:nvSpPr>
            <p:spPr bwMode="auto">
              <a:xfrm>
                <a:off x="819340" y="4337540"/>
                <a:ext cx="15416836" cy="5542440"/>
              </a:xfrm>
              <a:prstGeom prst="rect">
                <a:avLst/>
              </a:prstGeom>
              <a:blipFill>
                <a:blip r:embed="rId6"/>
                <a:stretch>
                  <a:fillRect l="-823" t="-1826" r="-494"/>
                </a:stretch>
              </a:blipFill>
              <a:ln w="9525">
                <a:noFill/>
                <a:miter lim="800000"/>
                <a:headEnd/>
                <a:tailEnd/>
              </a:ln>
            </p:spPr>
            <p:txBody>
              <a:bodyPr/>
              <a:lstStyle/>
              <a:p>
                <a:r>
                  <a:rPr lang="en-US">
                    <a:noFill/>
                  </a:rPr>
                  <a:t> </a:t>
                </a:r>
              </a:p>
            </p:txBody>
          </p:sp>
        </mc:Fallback>
      </mc:AlternateContent>
      <p:pic>
        <p:nvPicPr>
          <p:cNvPr id="13" name="Audio 12">
            <a:hlinkClick r:id="" action="ppaction://media"/>
            <a:extLst>
              <a:ext uri="{FF2B5EF4-FFF2-40B4-BE49-F238E27FC236}">
                <a16:creationId xmlns:a16="http://schemas.microsoft.com/office/drawing/2014/main" id="{C759AD38-6AB7-4846-94ED-DF3E9ED515E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657942736"/>
      </p:ext>
    </p:extLst>
  </p:cSld>
  <p:clrMapOvr>
    <a:masterClrMapping/>
  </p:clrMapOvr>
  <mc:AlternateContent xmlns:mc="http://schemas.openxmlformats.org/markup-compatibility/2006">
    <mc:Choice xmlns:p14="http://schemas.microsoft.com/office/powerpoint/2010/main" Requires="p14">
      <p:transition spd="med" p14:dur="700" advTm="35889">
        <p:fade/>
      </p:transition>
    </mc:Choice>
    <mc:Fallback>
      <p:transition spd="med" advTm="3588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dirty="0">
                <a:solidFill>
                  <a:srgbClr val="000000"/>
                </a:solidFill>
              </a:rPr>
              <a:t>LASSO Based Object Function for Linear Models</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indent="0"/>
            <a:r>
              <a:rPr lang="en-US" dirty="0">
                <a:solidFill>
                  <a:srgbClr val="000000"/>
                </a:solidFill>
              </a:rPr>
              <a:t>The objective of optimizing the model is to minimize the mean square errors.</a:t>
            </a:r>
            <a:endParaRPr lang="en-US" dirty="0"/>
          </a:p>
        </p:txBody>
      </p:sp>
      <p:sp>
        <p:nvSpPr>
          <p:cNvPr id="4" name="Text Placeholder 3">
            <a:extLst>
              <a:ext uri="{FF2B5EF4-FFF2-40B4-BE49-F238E27FC236}">
                <a16:creationId xmlns:a16="http://schemas.microsoft.com/office/drawing/2014/main" id="{598CA959-7643-44C1-9C83-17CA018EFF80}"/>
              </a:ext>
            </a:extLst>
          </p:cNvPr>
          <p:cNvSpPr>
            <a:spLocks noGrp="1"/>
          </p:cNvSpPr>
          <p:nvPr>
            <p:ph type="body" sz="quarter" idx="10"/>
          </p:nvPr>
        </p:nvSpPr>
        <p:spPr/>
        <p:txBody>
          <a:bodyPr/>
          <a:lstStyle/>
          <a:p>
            <a:endParaRPr lang="en-US"/>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49EDF9CF-BD96-C643-B033-431B77AD1795}"/>
                  </a:ext>
                </a:extLst>
              </p:cNvPr>
              <p:cNvSpPr txBox="1">
                <a:spLocks/>
              </p:cNvSpPr>
              <p:nvPr/>
            </p:nvSpPr>
            <p:spPr bwMode="auto">
              <a:xfrm>
                <a:off x="819340" y="4337540"/>
                <a:ext cx="15416836" cy="17733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0" indent="0" defTabSz="914400">
                  <a:buClr>
                    <a:schemeClr val="bg1"/>
                  </a:buClr>
                  <a:buSzPct val="100000"/>
                </a:pPr>
                <a14:m>
                  <m:oMathPara xmlns:m="http://schemas.openxmlformats.org/officeDocument/2006/math">
                    <m:oMathParaPr>
                      <m:jc m:val="centerGroup"/>
                    </m:oMathParaPr>
                    <m:oMath xmlns:m="http://schemas.openxmlformats.org/officeDocument/2006/math">
                      <m:r>
                        <a:rPr lang="en-US" b="0" i="1" kern="0" smtClean="0">
                          <a:solidFill>
                            <a:srgbClr val="000000"/>
                          </a:solidFill>
                          <a:latin typeface="Cambria Math" panose="02040503050406030204" pitchFamily="18" charset="0"/>
                        </a:rPr>
                        <m:t>𝑚𝑖𝑛𝑖𝑚𝑖𝑧𝑒</m:t>
                      </m:r>
                      <m:r>
                        <a:rPr lang="en-US" b="0" i="1" kern="0" smtClean="0">
                          <a:solidFill>
                            <a:srgbClr val="000000"/>
                          </a:solidFill>
                          <a:latin typeface="Cambria Math" panose="02040503050406030204" pitchFamily="18" charset="0"/>
                        </a:rPr>
                        <m:t> </m:t>
                      </m:r>
                      <m:d>
                        <m:dPr>
                          <m:ctrlPr>
                            <a:rPr lang="en-US" b="0" i="1" kern="0" smtClean="0">
                              <a:solidFill>
                                <a:srgbClr val="000000"/>
                              </a:solidFill>
                              <a:latin typeface="Cambria Math" panose="02040503050406030204" pitchFamily="18" charset="0"/>
                            </a:rPr>
                          </m:ctrlPr>
                        </m:dPr>
                        <m:e>
                          <m:f>
                            <m:fPr>
                              <m:ctrlPr>
                                <a:rPr lang="en-US" b="0" i="1" kern="0" smtClean="0">
                                  <a:solidFill>
                                    <a:srgbClr val="000000"/>
                                  </a:solidFill>
                                  <a:latin typeface="Cambria Math" panose="02040503050406030204" pitchFamily="18" charset="0"/>
                                </a:rPr>
                              </m:ctrlPr>
                            </m:fPr>
                            <m:num>
                              <m:sSubSup>
                                <m:sSubSupPr>
                                  <m:ctrlPr>
                                    <a:rPr lang="en-US" b="0" i="1" kern="0" smtClean="0">
                                      <a:solidFill>
                                        <a:srgbClr val="000000"/>
                                      </a:solidFill>
                                      <a:latin typeface="Cambria Math" panose="02040503050406030204" pitchFamily="18" charset="0"/>
                                    </a:rPr>
                                  </m:ctrlPr>
                                </m:sSubSupPr>
                                <m:e>
                                  <m:d>
                                    <m:dPr>
                                      <m:begChr m:val="‖"/>
                                      <m:endChr m:val="‖"/>
                                      <m:ctrlPr>
                                        <a:rPr lang="en-US" i="1" kern="0">
                                          <a:solidFill>
                                            <a:srgbClr val="000000"/>
                                          </a:solidFill>
                                          <a:latin typeface="Cambria Math" panose="02040503050406030204" pitchFamily="18" charset="0"/>
                                        </a:rPr>
                                      </m:ctrlPr>
                                    </m:dPr>
                                    <m:e>
                                      <m:r>
                                        <a:rPr lang="en-US" i="1" kern="0">
                                          <a:solidFill>
                                            <a:srgbClr val="000000"/>
                                          </a:solidFill>
                                          <a:latin typeface="Cambria Math" panose="02040503050406030204" pitchFamily="18" charset="0"/>
                                        </a:rPr>
                                        <m:t>𝑌</m:t>
                                      </m:r>
                                      <m:r>
                                        <a:rPr lang="en-US" i="1" kern="0">
                                          <a:solidFill>
                                            <a:srgbClr val="000000"/>
                                          </a:solidFill>
                                          <a:latin typeface="Cambria Math" panose="02040503050406030204" pitchFamily="18" charset="0"/>
                                        </a:rPr>
                                        <m:t>−</m:t>
                                      </m:r>
                                      <m:r>
                                        <a:rPr lang="en-US" i="1" kern="0">
                                          <a:solidFill>
                                            <a:srgbClr val="000000"/>
                                          </a:solidFill>
                                          <a:latin typeface="Cambria Math" panose="02040503050406030204" pitchFamily="18" charset="0"/>
                                        </a:rPr>
                                        <m:t>𝑊</m:t>
                                      </m:r>
                                      <m:r>
                                        <a:rPr lang="en-US" i="1" kern="0">
                                          <a:solidFill>
                                            <a:srgbClr val="000000"/>
                                          </a:solidFill>
                                          <a:latin typeface="Cambria Math" panose="02040503050406030204" pitchFamily="18" charset="0"/>
                                          <a:ea typeface="Cambria Math" panose="02040503050406030204" pitchFamily="18" charset="0"/>
                                        </a:rPr>
                                        <m:t>×</m:t>
                                      </m:r>
                                      <m:r>
                                        <a:rPr lang="en-US" i="1" kern="0">
                                          <a:solidFill>
                                            <a:srgbClr val="000000"/>
                                          </a:solidFill>
                                          <a:latin typeface="Cambria Math" panose="02040503050406030204" pitchFamily="18" charset="0"/>
                                          <a:ea typeface="Cambria Math" panose="02040503050406030204" pitchFamily="18" charset="0"/>
                                        </a:rPr>
                                        <m:t>𝑋</m:t>
                                      </m:r>
                                    </m:e>
                                  </m:d>
                                </m:e>
                                <m:sub>
                                  <m:r>
                                    <a:rPr lang="en-US" b="0" i="1" kern="0" smtClean="0">
                                      <a:solidFill>
                                        <a:srgbClr val="000000"/>
                                      </a:solidFill>
                                      <a:latin typeface="Cambria Math" panose="02040503050406030204" pitchFamily="18" charset="0"/>
                                    </a:rPr>
                                    <m:t>2</m:t>
                                  </m:r>
                                </m:sub>
                                <m:sup>
                                  <m:r>
                                    <a:rPr lang="en-US" b="0" i="1" kern="0" smtClean="0">
                                      <a:solidFill>
                                        <a:srgbClr val="000000"/>
                                      </a:solidFill>
                                      <a:latin typeface="Cambria Math" panose="02040503050406030204" pitchFamily="18" charset="0"/>
                                    </a:rPr>
                                    <m:t>2</m:t>
                                  </m:r>
                                </m:sup>
                              </m:sSubSup>
                            </m:num>
                            <m:den>
                              <m:r>
                                <a:rPr lang="en-US" b="0" i="1" kern="0" smtClean="0">
                                  <a:solidFill>
                                    <a:srgbClr val="000000"/>
                                  </a:solidFill>
                                  <a:latin typeface="Cambria Math" panose="02040503050406030204" pitchFamily="18" charset="0"/>
                                </a:rPr>
                                <m:t>𝑛</m:t>
                              </m:r>
                            </m:den>
                          </m:f>
                        </m:e>
                      </m:d>
                      <m:r>
                        <a:rPr lang="en-US" b="0" i="1" kern="0" smtClean="0">
                          <a:solidFill>
                            <a:srgbClr val="000000"/>
                          </a:solidFill>
                          <a:latin typeface="Cambria Math" panose="02040503050406030204" pitchFamily="18" charset="0"/>
                        </a:rPr>
                        <m:t>        </m:t>
                      </m:r>
                      <m:r>
                        <a:rPr lang="en-US" b="0" i="1" kern="0" smtClean="0">
                          <a:solidFill>
                            <a:srgbClr val="000000"/>
                          </a:solidFill>
                          <a:latin typeface="Cambria Math" panose="02040503050406030204" pitchFamily="18" charset="0"/>
                        </a:rPr>
                        <m:t>𝑠𝑢𝑏𝑗𝑒𝑐𝑡</m:t>
                      </m:r>
                      <m:r>
                        <a:rPr lang="en-US" b="0" i="1" kern="0" smtClean="0">
                          <a:solidFill>
                            <a:srgbClr val="000000"/>
                          </a:solidFill>
                          <a:latin typeface="Cambria Math" panose="02040503050406030204" pitchFamily="18" charset="0"/>
                        </a:rPr>
                        <m:t> </m:t>
                      </m:r>
                      <m:r>
                        <a:rPr lang="en-US" b="0" i="1" kern="0" smtClean="0">
                          <a:solidFill>
                            <a:srgbClr val="000000"/>
                          </a:solidFill>
                          <a:latin typeface="Cambria Math" panose="02040503050406030204" pitchFamily="18" charset="0"/>
                        </a:rPr>
                        <m:t>𝑡𝑜</m:t>
                      </m:r>
                      <m:r>
                        <a:rPr lang="en-US" b="0" i="1" kern="0" smtClean="0">
                          <a:solidFill>
                            <a:srgbClr val="000000"/>
                          </a:solidFill>
                          <a:latin typeface="Cambria Math" panose="02040503050406030204" pitchFamily="18" charset="0"/>
                        </a:rPr>
                        <m:t>      </m:t>
                      </m:r>
                      <m:sSub>
                        <m:sSubPr>
                          <m:ctrlPr>
                            <a:rPr lang="en-US" i="1" kern="0">
                              <a:solidFill>
                                <a:srgbClr val="000000"/>
                              </a:solidFill>
                              <a:latin typeface="Cambria Math" panose="02040503050406030204" pitchFamily="18" charset="0"/>
                            </a:rPr>
                          </m:ctrlPr>
                        </m:sSubPr>
                        <m:e>
                          <m:d>
                            <m:dPr>
                              <m:begChr m:val="‖"/>
                              <m:endChr m:val="‖"/>
                              <m:ctrlPr>
                                <a:rPr lang="en-US" i="1" kern="0">
                                  <a:solidFill>
                                    <a:srgbClr val="000000"/>
                                  </a:solidFill>
                                  <a:latin typeface="Cambria Math" panose="02040503050406030204" pitchFamily="18" charset="0"/>
                                </a:rPr>
                              </m:ctrlPr>
                            </m:dPr>
                            <m:e>
                              <m:r>
                                <a:rPr lang="en-US" i="1" kern="0">
                                  <a:solidFill>
                                    <a:srgbClr val="000000"/>
                                  </a:solidFill>
                                  <a:latin typeface="Cambria Math" panose="02040503050406030204" pitchFamily="18" charset="0"/>
                                </a:rPr>
                                <m:t>𝑊</m:t>
                              </m:r>
                            </m:e>
                          </m:d>
                        </m:e>
                        <m:sub>
                          <m:r>
                            <a:rPr lang="en-US" i="1" kern="0">
                              <a:solidFill>
                                <a:srgbClr val="000000"/>
                              </a:solidFill>
                              <a:latin typeface="Cambria Math" panose="02040503050406030204" pitchFamily="18" charset="0"/>
                            </a:rPr>
                            <m:t>1</m:t>
                          </m:r>
                        </m:sub>
                      </m:sSub>
                      <m:r>
                        <a:rPr lang="en-US" i="1" kern="0" smtClean="0">
                          <a:solidFill>
                            <a:srgbClr val="000000"/>
                          </a:solidFill>
                          <a:latin typeface="Cambria Math" panose="02040503050406030204" pitchFamily="18" charset="0"/>
                          <a:ea typeface="Cambria Math" panose="02040503050406030204" pitchFamily="18" charset="0"/>
                        </a:rPr>
                        <m:t>&lt;</m:t>
                      </m:r>
                      <m:r>
                        <a:rPr lang="en-US" b="0" i="1" kern="0" smtClean="0">
                          <a:solidFill>
                            <a:srgbClr val="000000"/>
                          </a:solidFill>
                          <a:latin typeface="Cambria Math" panose="02040503050406030204" pitchFamily="18" charset="0"/>
                          <a:ea typeface="Cambria Math" panose="02040503050406030204" pitchFamily="18" charset="0"/>
                        </a:rPr>
                        <m:t>𝑡</m:t>
                      </m:r>
                    </m:oMath>
                  </m:oMathPara>
                </a14:m>
                <a:endParaRPr lang="en-US" kern="0" dirty="0">
                  <a:solidFill>
                    <a:srgbClr val="000000"/>
                  </a:solidFill>
                </a:endParaRPr>
              </a:p>
              <a:p>
                <a:pPr marL="0" indent="0" defTabSz="914400">
                  <a:buClr>
                    <a:schemeClr val="bg1"/>
                  </a:buClr>
                  <a:buSzPct val="100000"/>
                </a:pPr>
                <a:r>
                  <a:rPr lang="en-US" kern="0" dirty="0">
                    <a:solidFill>
                      <a:srgbClr val="000000"/>
                    </a:solidFill>
                  </a:rPr>
                  <a:t>	where </a:t>
                </a:r>
                <a:r>
                  <a:rPr lang="en-US" i="1" kern="0" dirty="0">
                    <a:solidFill>
                      <a:srgbClr val="000000"/>
                    </a:solidFill>
                  </a:rPr>
                  <a:t>t </a:t>
                </a:r>
                <a:r>
                  <a:rPr lang="en-US" kern="0" dirty="0">
                    <a:solidFill>
                      <a:srgbClr val="000000"/>
                    </a:solidFill>
                  </a:rPr>
                  <a:t>is the upper bound for the sum of the weights, </a:t>
                </a:r>
                <a14:m>
                  <m:oMath xmlns:m="http://schemas.openxmlformats.org/officeDocument/2006/math">
                    <m:r>
                      <a:rPr lang="en-US" b="0" i="1" kern="0" smtClean="0">
                        <a:solidFill>
                          <a:srgbClr val="000000"/>
                        </a:solidFill>
                        <a:latin typeface="Cambria Math" panose="02040503050406030204" pitchFamily="18" charset="0"/>
                      </a:rPr>
                      <m:t>𝑛</m:t>
                    </m:r>
                  </m:oMath>
                </a14:m>
                <a:r>
                  <a:rPr lang="en-US" kern="0" dirty="0">
                    <a:solidFill>
                      <a:srgbClr val="000000"/>
                    </a:solidFill>
                  </a:rPr>
                  <a:t> is the number of samples. </a:t>
                </a:r>
              </a:p>
              <a:p>
                <a:pPr marL="0" indent="0" defTabSz="914400">
                  <a:buClr>
                    <a:schemeClr val="bg1"/>
                  </a:buClr>
                  <a:buSzPct val="100000"/>
                </a:pPr>
                <a:br>
                  <a:rPr lang="en-US" kern="0" dirty="0">
                    <a:solidFill>
                      <a:srgbClr val="000000"/>
                    </a:solidFill>
                  </a:rPr>
                </a:b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defTabSz="914400"/>
                <a:endParaRPr lang="en-US" kern="0" dirty="0"/>
              </a:p>
            </p:txBody>
          </p:sp>
        </mc:Choice>
        <mc:Fallback xmlns="">
          <p:sp>
            <p:nvSpPr>
              <p:cNvPr id="9" name="Content Placeholder 2">
                <a:extLst>
                  <a:ext uri="{FF2B5EF4-FFF2-40B4-BE49-F238E27FC236}">
                    <a16:creationId xmlns:a16="http://schemas.microsoft.com/office/drawing/2014/main" id="{49EDF9CF-BD96-C643-B033-431B77AD1795}"/>
                  </a:ext>
                </a:extLst>
              </p:cNvPr>
              <p:cNvSpPr txBox="1">
                <a:spLocks noRot="1" noChangeAspect="1" noMove="1" noResize="1" noEditPoints="1" noAdjustHandles="1" noChangeArrowheads="1" noChangeShapeType="1" noTextEdit="1"/>
              </p:cNvSpPr>
              <p:nvPr/>
            </p:nvSpPr>
            <p:spPr bwMode="auto">
              <a:xfrm>
                <a:off x="819340" y="4337540"/>
                <a:ext cx="15416836" cy="1773341"/>
              </a:xfrm>
              <a:prstGeom prst="rect">
                <a:avLst/>
              </a:prstGeom>
              <a:blipFill>
                <a:blip r:embed="rId5"/>
                <a:stretch>
                  <a:fillRect t="-1429"/>
                </a:stretch>
              </a:blipFill>
              <a:ln w="9525">
                <a:noFill/>
                <a:miter lim="800000"/>
                <a:headEnd/>
                <a:tailEnd/>
              </a:ln>
            </p:spPr>
            <p:txBody>
              <a:bodyPr/>
              <a:lstStyle/>
              <a:p>
                <a:r>
                  <a:rPr lang="en-US">
                    <a:noFill/>
                  </a:rPr>
                  <a:t> </a:t>
                </a:r>
              </a:p>
            </p:txBody>
          </p:sp>
        </mc:Fallback>
      </mc:AlternateContent>
      <p:sp>
        <p:nvSpPr>
          <p:cNvPr id="5" name="Content Placeholder 2">
            <a:extLst>
              <a:ext uri="{FF2B5EF4-FFF2-40B4-BE49-F238E27FC236}">
                <a16:creationId xmlns:a16="http://schemas.microsoft.com/office/drawing/2014/main" id="{4ECF88AA-6E8F-2441-A096-9F10331AACF0}"/>
              </a:ext>
            </a:extLst>
          </p:cNvPr>
          <p:cNvSpPr txBox="1">
            <a:spLocks/>
          </p:cNvSpPr>
          <p:nvPr/>
        </p:nvSpPr>
        <p:spPr bwMode="auto">
          <a:xfrm>
            <a:off x="805700" y="6287826"/>
            <a:ext cx="15082299" cy="9848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0" indent="0" defTabSz="914400"/>
            <a:r>
              <a:rPr lang="en-US" kern="0" dirty="0">
                <a:solidFill>
                  <a:srgbClr val="000000"/>
                </a:solidFill>
              </a:rPr>
              <a:t>This optimization problem is equivalent to the parameter estimation that follows. </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9D45BF4C-403E-054F-B205-CFF40D583E29}"/>
                  </a:ext>
                </a:extLst>
              </p:cNvPr>
              <p:cNvSpPr txBox="1">
                <a:spLocks/>
              </p:cNvSpPr>
              <p:nvPr/>
            </p:nvSpPr>
            <p:spPr bwMode="auto">
              <a:xfrm>
                <a:off x="819340" y="7139223"/>
                <a:ext cx="15416836" cy="23992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0" indent="0" defTabSz="914400">
                  <a:buClr>
                    <a:schemeClr val="bg1"/>
                  </a:buClr>
                  <a:buSzPct val="100000"/>
                </a:pPr>
                <a14:m>
                  <m:oMathPara xmlns:m="http://schemas.openxmlformats.org/officeDocument/2006/math">
                    <m:oMathParaPr>
                      <m:jc m:val="centerGroup"/>
                    </m:oMathParaPr>
                    <m:oMath xmlns:m="http://schemas.openxmlformats.org/officeDocument/2006/math">
                      <m:r>
                        <a:rPr lang="en-US" b="0" i="1" kern="0" smtClean="0">
                          <a:solidFill>
                            <a:srgbClr val="000000"/>
                          </a:solidFill>
                          <a:latin typeface="Cambria Math" panose="02040503050406030204" pitchFamily="18" charset="0"/>
                        </a:rPr>
                        <m:t>𝑎𝑟𝑔𝑚𝑖𝑛</m:t>
                      </m:r>
                      <m:r>
                        <a:rPr lang="en-US" b="0" i="1" kern="0" smtClean="0">
                          <a:solidFill>
                            <a:srgbClr val="000000"/>
                          </a:solidFill>
                          <a:latin typeface="Cambria Math" panose="02040503050406030204" pitchFamily="18" charset="0"/>
                        </a:rPr>
                        <m:t> </m:t>
                      </m:r>
                      <m:d>
                        <m:dPr>
                          <m:ctrlPr>
                            <a:rPr lang="en-US" b="0" i="1" kern="0" smtClean="0">
                              <a:solidFill>
                                <a:srgbClr val="000000"/>
                              </a:solidFill>
                              <a:latin typeface="Cambria Math" panose="02040503050406030204" pitchFamily="18" charset="0"/>
                            </a:rPr>
                          </m:ctrlPr>
                        </m:dPr>
                        <m:e>
                          <m:f>
                            <m:fPr>
                              <m:ctrlPr>
                                <a:rPr lang="en-US" b="0" i="1" kern="0" smtClean="0">
                                  <a:solidFill>
                                    <a:srgbClr val="000000"/>
                                  </a:solidFill>
                                  <a:latin typeface="Cambria Math" panose="02040503050406030204" pitchFamily="18" charset="0"/>
                                </a:rPr>
                              </m:ctrlPr>
                            </m:fPr>
                            <m:num>
                              <m:sSubSup>
                                <m:sSubSupPr>
                                  <m:ctrlPr>
                                    <a:rPr lang="en-US" b="0" i="1" kern="0" smtClean="0">
                                      <a:solidFill>
                                        <a:srgbClr val="000000"/>
                                      </a:solidFill>
                                      <a:latin typeface="Cambria Math" panose="02040503050406030204" pitchFamily="18" charset="0"/>
                                    </a:rPr>
                                  </m:ctrlPr>
                                </m:sSubSupPr>
                                <m:e>
                                  <m:d>
                                    <m:dPr>
                                      <m:begChr m:val="‖"/>
                                      <m:endChr m:val="‖"/>
                                      <m:ctrlPr>
                                        <a:rPr lang="en-US" i="1" kern="0">
                                          <a:solidFill>
                                            <a:srgbClr val="000000"/>
                                          </a:solidFill>
                                          <a:latin typeface="Cambria Math" panose="02040503050406030204" pitchFamily="18" charset="0"/>
                                        </a:rPr>
                                      </m:ctrlPr>
                                    </m:dPr>
                                    <m:e>
                                      <m:r>
                                        <a:rPr lang="en-US" i="1" kern="0">
                                          <a:solidFill>
                                            <a:srgbClr val="000000"/>
                                          </a:solidFill>
                                          <a:latin typeface="Cambria Math" panose="02040503050406030204" pitchFamily="18" charset="0"/>
                                        </a:rPr>
                                        <m:t>𝑌</m:t>
                                      </m:r>
                                      <m:r>
                                        <a:rPr lang="en-US" i="1" kern="0">
                                          <a:solidFill>
                                            <a:srgbClr val="000000"/>
                                          </a:solidFill>
                                          <a:latin typeface="Cambria Math" panose="02040503050406030204" pitchFamily="18" charset="0"/>
                                        </a:rPr>
                                        <m:t>−</m:t>
                                      </m:r>
                                      <m:r>
                                        <a:rPr lang="en-US" i="1" kern="0">
                                          <a:solidFill>
                                            <a:srgbClr val="000000"/>
                                          </a:solidFill>
                                          <a:latin typeface="Cambria Math" panose="02040503050406030204" pitchFamily="18" charset="0"/>
                                        </a:rPr>
                                        <m:t>𝑊</m:t>
                                      </m:r>
                                      <m:r>
                                        <a:rPr lang="en-US" i="1" kern="0">
                                          <a:solidFill>
                                            <a:srgbClr val="000000"/>
                                          </a:solidFill>
                                          <a:latin typeface="Cambria Math" panose="02040503050406030204" pitchFamily="18" charset="0"/>
                                          <a:ea typeface="Cambria Math" panose="02040503050406030204" pitchFamily="18" charset="0"/>
                                        </a:rPr>
                                        <m:t>×</m:t>
                                      </m:r>
                                      <m:r>
                                        <a:rPr lang="en-US" i="1" kern="0">
                                          <a:solidFill>
                                            <a:srgbClr val="000000"/>
                                          </a:solidFill>
                                          <a:latin typeface="Cambria Math" panose="02040503050406030204" pitchFamily="18" charset="0"/>
                                          <a:ea typeface="Cambria Math" panose="02040503050406030204" pitchFamily="18" charset="0"/>
                                        </a:rPr>
                                        <m:t>𝑋</m:t>
                                      </m:r>
                                    </m:e>
                                  </m:d>
                                </m:e>
                                <m:sub>
                                  <m:r>
                                    <a:rPr lang="en-US" b="0" i="1" kern="0" smtClean="0">
                                      <a:solidFill>
                                        <a:srgbClr val="000000"/>
                                      </a:solidFill>
                                      <a:latin typeface="Cambria Math" panose="02040503050406030204" pitchFamily="18" charset="0"/>
                                    </a:rPr>
                                    <m:t>2</m:t>
                                  </m:r>
                                </m:sub>
                                <m:sup>
                                  <m:r>
                                    <a:rPr lang="en-US" b="0" i="1" kern="0" smtClean="0">
                                      <a:solidFill>
                                        <a:srgbClr val="000000"/>
                                      </a:solidFill>
                                      <a:latin typeface="Cambria Math" panose="02040503050406030204" pitchFamily="18" charset="0"/>
                                    </a:rPr>
                                    <m:t>2</m:t>
                                  </m:r>
                                </m:sup>
                              </m:sSubSup>
                            </m:num>
                            <m:den>
                              <m:r>
                                <a:rPr lang="en-US" b="0" i="1" kern="0" smtClean="0">
                                  <a:solidFill>
                                    <a:srgbClr val="000000"/>
                                  </a:solidFill>
                                  <a:latin typeface="Cambria Math" panose="02040503050406030204" pitchFamily="18" charset="0"/>
                                </a:rPr>
                                <m:t>𝑛</m:t>
                              </m:r>
                            </m:den>
                          </m:f>
                          <m:r>
                            <a:rPr lang="en-US" b="0" i="1" kern="0" smtClean="0">
                              <a:solidFill>
                                <a:srgbClr val="000000"/>
                              </a:solidFill>
                              <a:latin typeface="Cambria Math" panose="02040503050406030204" pitchFamily="18" charset="0"/>
                              <a:ea typeface="Cambria Math" panose="02040503050406030204" pitchFamily="18" charset="0"/>
                            </a:rPr>
                            <m:t>+</m:t>
                          </m:r>
                          <m:r>
                            <a:rPr lang="en-US" b="0" i="1" kern="0" smtClean="0">
                              <a:solidFill>
                                <a:srgbClr val="000000"/>
                              </a:solidFill>
                              <a:latin typeface="Cambria Math" panose="02040503050406030204" pitchFamily="18" charset="0"/>
                              <a:ea typeface="Cambria Math" panose="02040503050406030204" pitchFamily="18" charset="0"/>
                            </a:rPr>
                            <m:t>𝜆</m:t>
                          </m:r>
                          <m:r>
                            <a:rPr lang="en-US" b="0" i="1" kern="0" smtClean="0">
                              <a:solidFill>
                                <a:srgbClr val="000000"/>
                              </a:solidFill>
                              <a:latin typeface="Cambria Math" panose="02040503050406030204" pitchFamily="18" charset="0"/>
                              <a:ea typeface="Cambria Math" panose="02040503050406030204" pitchFamily="18" charset="0"/>
                            </a:rPr>
                            <m:t>×</m:t>
                          </m:r>
                          <m:sSub>
                            <m:sSubPr>
                              <m:ctrlPr>
                                <a:rPr lang="en-US" i="1" kern="0">
                                  <a:solidFill>
                                    <a:srgbClr val="000000"/>
                                  </a:solidFill>
                                  <a:latin typeface="Cambria Math" panose="02040503050406030204" pitchFamily="18" charset="0"/>
                                </a:rPr>
                              </m:ctrlPr>
                            </m:sSubPr>
                            <m:e>
                              <m:d>
                                <m:dPr>
                                  <m:begChr m:val="‖"/>
                                  <m:endChr m:val="‖"/>
                                  <m:ctrlPr>
                                    <a:rPr lang="en-US" i="1" kern="0">
                                      <a:solidFill>
                                        <a:srgbClr val="000000"/>
                                      </a:solidFill>
                                      <a:latin typeface="Cambria Math" panose="02040503050406030204" pitchFamily="18" charset="0"/>
                                    </a:rPr>
                                  </m:ctrlPr>
                                </m:dPr>
                                <m:e>
                                  <m:r>
                                    <a:rPr lang="en-US" i="1" kern="0">
                                      <a:solidFill>
                                        <a:srgbClr val="000000"/>
                                      </a:solidFill>
                                      <a:latin typeface="Cambria Math" panose="02040503050406030204" pitchFamily="18" charset="0"/>
                                    </a:rPr>
                                    <m:t>𝑊</m:t>
                                  </m:r>
                                </m:e>
                              </m:d>
                            </m:e>
                            <m:sub>
                              <m:r>
                                <a:rPr lang="en-US" i="1" kern="0">
                                  <a:solidFill>
                                    <a:srgbClr val="000000"/>
                                  </a:solidFill>
                                  <a:latin typeface="Cambria Math" panose="02040503050406030204" pitchFamily="18" charset="0"/>
                                </a:rPr>
                                <m:t>1</m:t>
                              </m:r>
                            </m:sub>
                          </m:sSub>
                        </m:e>
                      </m:d>
                    </m:oMath>
                  </m:oMathPara>
                </a14:m>
                <a:endParaRPr lang="en-US" kern="0" dirty="0">
                  <a:solidFill>
                    <a:srgbClr val="000000"/>
                  </a:solidFill>
                </a:endParaRPr>
              </a:p>
              <a:p>
                <a:pPr marL="0" indent="0" defTabSz="914400">
                  <a:buClr>
                    <a:schemeClr val="bg1"/>
                  </a:buClr>
                  <a:buSzPct val="100000"/>
                </a:pPr>
                <a:r>
                  <a:rPr lang="en-US" kern="0" dirty="0">
                    <a:solidFill>
                      <a:srgbClr val="000000"/>
                    </a:solidFill>
                  </a:rPr>
                  <a:t>	</a:t>
                </a:r>
              </a:p>
              <a:p>
                <a:pPr marL="0" indent="0" defTabSz="914400">
                  <a:buClr>
                    <a:schemeClr val="bg1"/>
                  </a:buClr>
                  <a:buSzPct val="100000"/>
                </a:pPr>
                <a:r>
                  <a:rPr lang="en-US" kern="0" dirty="0">
                    <a:solidFill>
                      <a:srgbClr val="000000"/>
                    </a:solidFill>
                  </a:rPr>
                  <a:t>	where </a:t>
                </a:r>
                <a14:m>
                  <m:oMath xmlns:m="http://schemas.openxmlformats.org/officeDocument/2006/math">
                    <m:sSub>
                      <m:sSubPr>
                        <m:ctrlPr>
                          <a:rPr lang="en-US" i="1" kern="0">
                            <a:solidFill>
                              <a:srgbClr val="000000"/>
                            </a:solidFill>
                            <a:latin typeface="Cambria Math" panose="02040503050406030204" pitchFamily="18" charset="0"/>
                          </a:rPr>
                        </m:ctrlPr>
                      </m:sSubPr>
                      <m:e>
                        <m:d>
                          <m:dPr>
                            <m:begChr m:val="‖"/>
                            <m:endChr m:val="‖"/>
                            <m:ctrlPr>
                              <a:rPr lang="en-US" i="1" kern="0">
                                <a:solidFill>
                                  <a:srgbClr val="000000"/>
                                </a:solidFill>
                                <a:latin typeface="Cambria Math" panose="02040503050406030204" pitchFamily="18" charset="0"/>
                              </a:rPr>
                            </m:ctrlPr>
                          </m:dPr>
                          <m:e>
                            <m:r>
                              <a:rPr lang="en-US" i="1" kern="0">
                                <a:solidFill>
                                  <a:srgbClr val="000000"/>
                                </a:solidFill>
                                <a:latin typeface="Cambria Math" panose="02040503050406030204" pitchFamily="18" charset="0"/>
                              </a:rPr>
                              <m:t>𝑊</m:t>
                            </m:r>
                          </m:e>
                        </m:d>
                      </m:e>
                      <m:sub>
                        <m:r>
                          <a:rPr lang="en-US" i="1" kern="0">
                            <a:solidFill>
                              <a:srgbClr val="000000"/>
                            </a:solidFill>
                            <a:latin typeface="Cambria Math" panose="02040503050406030204" pitchFamily="18" charset="0"/>
                          </a:rPr>
                          <m:t>1</m:t>
                        </m:r>
                      </m:sub>
                    </m:sSub>
                    <m:r>
                      <a:rPr lang="en-US" b="0" i="1" kern="0" smtClean="0">
                        <a:solidFill>
                          <a:srgbClr val="000000"/>
                        </a:solidFill>
                        <a:latin typeface="Cambria Math" panose="02040503050406030204" pitchFamily="18" charset="0"/>
                      </a:rPr>
                      <m:t>=</m:t>
                    </m:r>
                    <m:nary>
                      <m:naryPr>
                        <m:chr m:val="∑"/>
                        <m:limLoc m:val="subSup"/>
                        <m:ctrlPr>
                          <a:rPr lang="en-US" b="0" i="1" kern="0" smtClean="0">
                            <a:solidFill>
                              <a:srgbClr val="000000"/>
                            </a:solidFill>
                            <a:latin typeface="Cambria Math" panose="02040503050406030204" pitchFamily="18" charset="0"/>
                          </a:rPr>
                        </m:ctrlPr>
                      </m:naryPr>
                      <m:sub>
                        <m:r>
                          <m:rPr>
                            <m:brk m:alnAt="25"/>
                          </m:rPr>
                          <a:rPr lang="en-US" b="0" i="1" kern="0" smtClean="0">
                            <a:solidFill>
                              <a:srgbClr val="000000"/>
                            </a:solidFill>
                            <a:latin typeface="Cambria Math" panose="02040503050406030204" pitchFamily="18" charset="0"/>
                          </a:rPr>
                          <m:t>𝑖</m:t>
                        </m:r>
                        <m:r>
                          <a:rPr lang="en-US" b="0" i="1" kern="0" smtClean="0">
                            <a:solidFill>
                              <a:srgbClr val="000000"/>
                            </a:solidFill>
                            <a:latin typeface="Cambria Math" panose="02040503050406030204" pitchFamily="18" charset="0"/>
                          </a:rPr>
                          <m:t>=1</m:t>
                        </m:r>
                      </m:sub>
                      <m:sup>
                        <m:r>
                          <a:rPr lang="en-US" b="0" i="1" kern="0" smtClean="0">
                            <a:solidFill>
                              <a:srgbClr val="000000"/>
                            </a:solidFill>
                            <a:latin typeface="Cambria Math" panose="02040503050406030204" pitchFamily="18" charset="0"/>
                          </a:rPr>
                          <m:t>𝑛</m:t>
                        </m:r>
                      </m:sup>
                      <m:e>
                        <m:d>
                          <m:dPr>
                            <m:begChr m:val="|"/>
                            <m:endChr m:val="|"/>
                            <m:ctrlPr>
                              <a:rPr lang="en-US" b="0" i="1" kern="0" smtClean="0">
                                <a:solidFill>
                                  <a:srgbClr val="000000"/>
                                </a:solidFill>
                                <a:latin typeface="Cambria Math" panose="02040503050406030204" pitchFamily="18" charset="0"/>
                              </a:rPr>
                            </m:ctrlPr>
                          </m:dPr>
                          <m:e>
                            <m:sSub>
                              <m:sSubPr>
                                <m:ctrlPr>
                                  <a:rPr lang="en-US" b="0" i="1" kern="0" smtClean="0">
                                    <a:solidFill>
                                      <a:srgbClr val="000000"/>
                                    </a:solidFill>
                                    <a:latin typeface="Cambria Math" panose="02040503050406030204" pitchFamily="18" charset="0"/>
                                  </a:rPr>
                                </m:ctrlPr>
                              </m:sSubPr>
                              <m:e>
                                <m:r>
                                  <a:rPr lang="en-US" b="0" i="1" kern="0" smtClean="0">
                                    <a:solidFill>
                                      <a:srgbClr val="000000"/>
                                    </a:solidFill>
                                    <a:latin typeface="Cambria Math" panose="02040503050406030204" pitchFamily="18" charset="0"/>
                                  </a:rPr>
                                  <m:t>𝑤</m:t>
                                </m:r>
                              </m:e>
                              <m:sub>
                                <m:r>
                                  <a:rPr lang="en-US" b="0" i="1" kern="0" smtClean="0">
                                    <a:solidFill>
                                      <a:srgbClr val="000000"/>
                                    </a:solidFill>
                                    <a:latin typeface="Cambria Math" panose="02040503050406030204" pitchFamily="18" charset="0"/>
                                  </a:rPr>
                                  <m:t>𝑖</m:t>
                                </m:r>
                              </m:sub>
                            </m:sSub>
                          </m:e>
                        </m:d>
                      </m:e>
                    </m:nary>
                    <m:r>
                      <a:rPr lang="en-US" b="0" i="0" kern="0" smtClean="0">
                        <a:solidFill>
                          <a:srgbClr val="000000"/>
                        </a:solidFill>
                        <a:latin typeface="Cambria Math" panose="02040503050406030204" pitchFamily="18" charset="0"/>
                      </a:rPr>
                      <m:t>.</m:t>
                    </m:r>
                  </m:oMath>
                </a14:m>
                <a:r>
                  <a:rPr lang="en-US" kern="0" dirty="0">
                    <a:solidFill>
                      <a:srgbClr val="000000"/>
                    </a:solidFill>
                  </a:rPr>
                  <a:t> </a:t>
                </a:r>
                <a14:m>
                  <m:oMath xmlns:m="http://schemas.openxmlformats.org/officeDocument/2006/math">
                    <m:r>
                      <a:rPr lang="en-US" i="1" kern="0" smtClean="0">
                        <a:solidFill>
                          <a:srgbClr val="000000"/>
                        </a:solidFill>
                        <a:latin typeface="Cambria Math" panose="02040503050406030204" pitchFamily="18" charset="0"/>
                        <a:ea typeface="Cambria Math" panose="02040503050406030204" pitchFamily="18" charset="0"/>
                      </a:rPr>
                      <m:t>𝜆</m:t>
                    </m:r>
                    <m:r>
                      <a:rPr lang="en-US" i="1" kern="0" smtClean="0">
                        <a:solidFill>
                          <a:srgbClr val="000000"/>
                        </a:solidFill>
                        <a:latin typeface="Cambria Math" panose="02040503050406030204" pitchFamily="18" charset="0"/>
                        <a:ea typeface="Cambria Math" panose="02040503050406030204" pitchFamily="18" charset="0"/>
                      </a:rPr>
                      <m:t>≥0</m:t>
                    </m:r>
                  </m:oMath>
                </a14:m>
                <a:r>
                  <a:rPr lang="en-US" kern="0" dirty="0">
                    <a:solidFill>
                      <a:srgbClr val="000000"/>
                    </a:solidFill>
                  </a:rPr>
                  <a:t> that controls the strength of the penalty. </a:t>
                </a:r>
                <a:r>
                  <a:rPr lang="en-US" dirty="0"/>
                  <a:t>The larger the value of </a:t>
                </a:r>
                <a14:m>
                  <m:oMath xmlns:m="http://schemas.openxmlformats.org/officeDocument/2006/math">
                    <m:r>
                      <a:rPr lang="en-US" i="1" kern="0">
                        <a:solidFill>
                          <a:srgbClr val="000000"/>
                        </a:solidFill>
                        <a:latin typeface="Cambria Math" panose="02040503050406030204" pitchFamily="18" charset="0"/>
                        <a:ea typeface="Cambria Math" panose="02040503050406030204" pitchFamily="18" charset="0"/>
                      </a:rPr>
                      <m:t>𝜆</m:t>
                    </m:r>
                  </m:oMath>
                </a14:m>
                <a:r>
                  <a:rPr lang="en-US" dirty="0"/>
                  <a:t> is</a:t>
                </a:r>
                <a:r>
                  <a:rPr lang="el-GR" dirty="0"/>
                  <a:t>,</a:t>
                </a:r>
                <a:r>
                  <a:rPr lang="en-US" dirty="0"/>
                  <a:t> </a:t>
                </a:r>
                <a:r>
                  <a:rPr lang="el-GR" dirty="0"/>
                  <a:t> </a:t>
                </a:r>
                <a:r>
                  <a:rPr lang="en-US" dirty="0"/>
                  <a:t>the greater the amount of shrinkage is.</a:t>
                </a:r>
                <a:br>
                  <a:rPr lang="en-US" kern="0" dirty="0">
                    <a:solidFill>
                      <a:srgbClr val="000000"/>
                    </a:solidFill>
                  </a:rPr>
                </a:b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defTabSz="914400"/>
                <a:endParaRPr lang="en-US" kern="0" dirty="0"/>
              </a:p>
            </p:txBody>
          </p:sp>
        </mc:Choice>
        <mc:Fallback xmlns="">
          <p:sp>
            <p:nvSpPr>
              <p:cNvPr id="6" name="Content Placeholder 2">
                <a:extLst>
                  <a:ext uri="{FF2B5EF4-FFF2-40B4-BE49-F238E27FC236}">
                    <a16:creationId xmlns:a16="http://schemas.microsoft.com/office/drawing/2014/main" id="{9D45BF4C-403E-054F-B205-CFF40D583E29}"/>
                  </a:ext>
                </a:extLst>
              </p:cNvPr>
              <p:cNvSpPr txBox="1">
                <a:spLocks noRot="1" noChangeAspect="1" noMove="1" noResize="1" noEditPoints="1" noAdjustHandles="1" noChangeArrowheads="1" noChangeShapeType="1" noTextEdit="1"/>
              </p:cNvSpPr>
              <p:nvPr/>
            </p:nvSpPr>
            <p:spPr bwMode="auto">
              <a:xfrm>
                <a:off x="819340" y="7139223"/>
                <a:ext cx="15416836" cy="2399271"/>
              </a:xfrm>
              <a:prstGeom prst="rect">
                <a:avLst/>
              </a:prstGeom>
              <a:blipFill>
                <a:blip r:embed="rId6"/>
                <a:stretch>
                  <a:fillRect l="-823" t="-1053" b="-25789"/>
                </a:stretch>
              </a:blipFill>
              <a:ln w="9525">
                <a:noFill/>
                <a:miter lim="800000"/>
                <a:headEnd/>
                <a:tailEnd/>
              </a:ln>
            </p:spPr>
            <p:txBody>
              <a:bodyPr/>
              <a:lstStyle/>
              <a:p>
                <a:r>
                  <a:rPr lang="en-US">
                    <a:noFill/>
                  </a:rPr>
                  <a:t> </a:t>
                </a:r>
              </a:p>
            </p:txBody>
          </p:sp>
        </mc:Fallback>
      </mc:AlternateContent>
      <p:pic>
        <p:nvPicPr>
          <p:cNvPr id="8" name="Audio 7">
            <a:hlinkClick r:id="" action="ppaction://media"/>
            <a:extLst>
              <a:ext uri="{FF2B5EF4-FFF2-40B4-BE49-F238E27FC236}">
                <a16:creationId xmlns:a16="http://schemas.microsoft.com/office/drawing/2014/main" id="{3F769F46-6CEC-DD4D-A41F-2AB14FF363D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194982926"/>
      </p:ext>
    </p:extLst>
  </p:cSld>
  <p:clrMapOvr>
    <a:masterClrMapping/>
  </p:clrMapOvr>
  <mc:AlternateContent xmlns:mc="http://schemas.openxmlformats.org/markup-compatibility/2006">
    <mc:Choice xmlns:p14="http://schemas.microsoft.com/office/powerpoint/2010/main" Requires="p14">
      <p:transition spd="med" p14:dur="700" advTm="18787">
        <p:fade/>
      </p:transition>
    </mc:Choice>
    <mc:Fallback>
      <p:transition spd="med" advTm="1878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t>Feature Selection via Tree Model</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indent="0"/>
            <a:r>
              <a:rPr lang="en-US" dirty="0">
                <a:solidFill>
                  <a:srgbClr val="000000"/>
                </a:solidFill>
              </a:rPr>
              <a:t>Tree-based methods will estimate the feature importance during the procedure of constructing models to select important features.</a:t>
            </a:r>
            <a:endParaRPr lang="en-US" dirty="0"/>
          </a:p>
        </p:txBody>
      </p:sp>
      <p:sp>
        <p:nvSpPr>
          <p:cNvPr id="4" name="Text Placeholder 3">
            <a:extLst>
              <a:ext uri="{FF2B5EF4-FFF2-40B4-BE49-F238E27FC236}">
                <a16:creationId xmlns:a16="http://schemas.microsoft.com/office/drawing/2014/main" id="{789D35F1-40AF-447B-A768-AC8BF3A8E0EE}"/>
              </a:ext>
            </a:extLst>
          </p:cNvPr>
          <p:cNvSpPr>
            <a:spLocks noGrp="1"/>
          </p:cNvSpPr>
          <p:nvPr>
            <p:ph type="body" sz="quarter" idx="10"/>
          </p:nvPr>
        </p:nvSpPr>
        <p:spPr/>
        <p:txBody>
          <a:bodyPr/>
          <a:lstStyle/>
          <a:p>
            <a:endParaRPr lang="en-US"/>
          </a:p>
        </p:txBody>
      </p:sp>
      <p:sp>
        <p:nvSpPr>
          <p:cNvPr id="9" name="Content Placeholder 2">
            <a:extLst>
              <a:ext uri="{FF2B5EF4-FFF2-40B4-BE49-F238E27FC236}">
                <a16:creationId xmlns:a16="http://schemas.microsoft.com/office/drawing/2014/main" id="{49EDF9CF-BD96-C643-B033-431B77AD1795}"/>
              </a:ext>
            </a:extLst>
          </p:cNvPr>
          <p:cNvSpPr txBox="1">
            <a:spLocks/>
          </p:cNvSpPr>
          <p:nvPr/>
        </p:nvSpPr>
        <p:spPr bwMode="auto">
          <a:xfrm>
            <a:off x="819340" y="7493620"/>
            <a:ext cx="15416836" cy="18958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457200" indent="-457200" defTabSz="914400">
              <a:buClr>
                <a:schemeClr val="bg1"/>
              </a:buClr>
              <a:buSzPct val="100000"/>
              <a:buFont typeface="Arial" panose="020B0604020202020204" pitchFamily="34" charset="0"/>
              <a:buChar char="•"/>
            </a:pPr>
            <a:r>
              <a:rPr lang="en-US" kern="0" dirty="0">
                <a:solidFill>
                  <a:srgbClr val="000000"/>
                </a:solidFill>
              </a:rPr>
              <a:t>The most common method could be decision tree and random forest.</a:t>
            </a: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defTabSz="914400"/>
            <a:endParaRPr lang="en-US" kern="0" dirty="0"/>
          </a:p>
        </p:txBody>
      </p:sp>
      <p:pic>
        <p:nvPicPr>
          <p:cNvPr id="8" name="Picture 7">
            <a:extLst>
              <a:ext uri="{FF2B5EF4-FFF2-40B4-BE49-F238E27FC236}">
                <a16:creationId xmlns:a16="http://schemas.microsoft.com/office/drawing/2014/main" id="{C0243913-11D1-074B-B097-653D1FACED8B}"/>
              </a:ext>
            </a:extLst>
          </p:cNvPr>
          <p:cNvPicPr>
            <a:picLocks noChangeAspect="1"/>
          </p:cNvPicPr>
          <p:nvPr/>
        </p:nvPicPr>
        <p:blipFill>
          <a:blip r:embed="rId5"/>
          <a:stretch>
            <a:fillRect/>
          </a:stretch>
        </p:blipFill>
        <p:spPr>
          <a:xfrm>
            <a:off x="3690434" y="4176119"/>
            <a:ext cx="10032928" cy="2782241"/>
          </a:xfrm>
          <a:prstGeom prst="rect">
            <a:avLst/>
          </a:prstGeom>
        </p:spPr>
      </p:pic>
      <p:pic>
        <p:nvPicPr>
          <p:cNvPr id="6" name="Audio 5">
            <a:hlinkClick r:id="" action="ppaction://media"/>
            <a:extLst>
              <a:ext uri="{FF2B5EF4-FFF2-40B4-BE49-F238E27FC236}">
                <a16:creationId xmlns:a16="http://schemas.microsoft.com/office/drawing/2014/main" id="{BC3B25F9-AA8F-B847-B6EC-7A493F8ED37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265337714"/>
      </p:ext>
    </p:extLst>
  </p:cSld>
  <p:clrMapOvr>
    <a:masterClrMapping/>
  </p:clrMapOvr>
  <mc:AlternateContent xmlns:mc="http://schemas.openxmlformats.org/markup-compatibility/2006">
    <mc:Choice xmlns:p14="http://schemas.microsoft.com/office/powerpoint/2010/main" Requires="p14">
      <p:transition spd="med" p14:dur="700" advTm="16774">
        <p:fade/>
      </p:transition>
    </mc:Choice>
    <mc:Fallback>
      <p:transition spd="med" advTm="1677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t>Decision Tree</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3191235"/>
            <a:ext cx="15082299" cy="984885"/>
          </a:xfrm>
        </p:spPr>
        <p:txBody>
          <a:bodyPr/>
          <a:lstStyle/>
          <a:p>
            <a:pPr marL="0" indent="0"/>
            <a:r>
              <a:rPr lang="en-US" dirty="0">
                <a:solidFill>
                  <a:srgbClr val="000000"/>
                </a:solidFill>
              </a:rPr>
              <a:t>Decision tree builds classification or regression models in the form of a tree structure.</a:t>
            </a:r>
          </a:p>
        </p:txBody>
      </p:sp>
      <p:sp>
        <p:nvSpPr>
          <p:cNvPr id="9" name="Content Placeholder 2">
            <a:extLst>
              <a:ext uri="{FF2B5EF4-FFF2-40B4-BE49-F238E27FC236}">
                <a16:creationId xmlns:a16="http://schemas.microsoft.com/office/drawing/2014/main" id="{49EDF9CF-BD96-C643-B033-431B77AD1795}"/>
              </a:ext>
            </a:extLst>
          </p:cNvPr>
          <p:cNvSpPr txBox="1">
            <a:spLocks/>
          </p:cNvSpPr>
          <p:nvPr/>
        </p:nvSpPr>
        <p:spPr bwMode="auto">
          <a:xfrm>
            <a:off x="819340" y="4176120"/>
            <a:ext cx="7789401" cy="52133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457200" indent="-457200" defTabSz="914400">
              <a:buClr>
                <a:schemeClr val="bg1"/>
              </a:buClr>
              <a:buSzPct val="100000"/>
              <a:buFont typeface="Arial" panose="020B0604020202020204" pitchFamily="34" charset="0"/>
              <a:buChar char="•"/>
            </a:pPr>
            <a:r>
              <a:rPr lang="en-US" kern="0" dirty="0">
                <a:solidFill>
                  <a:srgbClr val="000000"/>
                </a:solidFill>
              </a:rPr>
              <a:t>A decision tree predicts the value of a target variable by following the decisions in the tree from the root (beginning) down to a leaf node.</a:t>
            </a: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r>
              <a:rPr lang="en-US" kern="0" dirty="0">
                <a:solidFill>
                  <a:srgbClr val="000000"/>
                </a:solidFill>
              </a:rPr>
              <a:t>A tree consists of branching conditions where the value of a predictor is compared to a trained weight.</a:t>
            </a:r>
          </a:p>
          <a:p>
            <a:pPr marL="1407073" lvl="1" indent="-457200" defTabSz="914400">
              <a:buClr>
                <a:schemeClr val="bg1"/>
              </a:buClr>
              <a:buSzPct val="100000"/>
              <a:buFont typeface="Courier New" panose="02070309020205020404" pitchFamily="49" charset="0"/>
              <a:buChar char="o"/>
            </a:pPr>
            <a:r>
              <a:rPr lang="en-US" kern="0" dirty="0">
                <a:solidFill>
                  <a:srgbClr val="000000"/>
                </a:solidFill>
              </a:rPr>
              <a:t>The number of branches and the values of weights are determined in the training process.</a:t>
            </a:r>
          </a:p>
          <a:p>
            <a:pPr marL="1407073" lvl="1" indent="-457200" defTabSz="914400">
              <a:buClr>
                <a:schemeClr val="bg1"/>
              </a:buClr>
              <a:buSzPct val="100000"/>
              <a:buFont typeface="Courier New" panose="02070309020205020404" pitchFamily="49" charset="0"/>
              <a:buChar char="o"/>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defTabSz="914400"/>
            <a:endParaRPr lang="en-US" kern="0" dirty="0"/>
          </a:p>
        </p:txBody>
      </p:sp>
      <p:pic>
        <p:nvPicPr>
          <p:cNvPr id="5" name="Picture 4" descr="Diagram&#10;&#10;Description automatically generated">
            <a:extLst>
              <a:ext uri="{FF2B5EF4-FFF2-40B4-BE49-F238E27FC236}">
                <a16:creationId xmlns:a16="http://schemas.microsoft.com/office/drawing/2014/main" id="{8F1E6929-F0E8-9C4B-952D-3CE273790941}"/>
              </a:ext>
            </a:extLst>
          </p:cNvPr>
          <p:cNvPicPr>
            <a:picLocks noChangeAspect="1"/>
          </p:cNvPicPr>
          <p:nvPr/>
        </p:nvPicPr>
        <p:blipFill>
          <a:blip r:embed="rId5"/>
          <a:stretch>
            <a:fillRect/>
          </a:stretch>
        </p:blipFill>
        <p:spPr>
          <a:xfrm>
            <a:off x="9365320" y="4176120"/>
            <a:ext cx="8067219" cy="4476738"/>
          </a:xfrm>
          <a:prstGeom prst="rect">
            <a:avLst/>
          </a:prstGeom>
        </p:spPr>
      </p:pic>
      <p:sp>
        <p:nvSpPr>
          <p:cNvPr id="10" name="Content Placeholder 2">
            <a:extLst>
              <a:ext uri="{FF2B5EF4-FFF2-40B4-BE49-F238E27FC236}">
                <a16:creationId xmlns:a16="http://schemas.microsoft.com/office/drawing/2014/main" id="{922F44AA-6746-8F46-ACB1-092D22C43858}"/>
              </a:ext>
            </a:extLst>
          </p:cNvPr>
          <p:cNvSpPr txBox="1">
            <a:spLocks/>
          </p:cNvSpPr>
          <p:nvPr/>
        </p:nvSpPr>
        <p:spPr bwMode="auto">
          <a:xfrm>
            <a:off x="9545445" y="10023157"/>
            <a:ext cx="8742556" cy="263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defTabSz="914400"/>
            <a:r>
              <a:rPr lang="en-US" sz="1400" b="1" kern="0" dirty="0">
                <a:solidFill>
                  <a:srgbClr val="000000"/>
                </a:solidFill>
              </a:rPr>
              <a:t>Source: https://</a:t>
            </a:r>
            <a:r>
              <a:rPr lang="en-US" sz="1400" b="1" kern="0" dirty="0" err="1">
                <a:solidFill>
                  <a:srgbClr val="000000"/>
                </a:solidFill>
              </a:rPr>
              <a:t>medium.com</a:t>
            </a:r>
            <a:r>
              <a:rPr lang="en-US" sz="1400" b="1" kern="0" dirty="0">
                <a:solidFill>
                  <a:srgbClr val="000000"/>
                </a:solidFill>
              </a:rPr>
              <a:t>/analytics-</a:t>
            </a:r>
            <a:r>
              <a:rPr lang="en-US" sz="1400" b="1" kern="0" dirty="0" err="1">
                <a:solidFill>
                  <a:srgbClr val="000000"/>
                </a:solidFill>
              </a:rPr>
              <a:t>vidhya</a:t>
            </a:r>
            <a:r>
              <a:rPr lang="en-US" sz="1400" b="1" kern="0" dirty="0">
                <a:solidFill>
                  <a:srgbClr val="000000"/>
                </a:solidFill>
              </a:rPr>
              <a:t>/machine-learning-decision-tree-regression-ff8563ffaf52</a:t>
            </a:r>
            <a:endParaRPr lang="en-US" sz="1400" b="1" kern="0" dirty="0"/>
          </a:p>
        </p:txBody>
      </p:sp>
      <p:pic>
        <p:nvPicPr>
          <p:cNvPr id="20" name="Audio 19">
            <a:hlinkClick r:id="" action="ppaction://media"/>
            <a:extLst>
              <a:ext uri="{FF2B5EF4-FFF2-40B4-BE49-F238E27FC236}">
                <a16:creationId xmlns:a16="http://schemas.microsoft.com/office/drawing/2014/main" id="{438AEC69-0275-9449-8FC6-621492AAC2F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777300473"/>
      </p:ext>
    </p:extLst>
  </p:cSld>
  <p:clrMapOvr>
    <a:masterClrMapping/>
  </p:clrMapOvr>
  <mc:AlternateContent xmlns:mc="http://schemas.openxmlformats.org/markup-compatibility/2006">
    <mc:Choice xmlns:p14="http://schemas.microsoft.com/office/powerpoint/2010/main" Requires="p14">
      <p:transition spd="med" p14:dur="700" advTm="49586">
        <p:fade/>
      </p:transition>
    </mc:Choice>
    <mc:Fallback>
      <p:transition spd="med" advTm="4958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theme/theme1.xml><?xml version="1.0" encoding="utf-8"?>
<a:theme xmlns:a="http://schemas.openxmlformats.org/drawingml/2006/main" name="Title &amp; Bullet">
  <a:themeElements>
    <a:clrScheme name="Custom 1">
      <a:dk1>
        <a:srgbClr val="CDCDCD"/>
      </a:dk1>
      <a:lt1>
        <a:srgbClr val="FFFFFF"/>
      </a:lt1>
      <a:dk2>
        <a:srgbClr val="000000"/>
      </a:dk2>
      <a:lt2>
        <a:srgbClr val="76B900"/>
      </a:lt2>
      <a:accent1>
        <a:srgbClr val="008564"/>
      </a:accent1>
      <a:accent2>
        <a:srgbClr val="5D1682"/>
      </a:accent2>
      <a:accent3>
        <a:srgbClr val="890C58"/>
      </a:accent3>
      <a:accent4>
        <a:srgbClr val="5E5E5E"/>
      </a:accent4>
      <a:accent5>
        <a:srgbClr val="8C8C8C"/>
      </a:accent5>
      <a:accent6>
        <a:srgbClr val="0071C5"/>
      </a:accent6>
      <a:hlink>
        <a:srgbClr val="76B900"/>
      </a:hlink>
      <a:folHlink>
        <a:srgbClr val="76B9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wrap="none" rtlCol="0" anchor="ctr">
        <a:spAutoFit/>
      </a:bodyPr>
      <a:lstStyle>
        <a:defPPr algn="ctr">
          <a:lnSpc>
            <a:spcPct val="90000"/>
          </a:lnSpc>
          <a:defRPr sz="1600" dirty="0" err="1" smtClean="0">
            <a:solidFill>
              <a:schemeClr val="bg1"/>
            </a:solidFill>
            <a:latin typeface="Trebuchet MS" panose="020B06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raClrScheme>
      <a:clrScheme name="PPT_Template_Corp_16x9_rev2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3317AA0AAFE040A4C7C5D23CBE8847" ma:contentTypeVersion="4" ma:contentTypeDescription="Create a new document." ma:contentTypeScope="" ma:versionID="5b1f19b83b10f4e69c2746e9f27fdab9">
  <xsd:schema xmlns:xsd="http://www.w3.org/2001/XMLSchema" xmlns:xs="http://www.w3.org/2001/XMLSchema" xmlns:p="http://schemas.microsoft.com/office/2006/metadata/properties" xmlns:ns2="b2811cf8-4877-470e-bec4-f5c16c1a5202" targetNamespace="http://schemas.microsoft.com/office/2006/metadata/properties" ma:root="true" ma:fieldsID="cd1f39e3641858cffea9d19f9c4007fb" ns2:_="">
    <xsd:import namespace="b2811cf8-4877-470e-bec4-f5c16c1a52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811cf8-4877-470e-bec4-f5c16c1a52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9B7386-0C5E-43DB-8BF1-052EEAD5F5DF}">
  <ds:schemaRefs>
    <ds:schemaRef ds:uri="http://schemas.microsoft.com/sharepoint/v3/contenttype/forms"/>
  </ds:schemaRefs>
</ds:datastoreItem>
</file>

<file path=customXml/itemProps2.xml><?xml version="1.0" encoding="utf-8"?>
<ds:datastoreItem xmlns:ds="http://schemas.openxmlformats.org/officeDocument/2006/customXml" ds:itemID="{DF88E22E-2A4B-4FB1-9848-BF16E7DBE74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AB2C311F-6D27-4563-909C-7CF66698B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811cf8-4877-470e-bec4-f5c16c1a52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94339</TotalTime>
  <Words>1372</Words>
  <Application>Microsoft Macintosh PowerPoint</Application>
  <PresentationFormat>Custom</PresentationFormat>
  <Paragraphs>115</Paragraphs>
  <Slides>10</Slides>
  <Notes>8</Notes>
  <HiddenSlides>0</HiddenSlides>
  <MMClips>10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Cambria Math</vt:lpstr>
      <vt:lpstr>Courier New</vt:lpstr>
      <vt:lpstr>Trebuchet MS</vt:lpstr>
      <vt:lpstr>Wingdings</vt:lpstr>
      <vt:lpstr>Title &amp; Bullet</vt:lpstr>
      <vt:lpstr>Lecture 3.5 - Feature Selection: Introduction to Model-based Methods</vt:lpstr>
      <vt:lpstr>PowerPoint Presentation</vt:lpstr>
      <vt:lpstr> Model-based Methods for Feature Selection</vt:lpstr>
      <vt:lpstr> LASSO (Least Absolute Shrinkage and Selection Operator)</vt:lpstr>
      <vt:lpstr> LASSO (Least Absolute Shrinkage and Selection Operator)</vt:lpstr>
      <vt:lpstr> LASSO in the Linear Model</vt:lpstr>
      <vt:lpstr> LASSO Based Object Function for Linear Models</vt:lpstr>
      <vt:lpstr> Feature Selection via Tree Model</vt:lpstr>
      <vt:lpstr> Decision Tree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 Hohn</dc:creator>
  <cp:lastModifiedBy>Lucy Nwosu</cp:lastModifiedBy>
  <cp:revision>3873</cp:revision>
  <dcterms:created xsi:type="dcterms:W3CDTF">2008-01-24T03:11:41Z</dcterms:created>
  <dcterms:modified xsi:type="dcterms:W3CDTF">2022-02-19T22:54:43Z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0x010100903317AA0AAFE040A4C7C5D23CBE8847</vt:lpwstr>
  </property>
  <property fmtid="{D5CDD505-2E9C-101B-9397-08002B2CF9AE}" pid="3" name="MSIP_Label_6b558183-044c-4105-8d9c-cea02a2a3d86_Enabled">
    <vt:lpwstr>True</vt:lpwstr>
  </property>
  <property fmtid="{D5CDD505-2E9C-101B-9397-08002B2CF9AE}" pid="4" name="MSIP_Label_6b558183-044c-4105-8d9c-cea02a2a3d86_SiteId">
    <vt:lpwstr>43083d15-7273-40c1-b7db-39efd9ccc17a</vt:lpwstr>
  </property>
  <property fmtid="{D5CDD505-2E9C-101B-9397-08002B2CF9AE}" pid="5" name="MSIP_Label_6b558183-044c-4105-8d9c-cea02a2a3d86_Ref">
    <vt:lpwstr>https://api.informationprotection.azure.com/api/43083d15-7273-40c1-b7db-39efd9ccc17a</vt:lpwstr>
  </property>
  <property fmtid="{D5CDD505-2E9C-101B-9397-08002B2CF9AE}" pid="6" name="MSIP_Label_6b558183-044c-4105-8d9c-cea02a2a3d86_Owner">
    <vt:lpwstr>lspillman@nvidia.com</vt:lpwstr>
  </property>
  <property fmtid="{D5CDD505-2E9C-101B-9397-08002B2CF9AE}" pid="7" name="MSIP_Label_6b558183-044c-4105-8d9c-cea02a2a3d86_SetDate">
    <vt:lpwstr>2018-05-11T15:28:31.9824217-07:00</vt:lpwstr>
  </property>
  <property fmtid="{D5CDD505-2E9C-101B-9397-08002B2CF9AE}" pid="8" name="MSIP_Label_6b558183-044c-4105-8d9c-cea02a2a3d86_Name">
    <vt:lpwstr>Unrestricted</vt:lpwstr>
  </property>
  <property fmtid="{D5CDD505-2E9C-101B-9397-08002B2CF9AE}" pid="9" name="MSIP_Label_6b558183-044c-4105-8d9c-cea02a2a3d86_Application">
    <vt:lpwstr>Microsoft Azure Information Protection</vt:lpwstr>
  </property>
  <property fmtid="{D5CDD505-2E9C-101B-9397-08002B2CF9AE}" pid="10" name="MSIP_Label_6b558183-044c-4105-8d9c-cea02a2a3d86_Extended_MSFT_Method">
    <vt:lpwstr>Automatic</vt:lpwstr>
  </property>
  <property fmtid="{D5CDD505-2E9C-101B-9397-08002B2CF9AE}" pid="11" name="Sensitivity">
    <vt:lpwstr>Unrestricted</vt:lpwstr>
  </property>
</Properties>
</file>