
<file path=[Content_Types].xml><?xml version="1.0" encoding="utf-8"?>
<Types xmlns="http://schemas.openxmlformats.org/package/2006/content-types">
  <Default Extension="emf" ContentType="image/x-emf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4" r:id="rId4"/>
  </p:sldMasterIdLst>
  <p:notesMasterIdLst>
    <p:notesMasterId r:id="rId24"/>
  </p:notesMasterIdLst>
  <p:handoutMasterIdLst>
    <p:handoutMasterId r:id="rId25"/>
  </p:handoutMasterIdLst>
  <p:sldIdLst>
    <p:sldId id="818" r:id="rId5"/>
    <p:sldId id="809" r:id="rId6"/>
    <p:sldId id="880" r:id="rId7"/>
    <p:sldId id="881" r:id="rId8"/>
    <p:sldId id="882" r:id="rId9"/>
    <p:sldId id="865" r:id="rId10"/>
    <p:sldId id="874" r:id="rId11"/>
    <p:sldId id="875" r:id="rId12"/>
    <p:sldId id="876" r:id="rId13"/>
    <p:sldId id="877" r:id="rId14"/>
    <p:sldId id="878" r:id="rId15"/>
    <p:sldId id="883" r:id="rId16"/>
    <p:sldId id="884" r:id="rId17"/>
    <p:sldId id="885" r:id="rId18"/>
    <p:sldId id="886" r:id="rId19"/>
    <p:sldId id="887" r:id="rId20"/>
    <p:sldId id="888" r:id="rId21"/>
    <p:sldId id="889" r:id="rId22"/>
    <p:sldId id="820" r:id="rId23"/>
  </p:sldIdLst>
  <p:sldSz cx="18288000" cy="10287000"/>
  <p:notesSz cx="7010400" cy="9296400"/>
  <p:defaultTextStyle>
    <a:defPPr>
      <a:defRPr lang="en-US"/>
    </a:defPPr>
    <a:lvl1pPr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761970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152393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2285909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3047878" algn="l" defTabSz="76197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3809848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457181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5333787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6095756" algn="l" defTabSz="1523939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orient="horz" pos="5083" userDrawn="1">
          <p15:clr>
            <a:srgbClr val="A4A3A4"/>
          </p15:clr>
        </p15:guide>
        <p15:guide id="3" orient="horz" pos="5315" userDrawn="1">
          <p15:clr>
            <a:srgbClr val="A4A3A4"/>
          </p15:clr>
        </p15:guide>
        <p15:guide id="4" pos="9092" userDrawn="1">
          <p15:clr>
            <a:srgbClr val="A4A3A4"/>
          </p15:clr>
        </p15:guide>
        <p15:guide id="5" orient="horz" pos="1625" userDrawn="1">
          <p15:clr>
            <a:srgbClr val="A4A3A4"/>
          </p15:clr>
        </p15:guide>
        <p15:guide id="6" pos="576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, Xishuang" initials="DX" lastIdx="2" clrIdx="0">
    <p:extLst>
      <p:ext uri="{19B8F6BF-5375-455C-9EA6-DF929625EA0E}">
        <p15:presenceInfo xmlns:p15="http://schemas.microsoft.com/office/powerpoint/2012/main" userId="S::xidong@pvamu.edu::d29ea5ac-2f9d-408c-9c70-b4ad3440df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369"/>
    <a:srgbClr val="890C58"/>
    <a:srgbClr val="0071C5"/>
    <a:srgbClr val="4F2682"/>
    <a:srgbClr val="008564"/>
    <a:srgbClr val="383838"/>
    <a:srgbClr val="8C8C8C"/>
    <a:srgbClr val="CDCDCD"/>
    <a:srgbClr val="6F6F6F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95AE9F-6054-0000-799A-18C861546B01}" v="33" dt="2021-02-25T03:13:06.779"/>
    <p1510:client id="{A1FDF035-C248-D632-CC18-6042DEEE6744}" v="4" dt="2021-02-05T17:08:45.683"/>
    <p1510:client id="{DA4721D6-010B-CA39-6312-A74461F6E716}" v="2" dt="2021-02-05T17:09:31.872"/>
    <p1510:client id="{FEFAA92D-067D-22CD-557C-DE0A39867229}" v="17" dt="2021-02-08T23:48:38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77" autoAdjust="0"/>
    <p:restoredTop sz="77231" autoAdjust="0"/>
  </p:normalViewPr>
  <p:slideViewPr>
    <p:cSldViewPr snapToGrid="0">
      <p:cViewPr varScale="1">
        <p:scale>
          <a:sx n="58" d="100"/>
          <a:sy n="58" d="100"/>
        </p:scale>
        <p:origin x="1208" y="200"/>
      </p:cViewPr>
      <p:guideLst>
        <p:guide orient="horz" pos="2193"/>
        <p:guide orient="horz" pos="5083"/>
        <p:guide orient="horz" pos="5315"/>
        <p:guide pos="9092"/>
        <p:guide orient="horz" pos="1625"/>
        <p:guide pos="57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5" d="100"/>
        <a:sy n="13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3606" y="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bungo" userId="S::jbungo_nvidia.com#ext#@gtvault.onmicrosoft.com::c69b4972-ef89-4265-a3e3-b054213acbae" providerId="AD" clId="Web-{A1FDF035-C248-D632-CC18-6042DEEE6744}"/>
    <pc:docChg chg="modSld">
      <pc:chgData name="jbungo" userId="S::jbungo_nvidia.com#ext#@gtvault.onmicrosoft.com::c69b4972-ef89-4265-a3e3-b054213acbae" providerId="AD" clId="Web-{A1FDF035-C248-D632-CC18-6042DEEE6744}" dt="2021-02-05T17:08:45.683" v="3" actId="20577"/>
      <pc:docMkLst>
        <pc:docMk/>
      </pc:docMkLst>
      <pc:sldChg chg="modSp">
        <pc:chgData name="jbungo" userId="S::jbungo_nvidia.com#ext#@gtvault.onmicrosoft.com::c69b4972-ef89-4265-a3e3-b054213acbae" providerId="AD" clId="Web-{A1FDF035-C248-D632-CC18-6042DEEE6744}" dt="2021-02-05T17:08:45.683" v="3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A1FDF035-C248-D632-CC18-6042DEEE6744}" dt="2021-02-05T17:08:45.683" v="3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bungo" userId="S::jbungo_nvidia.com#ext#@gtvault.onmicrosoft.com::c69b4972-ef89-4265-a3e3-b054213acbae" providerId="AD" clId="Web-{DA4721D6-010B-CA39-6312-A74461F6E716}"/>
    <pc:docChg chg="modSld">
      <pc:chgData name="jbungo" userId="S::jbungo_nvidia.com#ext#@gtvault.onmicrosoft.com::c69b4972-ef89-4265-a3e3-b054213acbae" providerId="AD" clId="Web-{DA4721D6-010B-CA39-6312-A74461F6E716}" dt="2021-02-05T17:09:30.638" v="0" actId="20577"/>
      <pc:docMkLst>
        <pc:docMk/>
      </pc:docMkLst>
      <pc:sldChg chg="modSp">
        <pc:chgData name="jbungo" userId="S::jbungo_nvidia.com#ext#@gtvault.onmicrosoft.com::c69b4972-ef89-4265-a3e3-b054213acbae" providerId="AD" clId="Web-{DA4721D6-010B-CA39-6312-A74461F6E716}" dt="2021-02-05T17:09:30.638" v="0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DA4721D6-010B-CA39-6312-A74461F6E716}" dt="2021-02-05T17:09:30.638" v="0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  <pc:docChgLst>
    <pc:chgData name="jbungo" userId="S::jbungo_nvidia.com#ext#@gtvault.onmicrosoft.com::c69b4972-ef89-4265-a3e3-b054213acbae" providerId="AD" clId="Web-{8A95AE9F-6054-0000-799A-18C861546B01}"/>
    <pc:docChg chg="modSld">
      <pc:chgData name="jbungo" userId="S::jbungo_nvidia.com#ext#@gtvault.onmicrosoft.com::c69b4972-ef89-4265-a3e3-b054213acbae" providerId="AD" clId="Web-{8A95AE9F-6054-0000-799A-18C861546B01}" dt="2021-02-25T03:13:06.779" v="32"/>
      <pc:docMkLst>
        <pc:docMk/>
      </pc:docMkLst>
      <pc:sldChg chg="modSp">
        <pc:chgData name="jbungo" userId="S::jbungo_nvidia.com#ext#@gtvault.onmicrosoft.com::c69b4972-ef89-4265-a3e3-b054213acbae" providerId="AD" clId="Web-{8A95AE9F-6054-0000-799A-18C861546B01}" dt="2021-02-25T03:11:59.650" v="0" actId="14100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8A95AE9F-6054-0000-799A-18C861546B01}" dt="2021-02-25T03:11:59.650" v="0" actId="14100"/>
          <ac:spMkLst>
            <pc:docMk/>
            <pc:sldMk cId="797556869" sldId="818"/>
            <ac:spMk id="2" creationId="{4E9096EC-7B78-40A1-902B-4FD437982655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79" v="30"/>
        <pc:sldMkLst>
          <pc:docMk/>
          <pc:sldMk cId="1365447444" sldId="865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79" v="30"/>
          <ac:spMkLst>
            <pc:docMk/>
            <pc:sldMk cId="1365447444" sldId="865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79" v="30"/>
          <ac:spMkLst>
            <pc:docMk/>
            <pc:sldMk cId="1365447444" sldId="865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79" v="30"/>
          <ac:spMkLst>
            <pc:docMk/>
            <pc:sldMk cId="1365447444" sldId="865"/>
            <ac:spMk id="4" creationId="{C245AA67-702B-4030-B1B5-7232770C9A2B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79" v="29"/>
        <pc:sldMkLst>
          <pc:docMk/>
          <pc:sldMk cId="2750807113" sldId="874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79" v="29"/>
          <ac:spMkLst>
            <pc:docMk/>
            <pc:sldMk cId="2750807113" sldId="874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79" v="29"/>
          <ac:spMkLst>
            <pc:docMk/>
            <pc:sldMk cId="2750807113" sldId="874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79" v="29"/>
          <ac:spMkLst>
            <pc:docMk/>
            <pc:sldMk cId="2750807113" sldId="874"/>
            <ac:spMk id="4" creationId="{9D80278B-3DFC-4B6D-8DCE-CA3AB1DCBBA5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8"/>
        <pc:sldMkLst>
          <pc:docMk/>
          <pc:sldMk cId="1070537837" sldId="875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8"/>
          <ac:spMkLst>
            <pc:docMk/>
            <pc:sldMk cId="1070537837" sldId="875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8"/>
          <ac:spMkLst>
            <pc:docMk/>
            <pc:sldMk cId="1070537837" sldId="875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8"/>
          <ac:spMkLst>
            <pc:docMk/>
            <pc:sldMk cId="1070537837" sldId="875"/>
            <ac:spMk id="4" creationId="{1570DCE0-BDAA-437D-A7A1-317918C241F0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7"/>
        <pc:sldMkLst>
          <pc:docMk/>
          <pc:sldMk cId="2065594004" sldId="876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7"/>
          <ac:spMkLst>
            <pc:docMk/>
            <pc:sldMk cId="2065594004" sldId="876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7"/>
          <ac:spMkLst>
            <pc:docMk/>
            <pc:sldMk cId="2065594004" sldId="876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7"/>
          <ac:spMkLst>
            <pc:docMk/>
            <pc:sldMk cId="2065594004" sldId="876"/>
            <ac:spMk id="4" creationId="{DD139FFD-DB5F-467C-8E17-B261508DD88D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6"/>
        <pc:sldMkLst>
          <pc:docMk/>
          <pc:sldMk cId="719592386" sldId="877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6"/>
          <ac:spMkLst>
            <pc:docMk/>
            <pc:sldMk cId="719592386" sldId="877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6"/>
          <ac:spMkLst>
            <pc:docMk/>
            <pc:sldMk cId="719592386" sldId="877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6"/>
          <ac:spMkLst>
            <pc:docMk/>
            <pc:sldMk cId="719592386" sldId="877"/>
            <ac:spMk id="4" creationId="{226C9C14-2B56-4955-8203-403BF3777FA5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5"/>
        <pc:sldMkLst>
          <pc:docMk/>
          <pc:sldMk cId="1933985467" sldId="878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5"/>
          <ac:spMkLst>
            <pc:docMk/>
            <pc:sldMk cId="1933985467" sldId="878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5"/>
          <ac:spMkLst>
            <pc:docMk/>
            <pc:sldMk cId="1933985467" sldId="878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5"/>
          <ac:spMkLst>
            <pc:docMk/>
            <pc:sldMk cId="1933985467" sldId="878"/>
            <ac:spMk id="4" creationId="{ECFA9042-1DE0-4AE9-AB0B-DE7261AB9260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48" v="20"/>
        <pc:sldMkLst>
          <pc:docMk/>
          <pc:sldMk cId="764758099" sldId="880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48" v="20"/>
          <ac:spMkLst>
            <pc:docMk/>
            <pc:sldMk cId="764758099" sldId="880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48" v="20"/>
          <ac:spMkLst>
            <pc:docMk/>
            <pc:sldMk cId="764758099" sldId="880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48" v="20"/>
          <ac:spMkLst>
            <pc:docMk/>
            <pc:sldMk cId="764758099" sldId="880"/>
            <ac:spMk id="4" creationId="{E28DCBDA-E9F1-429F-9259-736ACDE101B8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79" v="32"/>
        <pc:sldMkLst>
          <pc:docMk/>
          <pc:sldMk cId="994493243" sldId="881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79" v="32"/>
          <ac:spMkLst>
            <pc:docMk/>
            <pc:sldMk cId="994493243" sldId="881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79" v="32"/>
          <ac:spMkLst>
            <pc:docMk/>
            <pc:sldMk cId="994493243" sldId="881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79" v="32"/>
          <ac:spMkLst>
            <pc:docMk/>
            <pc:sldMk cId="994493243" sldId="881"/>
            <ac:spMk id="4" creationId="{CE9297A1-8451-4ED9-B714-BB5B76A128B7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79" v="31"/>
        <pc:sldMkLst>
          <pc:docMk/>
          <pc:sldMk cId="242683003" sldId="882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79" v="31"/>
          <ac:spMkLst>
            <pc:docMk/>
            <pc:sldMk cId="242683003" sldId="882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79" v="31"/>
          <ac:spMkLst>
            <pc:docMk/>
            <pc:sldMk cId="242683003" sldId="882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79" v="31"/>
          <ac:spMkLst>
            <pc:docMk/>
            <pc:sldMk cId="242683003" sldId="882"/>
            <ac:spMk id="4" creationId="{E5054F16-4195-4128-845D-DD5BD745D9AC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4"/>
        <pc:sldMkLst>
          <pc:docMk/>
          <pc:sldMk cId="37754260" sldId="883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4"/>
          <ac:spMkLst>
            <pc:docMk/>
            <pc:sldMk cId="37754260" sldId="883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4"/>
          <ac:spMkLst>
            <pc:docMk/>
            <pc:sldMk cId="37754260" sldId="883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4"/>
          <ac:spMkLst>
            <pc:docMk/>
            <pc:sldMk cId="37754260" sldId="883"/>
            <ac:spMk id="4" creationId="{042F7E1B-3D0B-4E43-B343-ADABD4AB6D5B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3"/>
        <pc:sldMkLst>
          <pc:docMk/>
          <pc:sldMk cId="2882225652" sldId="884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3"/>
          <ac:spMkLst>
            <pc:docMk/>
            <pc:sldMk cId="2882225652" sldId="884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3"/>
          <ac:spMkLst>
            <pc:docMk/>
            <pc:sldMk cId="2882225652" sldId="884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3"/>
          <ac:spMkLst>
            <pc:docMk/>
            <pc:sldMk cId="2882225652" sldId="884"/>
            <ac:spMk id="6" creationId="{F3B50802-E15D-48DC-AEB2-7002000CB436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63" v="22"/>
        <pc:sldMkLst>
          <pc:docMk/>
          <pc:sldMk cId="270500886" sldId="885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63" v="22"/>
          <ac:spMkLst>
            <pc:docMk/>
            <pc:sldMk cId="270500886" sldId="885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63" v="22"/>
          <ac:spMkLst>
            <pc:docMk/>
            <pc:sldMk cId="270500886" sldId="885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63" v="22"/>
          <ac:spMkLst>
            <pc:docMk/>
            <pc:sldMk cId="270500886" sldId="885"/>
            <ac:spMk id="4" creationId="{8FF317AF-E033-4B5E-B9BE-ABE74E314CD4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48" v="21"/>
        <pc:sldMkLst>
          <pc:docMk/>
          <pc:sldMk cId="1307592412" sldId="886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48" v="21"/>
          <ac:spMkLst>
            <pc:docMk/>
            <pc:sldMk cId="1307592412" sldId="886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48" v="21"/>
          <ac:spMkLst>
            <pc:docMk/>
            <pc:sldMk cId="1307592412" sldId="886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48" v="21"/>
          <ac:spMkLst>
            <pc:docMk/>
            <pc:sldMk cId="1307592412" sldId="886"/>
            <ac:spMk id="4" creationId="{525FF40D-96D7-4885-86D0-9C0187D3BF8E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48" v="19"/>
        <pc:sldMkLst>
          <pc:docMk/>
          <pc:sldMk cId="3376496059" sldId="887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48" v="19"/>
          <ac:spMkLst>
            <pc:docMk/>
            <pc:sldMk cId="3376496059" sldId="887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48" v="19"/>
          <ac:spMkLst>
            <pc:docMk/>
            <pc:sldMk cId="3376496059" sldId="887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48" v="19"/>
          <ac:spMkLst>
            <pc:docMk/>
            <pc:sldMk cId="3376496059" sldId="887"/>
            <ac:spMk id="4" creationId="{1001D261-90A7-4F40-B60D-6FCFDEC1FD49}"/>
          </ac:spMkLst>
        </pc:spChg>
      </pc:sldChg>
      <pc:sldChg chg="addSp delSp modSp mod modClrScheme chgLayout">
        <pc:chgData name="jbungo" userId="S::jbungo_nvidia.com#ext#@gtvault.onmicrosoft.com::c69b4972-ef89-4265-a3e3-b054213acbae" providerId="AD" clId="Web-{8A95AE9F-6054-0000-799A-18C861546B01}" dt="2021-02-25T03:13:06.748" v="18"/>
        <pc:sldMkLst>
          <pc:docMk/>
          <pc:sldMk cId="3181623153" sldId="888"/>
        </pc:sldMkLst>
        <pc:spChg chg="mod ord">
          <ac:chgData name="jbungo" userId="S::jbungo_nvidia.com#ext#@gtvault.onmicrosoft.com::c69b4972-ef89-4265-a3e3-b054213acbae" providerId="AD" clId="Web-{8A95AE9F-6054-0000-799A-18C861546B01}" dt="2021-02-25T03:13:06.748" v="18"/>
          <ac:spMkLst>
            <pc:docMk/>
            <pc:sldMk cId="3181623153" sldId="888"/>
            <ac:spMk id="2" creationId="{8A2FEA43-44D8-4A70-A65D-DE5E7DE733D7}"/>
          </ac:spMkLst>
        </pc:spChg>
        <pc:spChg chg="mod ord">
          <ac:chgData name="jbungo" userId="S::jbungo_nvidia.com#ext#@gtvault.onmicrosoft.com::c69b4972-ef89-4265-a3e3-b054213acbae" providerId="AD" clId="Web-{8A95AE9F-6054-0000-799A-18C861546B01}" dt="2021-02-25T03:13:06.748" v="18"/>
          <ac:spMkLst>
            <pc:docMk/>
            <pc:sldMk cId="3181623153" sldId="888"/>
            <ac:spMk id="3" creationId="{C1B0618A-44B1-4FAB-8416-1D9926BCD483}"/>
          </ac:spMkLst>
        </pc:spChg>
        <pc:spChg chg="add del mod ord">
          <ac:chgData name="jbungo" userId="S::jbungo_nvidia.com#ext#@gtvault.onmicrosoft.com::c69b4972-ef89-4265-a3e3-b054213acbae" providerId="AD" clId="Web-{8A95AE9F-6054-0000-799A-18C861546B01}" dt="2021-02-25T03:13:06.748" v="18"/>
          <ac:spMkLst>
            <pc:docMk/>
            <pc:sldMk cId="3181623153" sldId="888"/>
            <ac:spMk id="4" creationId="{38B04181-8618-49B7-9B42-AB0819E40ABB}"/>
          </ac:spMkLst>
        </pc:spChg>
      </pc:sldChg>
    </pc:docChg>
  </pc:docChgLst>
  <pc:docChgLst>
    <pc:chgData name="jbungo" userId="S::jbungo_nvidia.com#ext#@gtvault.onmicrosoft.com::c69b4972-ef89-4265-a3e3-b054213acbae" providerId="AD" clId="Web-{FEFAA92D-067D-22CD-557C-DE0A39867229}"/>
    <pc:docChg chg="modSld">
      <pc:chgData name="jbungo" userId="S::jbungo_nvidia.com#ext#@gtvault.onmicrosoft.com::c69b4972-ef89-4265-a3e3-b054213acbae" providerId="AD" clId="Web-{FEFAA92D-067D-22CD-557C-DE0A39867229}" dt="2021-02-08T23:48:38.111" v="16" actId="20577"/>
      <pc:docMkLst>
        <pc:docMk/>
      </pc:docMkLst>
      <pc:sldChg chg="modSp">
        <pc:chgData name="jbungo" userId="S::jbungo_nvidia.com#ext#@gtvault.onmicrosoft.com::c69b4972-ef89-4265-a3e3-b054213acbae" providerId="AD" clId="Web-{FEFAA92D-067D-22CD-557C-DE0A39867229}" dt="2021-02-08T23:48:38.111" v="16" actId="20577"/>
        <pc:sldMkLst>
          <pc:docMk/>
          <pc:sldMk cId="797556869" sldId="818"/>
        </pc:sldMkLst>
        <pc:spChg chg="mod">
          <ac:chgData name="jbungo" userId="S::jbungo_nvidia.com#ext#@gtvault.onmicrosoft.com::c69b4972-ef89-4265-a3e3-b054213acbae" providerId="AD" clId="Web-{FEFAA92D-067D-22CD-557C-DE0A39867229}" dt="2021-02-08T23:48:38.111" v="16" actId="20577"/>
          <ac:spMkLst>
            <pc:docMk/>
            <pc:sldMk cId="797556869" sldId="818"/>
            <ac:spMk id="2" creationId="{4E9096EC-7B78-40A1-902B-4FD4379826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25FFAEB-A754-4EDE-A063-5F87103CFC27}"/>
              </a:ext>
            </a:extLst>
          </p:cNvPr>
          <p:cNvGrpSpPr/>
          <p:nvPr/>
        </p:nvGrpSpPr>
        <p:grpSpPr>
          <a:xfrm>
            <a:off x="4249882" y="8675204"/>
            <a:ext cx="2267650" cy="298438"/>
            <a:chOff x="10009693" y="1549925"/>
            <a:chExt cx="7721678" cy="101622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7B5E74-8CE9-4070-AE0B-4319A9396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C709196-319E-460C-BD9A-61C4F6096565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C6B9F5D1-3A4D-4466-A79D-06C828B01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">
              <a:extLst>
                <a:ext uri="{FF2B5EF4-FFF2-40B4-BE49-F238E27FC236}">
                  <a16:creationId xmlns:a16="http://schemas.microsoft.com/office/drawing/2014/main" id="{61CA6E49-ACF6-4B13-9CB1-0C7F74EF7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9DC410A-BD91-4F54-BFA8-66F070ED673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398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Relationship Id="rId4" Type="http://schemas.openxmlformats.org/officeDocument/2006/relationships/image" Target="../media/image3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30565" y="883158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FD2D7F-A763-4126-9B71-A7F863137437}" type="datetimeFigureOut">
              <a:rPr lang="en-US" smtClean="0"/>
              <a:pPr>
                <a:defRPr/>
              </a:pPr>
              <a:t>2/19/22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6317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100">
                <a:latin typeface="Arial" panose="020B0604020202020204" pitchFamily="34" charset="0"/>
                <a:ea typeface="ＭＳ Ｐゴシック" pitchFamily="-16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‹#›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B74364-6FC3-4AAB-BCCB-78A57EF73B4D}"/>
              </a:ext>
            </a:extLst>
          </p:cNvPr>
          <p:cNvGrpSpPr/>
          <p:nvPr/>
        </p:nvGrpSpPr>
        <p:grpSpPr>
          <a:xfrm>
            <a:off x="4394824" y="259707"/>
            <a:ext cx="2267650" cy="298438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59CB9EB-7626-44E1-86CD-80D71DFF0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F17C3E-2351-45E7-8E11-40FCDACA31F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038CEBE-9523-4464-A83D-24A213DF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2F98C3B4-B517-47AD-BAF6-46881ABB0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F05B4D3-6BFB-4CBB-AAC4-B7D357961D06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6712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61970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52393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2285909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3047878" algn="l" rtl="0" eaLnBrk="0" fontAlgn="base" hangingPunct="0">
      <a:spcBef>
        <a:spcPct val="30000"/>
      </a:spcBef>
      <a:spcAft>
        <a:spcPct val="0"/>
      </a:spcAft>
      <a:defRPr sz="1833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809848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57181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333787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6095756" algn="l" defTabSz="1523939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popular method to overcoming overfitting by reducing dimensionality is feature reduction.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082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 us use one example to check how to use PCA to implement feature reduction.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Two features for this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74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calculate the mean of each features.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12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4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centralize the features by subtracting the mean.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instructor will show you the details on the explanation of calculations.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8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Calculate the covariance.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instructor will show you the details on the explanation of calculations.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29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Calculate eigenvalues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eigenvectors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 of the covariance matrix with </a:t>
                </a:r>
                <a:r>
                  <a:rPr lang="en-US" b="1" dirty="0"/>
                  <a:t>SVD </a:t>
                </a:r>
                <a:r>
                  <a:rPr lang="en-US" b="0" dirty="0"/>
                  <a:t>on the </a:t>
                </a:r>
                <a:r>
                  <a:rPr lang="en-US" b="1" dirty="0">
                    <a:solidFill>
                      <a:srgbClr val="000000"/>
                    </a:solidFill>
                  </a:rPr>
                  <a:t>Covariance matrix</a:t>
                </a:r>
                <a:r>
                  <a:rPr lang="en-US" b="0" dirty="0"/>
                  <a:t>.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The instructor will show you the details on the explanation of calculations. </a:t>
                </a:r>
              </a:p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lang="en-US" b="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3000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lang="en-US" dirty="0"/>
                  <a:t>Calculate eigenvalues </a:t>
                </a:r>
                <a:r>
                  <a:rPr lang="en-US" b="1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𝝀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and eigenvectors </a:t>
                </a:r>
                <a:r>
                  <a:rPr lang="en-US" b="1" i="0">
                    <a:latin typeface="Cambria Math" panose="02040503050406030204" pitchFamily="18" charset="0"/>
                  </a:rPr>
                  <a:t>𝒆</a:t>
                </a:r>
                <a:r>
                  <a:rPr lang="en-US" dirty="0"/>
                  <a:t> of the covariance matrix with </a:t>
                </a:r>
                <a:r>
                  <a:rPr lang="en-US" b="1" dirty="0"/>
                  <a:t>SVD </a:t>
                </a:r>
                <a:r>
                  <a:rPr lang="en-US" b="0" dirty="0"/>
                  <a:t>on the </a:t>
                </a:r>
                <a:r>
                  <a:rPr lang="en-US" b="1" dirty="0">
                    <a:solidFill>
                      <a:srgbClr val="000000"/>
                    </a:solidFill>
                  </a:rPr>
                  <a:t>Covariance matrix</a:t>
                </a:r>
                <a:r>
                  <a:rPr lang="en-US" b="0" dirty="0"/>
                  <a:t>.</a:t>
                </a:r>
                <a:endParaRPr lang="en-US" b="0" dirty="0">
                  <a:solidFill>
                    <a:srgbClr val="00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01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then </a:t>
            </a:r>
            <a:r>
              <a:rPr lang="en-US" dirty="0">
                <a:solidFill>
                  <a:srgbClr val="000000"/>
                </a:solidFill>
              </a:rPr>
              <a:t>pick eigenvectors. </a:t>
            </a:r>
            <a:endParaRPr lang="en-US" dirty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instructor will show you the details on the explanation of calculations.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858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can obtain PCs.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instructor will show you the details on the explanation of calculations.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923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clustering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original</a:t>
            </a:r>
            <a:r>
              <a:rPr lang="zh-CN" altLang="en-US" dirty="0"/>
              <a:t> </a:t>
            </a:r>
            <a:r>
              <a:rPr lang="en-US" altLang="zh-CN" dirty="0"/>
              <a:t>space,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obvious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S4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S1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cluster.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do</a:t>
            </a:r>
            <a:r>
              <a:rPr lang="zh-CN" altLang="en-US" dirty="0"/>
              <a:t> </a:t>
            </a:r>
            <a:r>
              <a:rPr lang="en-US" altLang="zh-CN" dirty="0"/>
              <a:t>clustering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PC1,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easier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r>
              <a:rPr lang="zh-CN" altLang="en-US" dirty="0"/>
              <a:t> </a:t>
            </a:r>
            <a:r>
              <a:rPr lang="en-US" altLang="zh-CN" dirty="0"/>
              <a:t>P1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P4</a:t>
            </a:r>
            <a:r>
              <a:rPr lang="zh-CN" altLang="en-US" dirty="0"/>
              <a:t> </a:t>
            </a:r>
            <a:r>
              <a:rPr lang="en-US" altLang="zh-CN" dirty="0"/>
              <a:t>into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same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clustering</a:t>
            </a:r>
            <a:r>
              <a:rPr lang="zh-CN" altLang="en-US" dirty="0"/>
              <a:t> </a:t>
            </a:r>
            <a:r>
              <a:rPr lang="en-US" altLang="zh-CN" dirty="0"/>
              <a:t>rules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below.</a:t>
            </a:r>
          </a:p>
          <a:p>
            <a:pPr marL="1104870" lvl="1" indent="-342900">
              <a:buFont typeface="Courier New" panose="02070309020205020404" pitchFamily="49" charset="0"/>
              <a:buChar char="o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Pi</a:t>
            </a:r>
            <a:r>
              <a:rPr lang="zh-CN" altLang="en-US" dirty="0"/>
              <a:t> </a:t>
            </a:r>
            <a:r>
              <a:rPr lang="en-US" altLang="zh-CN" dirty="0"/>
              <a:t>&lt;</a:t>
            </a:r>
            <a:r>
              <a:rPr lang="zh-CN" altLang="en-US" dirty="0"/>
              <a:t> </a:t>
            </a:r>
            <a:r>
              <a:rPr lang="en-US" altLang="zh-CN" dirty="0"/>
              <a:t>0,</a:t>
            </a:r>
            <a:r>
              <a:rPr lang="zh-CN" altLang="en-US" dirty="0"/>
              <a:t> </a:t>
            </a:r>
            <a:r>
              <a:rPr lang="en-US" altLang="zh-CN" dirty="0"/>
              <a:t>Pi</a:t>
            </a:r>
            <a:r>
              <a:rPr lang="zh-CN" altLang="en-US" dirty="0"/>
              <a:t> </a:t>
            </a:r>
            <a:r>
              <a:rPr lang="en-US" altLang="zh-CN" dirty="0"/>
              <a:t>belongs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C1</a:t>
            </a:r>
          </a:p>
          <a:p>
            <a:pPr marL="1104870" marR="0" lvl="1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Pi</a:t>
            </a:r>
            <a:r>
              <a:rPr lang="zh-CN" altLang="en-US" dirty="0"/>
              <a:t> </a:t>
            </a:r>
            <a:r>
              <a:rPr lang="en-US" altLang="zh-CN" dirty="0"/>
              <a:t>&gt;</a:t>
            </a:r>
            <a:r>
              <a:rPr lang="zh-CN" altLang="en-US" dirty="0"/>
              <a:t> </a:t>
            </a:r>
            <a:r>
              <a:rPr lang="en-US" altLang="zh-CN" dirty="0"/>
              <a:t>0,</a:t>
            </a:r>
            <a:r>
              <a:rPr lang="zh-CN" altLang="en-US" dirty="0"/>
              <a:t> </a:t>
            </a:r>
            <a:r>
              <a:rPr lang="en-US" altLang="zh-CN" dirty="0"/>
              <a:t>Pi</a:t>
            </a:r>
            <a:r>
              <a:rPr lang="zh-CN" altLang="en-US" dirty="0"/>
              <a:t> </a:t>
            </a:r>
            <a:r>
              <a:rPr lang="en-US" altLang="zh-CN" dirty="0"/>
              <a:t>belongs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C2</a:t>
            </a:r>
          </a:p>
          <a:p>
            <a:pPr marL="1104870" lvl="1" indent="-3429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8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These </a:t>
            </a:r>
            <a:r>
              <a:rPr lang="en-US" kern="0" dirty="0">
                <a:solidFill>
                  <a:srgbClr val="000000"/>
                </a:solidFill>
              </a:rPr>
              <a:t>principal components would be </a:t>
            </a:r>
            <a:r>
              <a:rPr lang="en-US" dirty="0"/>
              <a:t>orthogonal. In other words, they would be independent.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difference between feature selection and feature reduction is that feature selection is directly to eliminate original features while feature reduction is to map the original high-dimensional feature space to a low-dimensional space, where the dimensions of the low-dimensional space is predefined.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3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251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Generally, methods of feature selection can be classified into two categories: linear and non-linear.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data transformation may be linear, as in principal component analysis (PCA), but many nonlinear dimensionality reduction techniques such as autoencoder also exist.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On the other side, it can be classified into supervised and unsupervised regarding ground truth.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4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3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section will focus on PCA.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5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4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These </a:t>
            </a:r>
            <a:r>
              <a:rPr lang="en-US" kern="0" dirty="0">
                <a:solidFill>
                  <a:srgbClr val="000000"/>
                </a:solidFill>
              </a:rPr>
              <a:t>principal components would be </a:t>
            </a:r>
            <a:r>
              <a:rPr lang="en-US" dirty="0"/>
              <a:t>orthogonal. In other words, they would be independent.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33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performs a linear mapping of the data to a lower-dimensional space in such a way that projection distances in the low-dimensional representation are maximized.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03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circles in this figure are samples in the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we project these samples along with v1, we can observe that the sum of projection distances are larger than that projected along with v2.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809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8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30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Here are some points of mathematics for PCA.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9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63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04870" lvl="1" indent="-342900">
              <a:buFont typeface="Arial" panose="020B0604020202020204" pitchFamily="34" charset="0"/>
              <a:buChar char="•"/>
            </a:pPr>
            <a:r>
              <a:rPr lang="en-US" dirty="0"/>
              <a:t>Here are the detailed steps to obtain PCs.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02D639A-AF38-4D9A-897E-57859A70BDEB}" type="slidenum">
              <a:rPr lang="en-US" smtClean="0"/>
              <a:pPr>
                <a:defRPr/>
              </a:pPr>
              <a:t>10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82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D02034B-E0DD-432D-BED0-94DE68C503D5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143000" y="8290560"/>
            <a:ext cx="9692640" cy="477053"/>
          </a:xfrm>
        </p:spPr>
        <p:txBody>
          <a:bodyPr wrap="square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FontTx/>
              <a:buNone/>
              <a:defRPr sz="2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5" name="Title 304"/>
          <p:cNvSpPr>
            <a:spLocks noGrp="1"/>
          </p:cNvSpPr>
          <p:nvPr userDrawn="1">
            <p:ph type="title" hasCustomPrompt="1"/>
          </p:nvPr>
        </p:nvSpPr>
        <p:spPr>
          <a:xfrm>
            <a:off x="1135316" y="6705601"/>
            <a:ext cx="9692640" cy="1638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6000" b="1" cap="none" baseline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6FCCD42-41E8-4430-B6CA-E5E37163336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F12FC3C-F346-45C5-A2EB-14122560D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D7601B-DE46-423C-B955-7A66CD436A7B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8936C1C8-404D-40E3-B988-930C448D4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">
              <a:extLst>
                <a:ext uri="{FF2B5EF4-FFF2-40B4-BE49-F238E27FC236}">
                  <a16:creationId xmlns:a16="http://schemas.microsoft.com/office/drawing/2014/main" id="{3336A004-E1EA-48BD-969E-3F5237E6E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1F47EB3-A644-424B-8140-E89309FB54E1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9F37D2-4A95-428F-86C9-909FE5B586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303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A32E851-9FF9-4796-BF7E-0EBA88C671DC}"/>
              </a:ext>
            </a:extLst>
          </p:cNvPr>
          <p:cNvSpPr/>
          <p:nvPr userDrawn="1"/>
        </p:nvSpPr>
        <p:spPr>
          <a:xfrm>
            <a:off x="0" y="1688123"/>
            <a:ext cx="18288000" cy="8597621"/>
          </a:xfrm>
          <a:custGeom>
            <a:avLst/>
            <a:gdLst>
              <a:gd name="connsiteX0" fmla="*/ 0 w 7772400"/>
              <a:gd name="connsiteY0" fmla="*/ 0 h 2226411"/>
              <a:gd name="connsiteX1" fmla="*/ 0 w 7772400"/>
              <a:gd name="connsiteY1" fmla="*/ 2226411 h 2226411"/>
              <a:gd name="connsiteX2" fmla="*/ 7772400 w 7772400"/>
              <a:gd name="connsiteY2" fmla="*/ 2226411 h 2226411"/>
              <a:gd name="connsiteX3" fmla="*/ 7772400 w 7772400"/>
              <a:gd name="connsiteY3" fmla="*/ 804875 h 2226411"/>
              <a:gd name="connsiteX4" fmla="*/ 0 w 7772400"/>
              <a:gd name="connsiteY4" fmla="*/ 0 h 2226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2226411">
                <a:moveTo>
                  <a:pt x="0" y="0"/>
                </a:moveTo>
                <a:lnTo>
                  <a:pt x="0" y="2226411"/>
                </a:lnTo>
                <a:lnTo>
                  <a:pt x="7772400" y="2226411"/>
                </a:lnTo>
                <a:lnTo>
                  <a:pt x="7772400" y="804875"/>
                </a:lnTo>
                <a:lnTo>
                  <a:pt x="0" y="0"/>
                </a:lnTo>
                <a:close/>
              </a:path>
            </a:pathLst>
          </a:custGeom>
          <a:solidFill>
            <a:srgbClr val="383838"/>
          </a:solidFill>
        </p:spPr>
        <p:txBody>
          <a:bodyPr wrap="square" lIns="0" tIns="0" rIns="0" bIns="0" rtlCol="0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Trebuchet MS" panose="020B0603020202020204" pitchFamily="34" charset="0"/>
              <a:ea typeface="+mn-ea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2D678CF-84A9-4BA9-BA2F-CB71E25345BA}"/>
              </a:ext>
            </a:extLst>
          </p:cNvPr>
          <p:cNvGrpSpPr/>
          <p:nvPr userDrawn="1"/>
        </p:nvGrpSpPr>
        <p:grpSpPr>
          <a:xfrm>
            <a:off x="10009693" y="1549925"/>
            <a:ext cx="7721678" cy="1016226"/>
            <a:chOff x="10009693" y="1549925"/>
            <a:chExt cx="7721678" cy="10162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F82662B-989A-432A-8998-0DE213D19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7600756-64AC-421F-BD0D-3BBAECD315E3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EDE70775-8944-4C24-BD3B-25F0DAFA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8877B3C-A955-4F0B-8795-703F3118E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EA36F10-6A68-4D16-8BA5-C08BC942E108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A5F0-3D37-4CB5-AFFE-81169D61D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077" y="6610379"/>
            <a:ext cx="9235191" cy="1705219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6C10C75-E8F7-45AB-929B-93D7D86B8F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>
            <a:lvl1pPr>
              <a:defRPr sz="18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50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8301" y="747664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977" y="3186797"/>
            <a:ext cx="16581120" cy="6198208"/>
          </a:xfrm>
        </p:spPr>
        <p:txBody>
          <a:bodyPr/>
          <a:lstStyle>
            <a:lvl1pPr marL="0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33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331" y="1741489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37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936" y="747428"/>
            <a:ext cx="16626840" cy="984885"/>
          </a:xfrm>
        </p:spPr>
        <p:txBody>
          <a:bodyPr/>
          <a:lstStyle>
            <a:lvl1pPr algn="l">
              <a:defRPr sz="4800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4728" y="3189912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4728" y="1739896"/>
            <a:ext cx="16607858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56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n Brand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5700" y="748506"/>
            <a:ext cx="16626840" cy="984885"/>
          </a:xfrm>
        </p:spPr>
        <p:txBody>
          <a:bodyPr/>
          <a:lstStyle>
            <a:lvl1pPr algn="l">
              <a:defRPr sz="4800" b="1" cap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340" y="3191235"/>
            <a:ext cx="16581120" cy="6198208"/>
          </a:xfrm>
        </p:spPr>
        <p:txBody>
          <a:bodyPr/>
          <a:lstStyle>
            <a:lvl1pPr marL="383654" indent="-383654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33527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5828" y="1740430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460CD7-0C13-8944-A014-77CEFB207FB0}"/>
              </a:ext>
            </a:extLst>
          </p:cNvPr>
          <p:cNvSpPr/>
          <p:nvPr userDrawn="1"/>
        </p:nvSpPr>
        <p:spPr>
          <a:xfrm>
            <a:off x="13012614" y="9465547"/>
            <a:ext cx="5275385" cy="8214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- NO LOGO &amp;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6618" y="744037"/>
            <a:ext cx="16620988" cy="990175"/>
          </a:xfrm>
        </p:spPr>
        <p:txBody>
          <a:bodyPr/>
          <a:lstStyle>
            <a:lvl1pPr algn="l">
              <a:defRPr sz="4800" cap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3505060"/>
            <a:ext cx="16581120" cy="5950440"/>
          </a:xfrm>
        </p:spPr>
        <p:txBody>
          <a:bodyPr/>
          <a:lstStyle>
            <a:lvl1pPr marL="0" indent="0">
              <a:buClr>
                <a:schemeClr val="bg2"/>
              </a:buClr>
              <a:buSzPct val="100000"/>
              <a:buFontTx/>
              <a:buNone/>
              <a:defRPr sz="2400">
                <a:solidFill>
                  <a:schemeClr val="accent4"/>
                </a:solidFill>
              </a:defRPr>
            </a:lvl1pPr>
            <a:lvl2pPr marL="952519" indent="0">
              <a:buClr>
                <a:schemeClr val="bg2"/>
              </a:buClr>
              <a:buSzPct val="100000"/>
              <a:buFontTx/>
              <a:buNone/>
              <a:defRPr sz="2000">
                <a:solidFill>
                  <a:schemeClr val="accent4"/>
                </a:solidFill>
              </a:defRPr>
            </a:lvl2pPr>
            <a:lvl3pPr marL="1815078" indent="0">
              <a:buClr>
                <a:schemeClr val="bg2"/>
              </a:buClr>
              <a:buSzPct val="100000"/>
              <a:buFontTx/>
              <a:buNone/>
              <a:defRPr sz="1800">
                <a:solidFill>
                  <a:schemeClr val="accent4"/>
                </a:solidFill>
              </a:defRPr>
            </a:lvl3pPr>
            <a:lvl4pPr marL="2958101" indent="-381008">
              <a:buClr>
                <a:schemeClr val="bg2"/>
              </a:buClr>
              <a:buFont typeface="Wingdings" panose="05000000000000000000" pitchFamily="2" charset="2"/>
              <a:buChar char="§"/>
              <a:defRPr sz="3000">
                <a:solidFill>
                  <a:schemeClr val="tx1"/>
                </a:solidFill>
              </a:defRPr>
            </a:lvl4pPr>
            <a:lvl5pPr marL="3529612" indent="-381008">
              <a:buClr>
                <a:schemeClr val="bg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27103" y="1740548"/>
            <a:ext cx="16626840" cy="875772"/>
          </a:xfrm>
        </p:spPr>
        <p:txBody>
          <a:bodyPr/>
          <a:lstStyle>
            <a:lvl1pPr marL="0" indent="0" algn="l">
              <a:buFontTx/>
              <a:buNone/>
              <a:defRPr sz="3000" b="0">
                <a:solidFill>
                  <a:srgbClr val="6F6F6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52519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815078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2577093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3148605" indent="0" algn="ctr">
              <a:buFontTx/>
              <a:buNone/>
              <a:defRPr sz="4667">
                <a:solidFill>
                  <a:schemeClr val="tx2"/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026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 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69" y="3998551"/>
            <a:ext cx="11900262" cy="2193243"/>
          </a:xfrm>
        </p:spPr>
        <p:txBody>
          <a:bodyPr anchor="t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C993AEE-ACAA-4A36-926F-A62FD4F2A9AC}"/>
              </a:ext>
            </a:extLst>
          </p:cNvPr>
          <p:cNvSpPr/>
          <p:nvPr userDrawn="1"/>
        </p:nvSpPr>
        <p:spPr bwMode="white">
          <a:xfrm>
            <a:off x="0" y="9330779"/>
            <a:ext cx="1524000" cy="9562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99C0FBA7-E3E6-4B66-B97D-6B8052B9D633}"/>
              </a:ext>
            </a:extLst>
          </p:cNvPr>
          <p:cNvGrpSpPr/>
          <p:nvPr/>
        </p:nvGrpSpPr>
        <p:grpSpPr>
          <a:xfrm>
            <a:off x="13272656" y="9515789"/>
            <a:ext cx="4770933" cy="627887"/>
            <a:chOff x="10009693" y="1549925"/>
            <a:chExt cx="7721678" cy="1016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DCDE4B6-F6E5-42F3-97CE-972AB8E8F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2780211" y="1686172"/>
              <a:ext cx="1930510" cy="816283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722D202-9B8D-43AB-AC18-CC0E3FF3AB71}"/>
                </a:ext>
              </a:extLst>
            </p:cNvPr>
            <p:cNvCxnSpPr/>
            <p:nvPr/>
          </p:nvCxnSpPr>
          <p:spPr>
            <a:xfrm>
              <a:off x="12472158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BFA2AE89-8394-48E9-A4C6-B6B73A855A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09693" y="1549925"/>
              <a:ext cx="2413994" cy="1016226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DA775405-05BA-4CEF-BBAB-33A59926F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021781" y="1604129"/>
              <a:ext cx="2709590" cy="921922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3DC6EFE-1984-4D25-B743-8FABEE6FEDF2}"/>
                </a:ext>
              </a:extLst>
            </p:cNvPr>
            <p:cNvCxnSpPr/>
            <p:nvPr/>
          </p:nvCxnSpPr>
          <p:spPr>
            <a:xfrm>
              <a:off x="14954400" y="1622477"/>
              <a:ext cx="0" cy="943674"/>
            </a:xfrm>
            <a:prstGeom prst="line">
              <a:avLst/>
            </a:prstGeom>
            <a:ln w="12700">
              <a:solidFill>
                <a:srgbClr val="3838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5090" y="749096"/>
            <a:ext cx="166221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4201" y="3185146"/>
            <a:ext cx="16581552" cy="622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8176" y="9762020"/>
            <a:ext cx="53504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4400" cap="all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pPr algn="l"/>
            <a:fld id="{9EF62655-870B-4C06-BC3D-C67D37BAE36D}" type="slidenum">
              <a:rPr lang="en-US" sz="1600" kern="1200" smtClean="0">
                <a:solidFill>
                  <a:schemeClr val="accent5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pPr algn="l"/>
              <a:t>‹#›</a:t>
            </a:fld>
            <a:r>
              <a:rPr lang="en-US" sz="1600" cap="none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cap="non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6907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80" r:id="rId1"/>
    <p:sldLayoutId id="2147483985" r:id="rId2"/>
    <p:sldLayoutId id="2147483896" r:id="rId3"/>
    <p:sldLayoutId id="2147483981" r:id="rId4"/>
    <p:sldLayoutId id="2147483991" r:id="rId5"/>
    <p:sldLayoutId id="2147483988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800" b="1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5pPr>
      <a:lvl6pPr marL="762015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6pPr>
      <a:lvl7pPr marL="1524030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7pPr>
      <a:lvl8pPr marL="2286046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8pPr>
      <a:lvl9pPr marL="3048061" algn="l" rtl="0" eaLnBrk="1" fontAlgn="base" hangingPunct="1">
        <a:spcBef>
          <a:spcPct val="0"/>
        </a:spcBef>
        <a:spcAft>
          <a:spcPct val="0"/>
        </a:spcAft>
        <a:defRPr sz="5333" b="1">
          <a:solidFill>
            <a:srgbClr val="73B900"/>
          </a:solidFill>
          <a:latin typeface="Arial" charset="0"/>
        </a:defRPr>
      </a:lvl9pPr>
    </p:titleStyle>
    <p:bodyStyle>
      <a:lvl1pPr marL="0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800" b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52519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2400" b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815078" indent="0" algn="l" rtl="0" fontAlgn="base">
        <a:lnSpc>
          <a:spcPct val="90000"/>
        </a:lnSpc>
        <a:spcBef>
          <a:spcPts val="1500"/>
        </a:spcBef>
        <a:spcAft>
          <a:spcPts val="1500"/>
        </a:spcAft>
        <a:buClr>
          <a:schemeClr val="bg2"/>
        </a:buClr>
        <a:buSzPct val="100000"/>
        <a:buFontTx/>
        <a:buNone/>
        <a:defRPr sz="1833" b="0">
          <a:solidFill>
            <a:schemeClr val="accent4"/>
          </a:solidFill>
          <a:latin typeface="Trebuchet MS" pitchFamily="34" charset="0"/>
        </a:defRPr>
      </a:lvl3pPr>
      <a:lvl4pPr marL="2958101" indent="-381008" algn="l" rtl="0" fontAlgn="base">
        <a:spcBef>
          <a:spcPct val="20000"/>
        </a:spcBef>
        <a:spcAft>
          <a:spcPct val="0"/>
        </a:spcAft>
        <a:buChar char="–"/>
        <a:defRPr sz="3333">
          <a:solidFill>
            <a:schemeClr val="bg1"/>
          </a:solidFill>
          <a:latin typeface="+mn-lt"/>
        </a:defRPr>
      </a:lvl4pPr>
      <a:lvl5pPr marL="3529612" indent="-381008" algn="l" rtl="0" fontAlgn="base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5pPr>
      <a:lvl6pPr marL="4291627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6pPr>
      <a:lvl7pPr marL="505364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7pPr>
      <a:lvl8pPr marL="5815658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8pPr>
      <a:lvl9pPr marL="6577673" indent="-381008" algn="l" rtl="0" eaLnBrk="1" fontAlgn="base" hangingPunct="1">
        <a:spcBef>
          <a:spcPct val="20000"/>
        </a:spcBef>
        <a:spcAft>
          <a:spcPct val="0"/>
        </a:spcAft>
        <a:buChar char="»"/>
        <a:defRPr sz="3333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15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30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604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806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10076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2091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4107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6122" algn="l" defTabSz="152403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9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61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4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63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7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66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Relationship Id="rId9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http://creativecommons.org/licenses/by-nc/4.0/legalcode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50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6.emf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7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14">
            <a:extLst>
              <a:ext uri="{FF2B5EF4-FFF2-40B4-BE49-F238E27FC236}">
                <a16:creationId xmlns:a16="http://schemas.microsoft.com/office/drawing/2014/main" id="{4A6D247A-4576-4796-A8F2-4AC4CA0B2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5315" y="8529086"/>
            <a:ext cx="9700325" cy="4770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096EC-7B78-40A1-902B-4FD43798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5315" y="7340989"/>
            <a:ext cx="16133005" cy="118809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Lecture 3.6 - Feature Reduction: PCA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2F42C-38A8-43F3-8788-F337D2EA91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5316" y="6188616"/>
            <a:ext cx="8866188" cy="474663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7393D55-2AF2-5E45-B3C7-551406FAE7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5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59">
        <p:fade/>
      </p:transition>
    </mc:Choice>
    <mc:Fallback>
      <p:transition spd="med" advTm="715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Calculating </a:t>
            </a:r>
            <a:r>
              <a:rPr lang="en-US" dirty="0"/>
              <a:t>PCA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5"/>
                <a:ext cx="15082299" cy="1447672"/>
              </a:xfrm>
            </p:spPr>
            <p:txBody>
              <a:bodyPr/>
              <a:lstStyle/>
              <a:p>
                <a:pPr marL="0" indent="0"/>
                <a:r>
                  <a:rPr lang="en-US" b="1" dirty="0">
                    <a:solidFill>
                      <a:srgbClr val="000000"/>
                    </a:solidFill>
                  </a:rPr>
                  <a:t>Input: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dirty="0"/>
                  <a:t> data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(each row contains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dimensional data points)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5"/>
                <a:ext cx="15082299" cy="1447672"/>
              </a:xfrm>
              <a:blipFill>
                <a:blip r:embed="rId5"/>
                <a:stretch>
                  <a:fillRect l="-808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9EDF9CF-BD96-C643-B033-431B77AD17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9340" y="4212362"/>
                <a:ext cx="15416836" cy="5051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b="1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b="1" kern="0" dirty="0">
                    <a:solidFill>
                      <a:srgbClr val="000000"/>
                    </a:solidFill>
                  </a:rPr>
                  <a:t>   // calculate the mean of data</a:t>
                </a:r>
              </a:p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kern="0" dirty="0">
                    <a:solidFill>
                      <a:srgbClr val="000000"/>
                    </a:solidFill>
                  </a:rPr>
                  <a:t>Mean values of data points is subtracted from rows of data.</a:t>
                </a:r>
              </a:p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kern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acc>
                      <m:accPr>
                        <m:chr m:val="̃"/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kern="0" baseline="30000" dirty="0">
                    <a:solidFill>
                      <a:srgbClr val="000000"/>
                    </a:solidFill>
                  </a:rPr>
                  <a:t>T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>
                    <a:solidFill>
                      <a:srgbClr val="000000"/>
                    </a:solidFill>
                  </a:rPr>
                  <a:t>  (Covariance matrix) </a:t>
                </a:r>
                <a:r>
                  <a:rPr lang="en-US" b="1" kern="0" dirty="0">
                    <a:solidFill>
                      <a:srgbClr val="000000"/>
                    </a:solidFill>
                  </a:rPr>
                  <a:t>// calculate the covariance of data</a:t>
                </a:r>
                <a:endParaRPr lang="en-US" kern="0" dirty="0">
                  <a:solidFill>
                    <a:srgbClr val="000000"/>
                  </a:solidFill>
                </a:endParaRPr>
              </a:p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kern="0" dirty="0">
                    <a:solidFill>
                      <a:srgbClr val="000000"/>
                    </a:solidFill>
                  </a:rPr>
                  <a:t>Calculate eigenvalues and eigenvectors of the covariance matrix</a:t>
                </a:r>
              </a:p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kern="0" dirty="0">
                    <a:solidFill>
                      <a:srgbClr val="000000"/>
                    </a:solidFill>
                  </a:rPr>
                  <a:t>Pick eigenvectors corresponding to the largest eigenvalues based on a predefined dimensions 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kern="0" dirty="0">
                    <a:solidFill>
                      <a:srgbClr val="000000"/>
                    </a:solidFill>
                  </a:rPr>
                  <a:t> and put them in the columns of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…,</m:t>
                    </m:r>
                    <m:sSub>
                      <m:sSub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kern="0" baseline="3000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kern="0" dirty="0">
                  <a:solidFill>
                    <a:srgbClr val="000000"/>
                  </a:solidFill>
                </a:endParaRPr>
              </a:p>
              <a:p>
                <a:pPr marL="1407073" lvl="1" indent="-457200" defTabSz="914400">
                  <a:buClr>
                    <a:schemeClr val="bg1"/>
                  </a:buClr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endParaRPr lang="en-US" b="1" kern="0" dirty="0">
                  <a:solidFill>
                    <a:srgbClr val="000000"/>
                  </a:solidFill>
                </a:endParaRPr>
              </a:p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𝒆𝑻</m:t>
                    </m:r>
                    <m:acc>
                      <m:accPr>
                        <m:chr m:val="̃"/>
                        <m:ctrlP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kern="0" dirty="0">
                    <a:solidFill>
                      <a:srgbClr val="000000"/>
                    </a:solidFill>
                  </a:rPr>
                  <a:t> (Obtaining PCs)</a:t>
                </a:r>
              </a:p>
              <a:p>
                <a:pPr defTabSz="914400"/>
                <a:endParaRPr lang="en-US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9EDF9CF-BD96-C643-B033-431B77AD1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340" y="4212362"/>
                <a:ext cx="15416836" cy="5051903"/>
              </a:xfrm>
              <a:prstGeom prst="rect">
                <a:avLst/>
              </a:prstGeom>
              <a:blipFill>
                <a:blip r:embed="rId6"/>
                <a:stretch>
                  <a:fillRect l="-658" t="-1228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C510D877-A381-2A45-A749-D8FD85751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32268" y="3827726"/>
            <a:ext cx="2830118" cy="1622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F53839-63FB-F544-9B2D-FAC793E8DC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86608" y="8839328"/>
                <a:ext cx="3096661" cy="6991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:r>
                  <a:rPr lang="en-US" b="1" kern="0" dirty="0">
                    <a:solidFill>
                      <a:srgbClr val="000000"/>
                    </a:solidFill>
                  </a:rPr>
                  <a:t>Output: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kern="0" dirty="0"/>
                  <a:t> (</a:t>
                </a:r>
                <a:r>
                  <a:rPr lang="en-US" kern="0" dirty="0">
                    <a:solidFill>
                      <a:srgbClr val="000000"/>
                    </a:solidFill>
                  </a:rPr>
                  <a:t>PCs</a:t>
                </a:r>
                <a:r>
                  <a:rPr lang="en-US" kern="0" dirty="0"/>
                  <a:t>)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BF53839-63FB-F544-9B2D-FAC793E8D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608" y="8839328"/>
                <a:ext cx="3096661" cy="699166"/>
              </a:xfrm>
              <a:prstGeom prst="rect">
                <a:avLst/>
              </a:prstGeom>
              <a:blipFill>
                <a:blip r:embed="rId8"/>
                <a:stretch>
                  <a:fillRect l="-4082" t="-160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DADCE2F1-4EC3-AE42-8D06-5AC0365A0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9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710">
        <p:fade/>
      </p:transition>
    </mc:Choice>
    <mc:Fallback>
      <p:transition spd="med" advTm="4271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 Example </a:t>
            </a:r>
            <a:r>
              <a:rPr lang="en-US" sz="4800" dirty="0">
                <a:solidFill>
                  <a:srgbClr val="000000"/>
                </a:solidFill>
              </a:rPr>
              <a:t>of </a:t>
            </a:r>
            <a:r>
              <a:rPr lang="en-US" dirty="0"/>
              <a:t>PCA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1" y="3191235"/>
            <a:ext cx="3975684" cy="1447672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House Information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7404410"/>
            <a:ext cx="15416836" cy="264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Two features of house data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House Price (Million of dollars)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House Area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ED98D96-9A3D-B54C-848F-2489FD972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358391"/>
              </p:ext>
            </p:extLst>
          </p:nvPr>
        </p:nvGraphicFramePr>
        <p:xfrm>
          <a:off x="6586655" y="3497580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825CEA-9301-B449-8B94-EE5B62902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8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017">
        <p:fade/>
      </p:transition>
    </mc:Choice>
    <mc:Fallback>
      <p:transition spd="med" advTm="120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 Example </a:t>
            </a:r>
            <a:r>
              <a:rPr lang="en-US" sz="4800" dirty="0">
                <a:solidFill>
                  <a:srgbClr val="000000"/>
                </a:solidFill>
              </a:rPr>
              <a:t>of </a:t>
            </a:r>
            <a:r>
              <a:rPr lang="en-US" dirty="0"/>
              <a:t>PCA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4"/>
                <a:ext cx="15082299" cy="6347260"/>
              </a:xfrm>
            </p:spPr>
            <p:txBody>
              <a:bodyPr/>
              <a:lstStyle/>
              <a:p>
                <a:pPr marL="0" indent="0"/>
                <a:r>
                  <a:rPr lang="en-US" b="1" dirty="0">
                    <a:solidFill>
                      <a:srgbClr val="000000"/>
                    </a:solidFill>
                  </a:rPr>
                  <a:t>Calculate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p>
                          <m:sSup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House</m:t>
                      </m:r>
                      <m:r>
                        <a:rPr lang="en-US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Price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10+2+1+7+3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=4.6</m:t>
                      </m:r>
                    </m:oMath>
                  </m:oMathPara>
                </a14:m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Area</m:t>
                      </m:r>
                      <m:r>
                        <a:rPr lang="en-US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6.5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2.5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4"/>
                <a:ext cx="15082299" cy="6347260"/>
              </a:xfrm>
              <a:blipFill>
                <a:blip r:embed="rId5"/>
                <a:stretch>
                  <a:fillRect l="-808" t="-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60F2509-AF95-534A-ACBF-C2EC3AFF0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679518"/>
              </p:ext>
            </p:extLst>
          </p:nvPr>
        </p:nvGraphicFramePr>
        <p:xfrm>
          <a:off x="6408229" y="3073024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0F23058-5802-114F-9FBE-FFD06C89B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796">
        <p:fade/>
      </p:transition>
    </mc:Choice>
    <mc:Fallback>
      <p:transition spd="med" advTm="97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 Example </a:t>
            </a:r>
            <a:r>
              <a:rPr lang="en-US" sz="4800" dirty="0">
                <a:solidFill>
                  <a:srgbClr val="000000"/>
                </a:solidFill>
              </a:rPr>
              <a:t>of </a:t>
            </a:r>
            <a:r>
              <a:rPr lang="en-US" dirty="0"/>
              <a:t>PCA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4"/>
                <a:ext cx="5447645" cy="6347260"/>
              </a:xfrm>
            </p:spPr>
            <p:txBody>
              <a:bodyPr/>
              <a:lstStyle/>
              <a:p>
                <a:pPr marL="0" indent="0"/>
                <a:r>
                  <a:rPr lang="en-US" b="1" dirty="0"/>
                  <a:t>Calculate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Mean values of data points is subtracted from rows of data.</a:t>
                </a:r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4"/>
                <a:ext cx="5447645" cy="6347260"/>
              </a:xfrm>
              <a:blipFill>
                <a:blip r:embed="rId5"/>
                <a:stretch>
                  <a:fillRect l="-2237" t="-1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008B4934-8EF5-8748-8B4F-C4FB9700F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686399"/>
              </p:ext>
            </p:extLst>
          </p:nvPr>
        </p:nvGraphicFramePr>
        <p:xfrm>
          <a:off x="6475142" y="2427068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 –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 – 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–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– 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 –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 – 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 –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6.5 – 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 – 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2.5 – 4.6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EF465-307C-184F-86DE-0EBFD0B5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03681"/>
              </p:ext>
            </p:extLst>
          </p:nvPr>
        </p:nvGraphicFramePr>
        <p:xfrm>
          <a:off x="6538334" y="6593902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id="{F2228E81-583F-244E-9595-169D6252ED9D}"/>
              </a:ext>
            </a:extLst>
          </p:cNvPr>
          <p:cNvSpPr/>
          <p:nvPr/>
        </p:nvSpPr>
        <p:spPr>
          <a:xfrm>
            <a:off x="10816683" y="5808116"/>
            <a:ext cx="602166" cy="785786"/>
          </a:xfrm>
          <a:prstGeom prst="down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245440DA-8E58-4C47-9BCD-0DD47683F6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25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474">
        <p:fade/>
      </p:transition>
    </mc:Choice>
    <mc:Fallback>
      <p:transition spd="med" advTm="84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 Example </a:t>
            </a:r>
            <a:r>
              <a:rPr lang="en-US" sz="4800" dirty="0">
                <a:solidFill>
                  <a:srgbClr val="000000"/>
                </a:solidFill>
              </a:rPr>
              <a:t>of </a:t>
            </a:r>
            <a:r>
              <a:rPr lang="en-US" dirty="0"/>
              <a:t>PCA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5"/>
                <a:ext cx="6008926" cy="4324688"/>
              </a:xfrm>
            </p:spPr>
            <p:txBody>
              <a:bodyPr/>
              <a:lstStyle/>
              <a:p>
                <a:pPr marL="0" indent="0">
                  <a:buClr>
                    <a:schemeClr val="bg1"/>
                  </a:buClr>
                  <a:buSzPct val="100000"/>
                </a:pPr>
                <a:r>
                  <a:rPr lang="en-US" b="1" dirty="0"/>
                  <a:t>Calculate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e>
                    </m:nary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i="1" baseline="30000" dirty="0">
                    <a:solidFill>
                      <a:srgbClr val="000000"/>
                    </a:solidFill>
                  </a:rPr>
                  <a:t>T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(Covariance matrix) </a:t>
                </a: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5.4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−2.6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−3.6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2.4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−1.6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.4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.6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.6</m:t>
                            </m:r>
                          </m:e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1.9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2.1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5"/>
                <a:ext cx="6008926" cy="4324688"/>
              </a:xfrm>
              <a:blipFill>
                <a:blip r:embed="rId5"/>
                <a:stretch>
                  <a:fillRect l="-2028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EF465-307C-184F-86DE-0EBFD0B5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31159"/>
              </p:ext>
            </p:extLst>
          </p:nvPr>
        </p:nvGraphicFramePr>
        <p:xfrm>
          <a:off x="6828266" y="3073024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39868" y="7962481"/>
                <a:ext cx="14970787" cy="202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d>
                                    <m:dPr>
                                      <m:ctrlPr>
                                        <a:rPr lang="en-US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kern="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</m:d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𝐶𝑜𝑣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𝐶𝑜𝑣</m:t>
                                  </m:r>
                                  <m:d>
                                    <m:dPr>
                                      <m:ctrlPr>
                                        <a:rPr lang="en-US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ker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r>
                                        <a:rPr lang="en-US" b="0" i="1" kern="0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kern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e>
                                  </m:d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𝑉𝑎𝑟</m:t>
                                  </m:r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eqArr>
                            </m:e>
                          </m:d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eqArr>
                            <m:eqArr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kern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d>
                                <m:dPr>
                                  <m:ctrlP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 ker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  <m:r>
                            <a:rPr lang="en-US" b="0" i="1" kern="0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f>
                        <m:f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ker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e>
                          </m:eqArr>
                        </m:e>
                      </m:d>
                      <m:r>
                        <a:rPr lang="en-US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57.2 45.2</m:t>
                              </m:r>
                            </m:e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45.2 36.7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9868" y="7962481"/>
                <a:ext cx="14970787" cy="2022571"/>
              </a:xfrm>
              <a:prstGeom prst="rect">
                <a:avLst/>
              </a:prstGeom>
              <a:blipFill>
                <a:blip r:embed="rId6"/>
                <a:stretch>
                  <a:fillRect l="-1780" t="-76398" b="-5528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94242EF-0BA8-264E-B5D0-CF68D4D1BC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33">
        <p:fade/>
      </p:transition>
    </mc:Choice>
    <mc:Fallback>
      <p:transition spd="med" advTm="71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An Example of </a:t>
            </a:r>
            <a:r>
              <a:rPr lang="en-US" dirty="0"/>
              <a:t>PCA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5"/>
                <a:ext cx="6008926" cy="2022570"/>
              </a:xfrm>
            </p:spPr>
            <p:txBody>
              <a:bodyPr/>
              <a:lstStyle/>
              <a:p>
                <a:pPr marL="0" indent="0">
                  <a:buClr>
                    <a:schemeClr val="bg1"/>
                  </a:buClr>
                  <a:buSzPct val="100000"/>
                </a:pPr>
                <a:r>
                  <a:rPr lang="en-US" dirty="0"/>
                  <a:t>Calculate eigenvalues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eigenvectors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 of the covariance matrix with </a:t>
                </a:r>
                <a:r>
                  <a:rPr lang="en-US" b="1" dirty="0"/>
                  <a:t>singular value decomposition (SVD).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5"/>
                <a:ext cx="6008926" cy="2022570"/>
              </a:xfrm>
              <a:blipFill>
                <a:blip r:embed="rId5"/>
                <a:stretch>
                  <a:fillRect l="-2028" t="-5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EF465-307C-184F-86DE-0EBFD0B5491E}"/>
              </a:ext>
            </a:extLst>
          </p:cNvPr>
          <p:cNvGraphicFramePr>
            <a:graphicFrameLocks noGrp="1"/>
          </p:cNvGraphicFramePr>
          <p:nvPr/>
        </p:nvGraphicFramePr>
        <p:xfrm>
          <a:off x="6828266" y="3073024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9340" y="7206168"/>
                <a:ext cx="14970787" cy="20225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algn="ctr" defTabSz="91440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kern="0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−0.78    −0.62</m:t>
                                </m:r>
                              </m:e>
                              <m:e>
                                <m:r>
                                  <a:rPr lang="en-US" b="0" i="1" kern="0" smtClean="0">
                                    <a:latin typeface="Cambria Math" panose="02040503050406030204" pitchFamily="18" charset="0"/>
                                  </a:rPr>
                                  <m:t>−0.62    0.78</m:t>
                                </m:r>
                              </m:e>
                            </m:eqArr>
                          </m:e>
                        </m:d>
                      </m:e>
                    </m:nary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18.66       0</m:t>
                            </m:r>
                          </m: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0         0.12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78    −0.62</m:t>
                            </m:r>
                          </m:e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−0.62    0.78</m:t>
                            </m:r>
                          </m:e>
                        </m:eqArr>
                      </m:e>
                    </m:d>
                  </m:oMath>
                </a14:m>
                <a:endParaRPr lang="en-US" kern="0" dirty="0"/>
              </a:p>
              <a:p>
                <a:pPr marL="0" indent="0" algn="ctr" defTabSz="914400"/>
                <a:endParaRPr lang="en-US" kern="0" dirty="0"/>
              </a:p>
              <a:p>
                <a:pPr marL="0" indent="0" algn="ctr" defTabSz="914400"/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kern="0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−0.78</m:t>
                            </m:r>
                          </m: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−0.62</m:t>
                            </m:r>
                          </m:e>
                        </m:eqArr>
                      </m:e>
                    </m:d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.       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kern="0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−0.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62</m:t>
                            </m:r>
                          </m: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0.</m:t>
                            </m:r>
                            <m:r>
                              <a:rPr lang="en-US" b="0" i="1" kern="0" smtClean="0">
                                <a:latin typeface="Cambria Math" panose="02040503050406030204" pitchFamily="18" charset="0"/>
                              </a:rPr>
                              <m:t>78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kern="0" dirty="0"/>
                  <a:t>. </a:t>
                </a:r>
                <a14:m>
                  <m:oMath xmlns:m="http://schemas.openxmlformats.org/officeDocument/2006/math">
                    <m:r>
                      <a:rPr lang="en-US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</m:t>
                    </m:r>
                    <m:r>
                      <a:rPr lang="en-US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18.66</m:t>
                            </m:r>
                          </m:e>
                          <m:e>
                            <m:r>
                              <a:rPr lang="en-US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0.12</m:t>
                            </m:r>
                          </m:e>
                        </m:eqArr>
                      </m:e>
                    </m:d>
                  </m:oMath>
                </a14:m>
                <a:endParaRPr lang="en-US" kern="0" dirty="0"/>
              </a:p>
              <a:p>
                <a:pPr marL="0" indent="0" algn="ctr" defTabSz="914400"/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340" y="7206168"/>
                <a:ext cx="14970787" cy="2022571"/>
              </a:xfrm>
              <a:prstGeom prst="rect">
                <a:avLst/>
              </a:prstGeom>
              <a:blipFill>
                <a:blip r:embed="rId6"/>
                <a:stretch>
                  <a:fillRect t="-28750" b="-1062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592847C-2203-F64C-ADC5-97D876CAD9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59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307">
        <p:fade/>
      </p:transition>
    </mc:Choice>
    <mc:Fallback>
      <p:transition spd="med" advTm="123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 Example </a:t>
            </a:r>
            <a:r>
              <a:rPr lang="en-US" sz="4800" dirty="0">
                <a:solidFill>
                  <a:srgbClr val="000000"/>
                </a:solidFill>
              </a:rPr>
              <a:t>of </a:t>
            </a:r>
            <a:r>
              <a:rPr lang="en-US" dirty="0"/>
              <a:t>PCA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5"/>
                <a:ext cx="6008926" cy="4324688"/>
              </a:xfrm>
            </p:spPr>
            <p:txBody>
              <a:bodyPr/>
              <a:lstStyle/>
              <a:p>
                <a:pPr marL="0" indent="0">
                  <a:buClr>
                    <a:schemeClr val="bg1"/>
                  </a:buClr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Pick eigenvectors corresponding to the largest eigenvalues and put them in the columns of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=[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 …,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b="1" i="1" baseline="30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1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5"/>
                <a:ext cx="6008926" cy="4324688"/>
              </a:xfrm>
              <a:blipFill>
                <a:blip r:embed="rId5"/>
                <a:stretch>
                  <a:fillRect l="-2028" t="-2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0EF465-307C-184F-86DE-0EBFD0B5491E}"/>
              </a:ext>
            </a:extLst>
          </p:cNvPr>
          <p:cNvGraphicFramePr>
            <a:graphicFrameLocks noGrp="1"/>
          </p:cNvGraphicFramePr>
          <p:nvPr/>
        </p:nvGraphicFramePr>
        <p:xfrm>
          <a:off x="6828266" y="3073024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-2.1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72463" y="6811423"/>
                <a:ext cx="14970787" cy="10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kern="0" baseline="-250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−0.78</m:t>
                              </m:r>
                            </m:e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−0.62</m:t>
                              </m:r>
                            </m:e>
                          </m:eqAr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.       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i="1" kern="0" baseline="-25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−0.62</m:t>
                              </m:r>
                            </m:e>
                            <m:e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0.78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kern="0" dirty="0"/>
                        <m:t>.</m:t>
                      </m:r>
                    </m:oMath>
                  </m:oMathPara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463" y="6811423"/>
                <a:ext cx="14970787" cy="1011286"/>
              </a:xfrm>
              <a:prstGeom prst="rect">
                <a:avLst/>
              </a:prstGeom>
              <a:blipFill>
                <a:blip r:embed="rId6"/>
                <a:stretch>
                  <a:fillRect t="-25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1B56229-DE53-4644-9C3C-F0AE5812EFB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172463" y="7972043"/>
                <a:ext cx="14970787" cy="10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kern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kern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−0.78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 −0.62</m:t>
                              </m:r>
                            </m:e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−0.62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      0.78</m:t>
                              </m:r>
                            </m:e>
                          </m:eqAr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kern="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71B56229-DE53-4644-9C3C-F0AE5812EF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72463" y="7972043"/>
                <a:ext cx="14970787" cy="1011286"/>
              </a:xfrm>
              <a:prstGeom prst="rect">
                <a:avLst/>
              </a:prstGeom>
              <a:blipFill>
                <a:blip r:embed="rId7"/>
                <a:stretch>
                  <a:fillRect t="-740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20A4CD0-D704-6D46-BAEC-C7BDDAFCD1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96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815">
        <p:fade/>
      </p:transition>
    </mc:Choice>
    <mc:Fallback>
      <p:transition spd="med" advTm="78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 Example </a:t>
            </a:r>
            <a:r>
              <a:rPr lang="en-US" sz="4800" dirty="0">
                <a:solidFill>
                  <a:srgbClr val="000000"/>
                </a:solidFill>
              </a:rPr>
              <a:t>of </a:t>
            </a:r>
            <a:r>
              <a:rPr lang="en-US" dirty="0"/>
              <a:t>PCA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5"/>
                <a:ext cx="6008926" cy="4324688"/>
              </a:xfrm>
            </p:spPr>
            <p:txBody>
              <a:bodyPr/>
              <a:lstStyle/>
              <a:p>
                <a:pPr marL="0" indent="0">
                  <a:buClr>
                    <a:schemeClr val="bg1"/>
                  </a:buClr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Obtain PCs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𝒆𝑻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>
                  <a:buClr>
                    <a:schemeClr val="bg1"/>
                  </a:buClr>
                  <a:buSzPct val="100000"/>
                </a:pPr>
                <a:endParaRPr lang="en-US" dirty="0">
                  <a:solidFill>
                    <a:srgbClr val="00000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5"/>
                <a:ext cx="6008926" cy="4324688"/>
              </a:xfrm>
              <a:blipFill>
                <a:blip r:embed="rId5"/>
                <a:stretch>
                  <a:fillRect l="-2028" t="-2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72647" y="3191235"/>
                <a:ext cx="9283663" cy="2163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5.4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4.4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−2.6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−1.6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−3.6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−2.6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2.4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1.9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−1.6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 −2.1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dirty="0">
                          <a:solidFill>
                            <a:srgbClr val="000000"/>
                          </a:solidFill>
                        </a:rPr>
                        <m:t>    </m:t>
                      </m:r>
                    </m:oMath>
                  </m:oMathPara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6B5262DA-D84E-094D-A60A-B975E7A71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72647" y="3191235"/>
                <a:ext cx="9283663" cy="2163338"/>
              </a:xfrm>
              <a:prstGeom prst="rect">
                <a:avLst/>
              </a:prstGeom>
              <a:blipFill>
                <a:blip r:embed="rId6"/>
                <a:stretch>
                  <a:fillRect t="-643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62B5E1B-59B5-D348-A107-FFD23DD1285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119120" y="3444648"/>
                <a:ext cx="6990230" cy="10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kern="0" baseline="-2500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b="0" i="1" kern="0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ker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−0.78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 −0.62</m:t>
                              </m:r>
                            </m:e>
                            <m:e>
                              <m:r>
                                <a:rPr lang="en-US" i="1" kern="0">
                                  <a:latin typeface="Cambria Math" panose="02040503050406030204" pitchFamily="18" charset="0"/>
                                </a:rPr>
                                <m:t>−0.62</m:t>
                              </m:r>
                              <m:r>
                                <a:rPr lang="en-US" b="0" i="1" kern="0" smtClean="0">
                                  <a:latin typeface="Cambria Math" panose="02040503050406030204" pitchFamily="18" charset="0"/>
                                </a:rPr>
                                <m:t>      0.78</m:t>
                              </m:r>
                            </m:e>
                          </m:eqArr>
                        </m:e>
                      </m:d>
                      <m:r>
                        <a:rPr lang="en-US" i="1" ker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62B5E1B-59B5-D348-A107-FFD23DD128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19120" y="3444648"/>
                <a:ext cx="6990230" cy="1011286"/>
              </a:xfrm>
              <a:prstGeom prst="rect">
                <a:avLst/>
              </a:prstGeom>
              <a:blipFill>
                <a:blip r:embed="rId7"/>
                <a:stretch>
                  <a:fillRect t="-875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68DBA7D-132A-EC46-870B-085509245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759449"/>
              </p:ext>
            </p:extLst>
          </p:nvPr>
        </p:nvGraphicFramePr>
        <p:xfrm>
          <a:off x="7787269" y="5543597"/>
          <a:ext cx="9314984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07917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3067129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5168681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r>
                        <a:rPr lang="en-US" sz="30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PC2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b="1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-6.94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0.084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0.364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0.204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-3.05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-0.646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F4C926A-48F6-AD48-9480-29AD0D9A3B3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0" y="5910974"/>
                <a:ext cx="6990230" cy="1011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latin typeface="Cambria Math" panose="02040503050406030204" pitchFamily="18" charset="0"/>
                        </a:rPr>
                        <m:t>−6.94=−0.78</m:t>
                      </m:r>
                      <m:r>
                        <a:rPr lang="en-US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×5.4+4.4×</m:t>
                      </m:r>
                      <m:d>
                        <m:dPr>
                          <m:ctrlPr>
                            <a:rPr lang="en-US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−0.62</m:t>
                          </m:r>
                        </m:e>
                      </m:d>
                    </m:oMath>
                  </m:oMathPara>
                </a14:m>
                <a:endParaRPr lang="en-US" b="0" kern="0" dirty="0">
                  <a:ea typeface="Cambria Math" panose="02040503050406030204" pitchFamily="18" charset="0"/>
                </a:endParaRPr>
              </a:p>
              <a:p>
                <a:pPr marL="0" indent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0.084=−0.62×5.4+0.78×4.4      </m:t>
                      </m:r>
                    </m:oMath>
                  </m:oMathPara>
                </a14:m>
                <a:endParaRPr lang="en-US" b="0" kern="0" dirty="0">
                  <a:ea typeface="Cambria Math" panose="02040503050406030204" pitchFamily="18" charset="0"/>
                </a:endParaRPr>
              </a:p>
              <a:p>
                <a:pPr marL="0" indent="0" defTabSz="914400"/>
                <a:endParaRPr lang="en-US" kern="0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4F4C926A-48F6-AD48-9480-29AD0D9A3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910974"/>
                <a:ext cx="6990230" cy="1011286"/>
              </a:xfrm>
              <a:prstGeom prst="rect">
                <a:avLst/>
              </a:prstGeom>
              <a:blipFill>
                <a:blip r:embed="rId8"/>
                <a:stretch>
                  <a:fillRect b="-3704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C6C3716-B8C5-F94F-B883-8DEAD612D4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23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18">
        <p:fade/>
      </p:transition>
    </mc:Choice>
    <mc:Fallback>
      <p:transition spd="med" advTm="68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PCA for</a:t>
            </a:r>
            <a:r>
              <a:rPr lang="zh-CN" altLang="en-US" dirty="0"/>
              <a:t> </a:t>
            </a:r>
            <a:r>
              <a:rPr lang="en-US" altLang="zh-CN" dirty="0"/>
              <a:t>clustering</a:t>
            </a: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6957021-6AF2-EB47-AED2-C725A7372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224299"/>
              </p:ext>
            </p:extLst>
          </p:nvPr>
        </p:nvGraphicFramePr>
        <p:xfrm>
          <a:off x="12331391" y="6727422"/>
          <a:ext cx="3379992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37215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2007838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lvl="0" indent="0" algn="l" defTabSz="15240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/>
                        <a:t>PC1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altLang="zh-CN" sz="3000" b="1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b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-6.94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3.02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4.42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-3.05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altLang="zh-CN" sz="3000" dirty="0">
                          <a:solidFill>
                            <a:schemeClr val="bg1"/>
                          </a:solidFill>
                        </a:rPr>
                        <a:t>P</a:t>
                      </a:r>
                      <a:r>
                        <a:rPr lang="en-US" sz="3000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bg1"/>
                          </a:solidFill>
                        </a:rPr>
                        <a:t>2.55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0B02016-04F3-664C-AB93-5C1BF5D644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011385"/>
              </p:ext>
            </p:extLst>
          </p:nvPr>
        </p:nvGraphicFramePr>
        <p:xfrm>
          <a:off x="10866561" y="1733391"/>
          <a:ext cx="5392615" cy="32918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259814">
                  <a:extLst>
                    <a:ext uri="{9D8B030D-6E8A-4147-A177-3AD203B41FA5}">
                      <a16:colId xmlns:a16="http://schemas.microsoft.com/office/drawing/2014/main" val="729507475"/>
                    </a:ext>
                  </a:extLst>
                </a:gridCol>
                <a:gridCol w="2421231">
                  <a:extLst>
                    <a:ext uri="{9D8B030D-6E8A-4147-A177-3AD203B41FA5}">
                      <a16:colId xmlns:a16="http://schemas.microsoft.com/office/drawing/2014/main" val="3688734136"/>
                    </a:ext>
                  </a:extLst>
                </a:gridCol>
                <a:gridCol w="1711570">
                  <a:extLst>
                    <a:ext uri="{9D8B030D-6E8A-4147-A177-3AD203B41FA5}">
                      <a16:colId xmlns:a16="http://schemas.microsoft.com/office/drawing/2014/main" val="249136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Point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House 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59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="1" baseline="-250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0711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71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124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743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bg1"/>
                          </a:solidFill>
                        </a:rPr>
                        <a:t>S</a:t>
                      </a:r>
                      <a:r>
                        <a:rPr lang="en-US" baseline="-250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9233378"/>
                  </a:ext>
                </a:extLst>
              </a:tr>
            </a:tbl>
          </a:graphicData>
        </a:graphic>
      </p:graphicFrame>
      <p:sp>
        <p:nvSpPr>
          <p:cNvPr id="6" name="Right Arrow 5">
            <a:extLst>
              <a:ext uri="{FF2B5EF4-FFF2-40B4-BE49-F238E27FC236}">
                <a16:creationId xmlns:a16="http://schemas.microsoft.com/office/drawing/2014/main" id="{CFB22F9A-84F6-A740-9A38-BA7057DFB745}"/>
              </a:ext>
            </a:extLst>
          </p:cNvPr>
          <p:cNvSpPr/>
          <p:nvPr/>
        </p:nvSpPr>
        <p:spPr>
          <a:xfrm rot="5400000">
            <a:off x="13359424" y="5618419"/>
            <a:ext cx="922702" cy="51581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B73A3D-1BF0-AF44-8DEC-1129E0BCD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5768" y="1733391"/>
            <a:ext cx="6311900" cy="4279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BDD4294-6FEA-9E48-83E0-8933B665C1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5768" y="7191536"/>
            <a:ext cx="8026400" cy="1638300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320F791A-0F3B-144D-AF3F-4ADA59747D02}"/>
              </a:ext>
            </a:extLst>
          </p:cNvPr>
          <p:cNvSpPr/>
          <p:nvPr/>
        </p:nvSpPr>
        <p:spPr>
          <a:xfrm rot="5400000">
            <a:off x="4243838" y="6344506"/>
            <a:ext cx="922702" cy="515815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8B5584D7-25B7-F943-853E-F4DD5B67505C}"/>
              </a:ext>
            </a:extLst>
          </p:cNvPr>
          <p:cNvSpPr/>
          <p:nvPr/>
        </p:nvSpPr>
        <p:spPr>
          <a:xfrm rot="10800000">
            <a:off x="7977668" y="3704095"/>
            <a:ext cx="1927202" cy="650929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A15D5240-E5DA-D942-B242-EF17C0DE7503}"/>
              </a:ext>
            </a:extLst>
          </p:cNvPr>
          <p:cNvSpPr/>
          <p:nvPr/>
        </p:nvSpPr>
        <p:spPr>
          <a:xfrm rot="10800000">
            <a:off x="9692168" y="7860694"/>
            <a:ext cx="1927202" cy="65092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E610D5-F590-8741-B648-993C4478C5B3}"/>
              </a:ext>
            </a:extLst>
          </p:cNvPr>
          <p:cNvSpPr txBox="1"/>
          <p:nvPr/>
        </p:nvSpPr>
        <p:spPr>
          <a:xfrm>
            <a:off x="13401675" y="5553161"/>
            <a:ext cx="2600325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3ADB02-17C4-3648-B025-F69A38CE89F6}"/>
              </a:ext>
            </a:extLst>
          </p:cNvPr>
          <p:cNvSpPr txBox="1"/>
          <p:nvPr/>
        </p:nvSpPr>
        <p:spPr>
          <a:xfrm>
            <a:off x="4821718" y="6277965"/>
            <a:ext cx="3867971" cy="64633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6487D48-0B7E-9C4B-AA48-350481F2A1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51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9554">
        <p:fade/>
      </p:transition>
    </mc:Choice>
    <mc:Fallback>
      <p:transition spd="med" advTm="29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6D3E35-7FB6-4F84-88E8-ED2635EB18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0077" y="6610379"/>
            <a:ext cx="9235191" cy="1705219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76C08-D6AC-41B8-9C4F-83CCA4CE3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0078" y="6185215"/>
            <a:ext cx="7454900" cy="449262"/>
          </a:xfrm>
        </p:spPr>
        <p:txBody>
          <a:bodyPr/>
          <a:lstStyle/>
          <a:p>
            <a:r>
              <a:rPr lang="en-US" dirty="0"/>
              <a:t>DLI Accelerated Data Science Teaching Kit</a:t>
            </a:r>
          </a:p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7FE3AB1-98A4-2F41-81C6-A7D88DEBDD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057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07">
        <p:fade/>
      </p:transition>
    </mc:Choice>
    <mc:Fallback>
      <p:transition spd="med" advTm="19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39E623-7E8F-487F-86AA-742B27905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8880" y="3505059"/>
            <a:ext cx="3190241" cy="1104314"/>
          </a:xfrm>
          <a:prstGeom prst="rect">
            <a:avLst/>
          </a:prstGeom>
        </p:spPr>
      </p:pic>
      <p:sp>
        <p:nvSpPr>
          <p:cNvPr id="10" name="Subtitle 11">
            <a:extLst>
              <a:ext uri="{FF2B5EF4-FFF2-40B4-BE49-F238E27FC236}">
                <a16:creationId xmlns:a16="http://schemas.microsoft.com/office/drawing/2014/main" id="{7A19A67C-0C19-4076-8945-3A7EB019B8F8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853440" y="4980568"/>
            <a:ext cx="16581120" cy="56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defTabSz="346459" rtl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SzPct val="100000"/>
              <a:buFontTx/>
              <a:buNone/>
              <a:defRPr sz="1400" b="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30238" indent="-2286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04863" indent="-203200" algn="l" defTabSz="346459" rtl="0" fontAlgn="base">
              <a:lnSpc>
                <a:spcPct val="90000"/>
              </a:lnSpc>
              <a:spcBef>
                <a:spcPts val="225"/>
              </a:spcBef>
              <a:spcAft>
                <a:spcPts val="225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Char char="–"/>
              <a:defRPr sz="14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31066" indent="-171443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bg1"/>
                </a:solidFill>
                <a:latin typeface="+mn-lt"/>
              </a:defRPr>
            </a:lvl4pPr>
            <a:lvl5pPr marL="1588230" indent="-171443" algn="l" rtl="0" fontAlgn="base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5pPr>
            <a:lvl6pPr marL="1931117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6pPr>
            <a:lvl7pPr marL="2274003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7pPr>
            <a:lvl8pPr marL="2616890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8pPr>
            <a:lvl9pPr marL="2959775" indent="-1714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The Accelerated Data Science Teaching Kit is licensed by NVIDIA, Georgia Institute of Technology, and Prairie View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A&amp;M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University under the</a:t>
            </a:r>
          </a:p>
          <a:p>
            <a:pPr marL="0" marR="0" lvl="0" indent="0" algn="ctr" defTabSz="346459" rtl="0" eaLnBrk="1" fontAlgn="base" latinLnBrk="0" hangingPunct="1">
              <a:lnSpc>
                <a:spcPct val="90000"/>
              </a:lnSpc>
              <a:spcBef>
                <a:spcPts val="90"/>
              </a:spcBef>
              <a:spcAft>
                <a:spcPts val="90"/>
              </a:spcAft>
              <a:buClr>
                <a:srgbClr val="6F6F6F"/>
              </a:buClr>
              <a:buSzPct val="100000"/>
              <a:buFontTx/>
              <a:buNone/>
              <a:tabLst/>
              <a:defRPr/>
            </a:pP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Attribution-</a:t>
            </a:r>
            <a:r>
              <a:rPr lang="en-US" sz="1600" u="sng" dirty="0" err="1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NonCommercial</a:t>
            </a:r>
            <a:r>
              <a:rPr lang="en-US" sz="1600" u="sng" dirty="0">
                <a:solidFill>
                  <a:srgbClr val="6F6F6F"/>
                </a:solidFill>
                <a:effectLst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4.0 International License.</a:t>
            </a:r>
            <a:endParaRPr lang="en-US" sz="1600" dirty="0">
              <a:solidFill>
                <a:srgbClr val="6F6F6F"/>
              </a:solidFill>
              <a:ea typeface="Times New Roman" panose="02020603050405020304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1BCEB8-DC31-0F4E-9B26-ED3009C668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69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44">
        <p:fade/>
      </p:transition>
    </mc:Choice>
    <mc:Fallback>
      <p:transition spd="med" advTm="17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15082299" cy="1447672"/>
          </a:xfrm>
        </p:spPr>
        <p:txBody>
          <a:bodyPr/>
          <a:lstStyle/>
          <a:p>
            <a:pPr marL="0" indent="0"/>
            <a:r>
              <a:rPr lang="en-US" altLang="zh-CN" b="1" dirty="0"/>
              <a:t>Feature</a:t>
            </a:r>
            <a:r>
              <a:rPr lang="zh-CN" altLang="en-US" b="1" dirty="0"/>
              <a:t> </a:t>
            </a:r>
            <a:r>
              <a:rPr lang="en-US" altLang="zh-CN" b="1" dirty="0"/>
              <a:t>Reduction</a:t>
            </a:r>
            <a:r>
              <a:rPr lang="zh-CN" altLang="en-US" b="1" dirty="0"/>
              <a:t> </a:t>
            </a:r>
            <a:r>
              <a:rPr lang="en-US" dirty="0"/>
              <a:t>is the transformation of data from a high-dimensional space into a low-dimensional space so that the low-dimensional representation retains meaningful properties of the original data. 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992947"/>
            <a:ext cx="1541683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It is to reduce large numbers of observations and/or large numbers of variables for tasks such as signal processing, speech recognition, natural language processing, and bioinformatics.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difference between feature selection and feature reduction is that feature selection is directly to eliminate original features while feature reduction is to map the original high-dimensional feature space to a low-dimensional space.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data transformation may be linear or nonlinear.</a:t>
            </a:r>
            <a:endParaRPr lang="en-US" kern="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341F7BC-8966-0D48-A7AB-F4FCC41500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8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786">
        <p:fade/>
      </p:transition>
    </mc:Choice>
    <mc:Fallback>
      <p:transition spd="med" advTm="267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15082299" cy="1447672"/>
          </a:xfrm>
        </p:spPr>
        <p:txBody>
          <a:bodyPr/>
          <a:lstStyle/>
          <a:p>
            <a:pPr marL="0" indent="0"/>
            <a:r>
              <a:rPr lang="en-US" altLang="zh-CN" dirty="0"/>
              <a:t>A linear or non-linear transform on the original feature space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48977"/>
            <a:ext cx="15416836" cy="56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kern="0" dirty="0">
                <a:solidFill>
                  <a:srgbClr val="000000"/>
                </a:solidFill>
              </a:rPr>
              <a:t>Unsupervised methods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Principal Component Analysis (PCA)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Independent Component Analysis (ICA)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Autoencoder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Supervised methods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Linear Discriminant Analysis (LDA)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endParaRPr lang="en-US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D0E3E16-CB2F-604E-87EF-B8204CE4A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3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6685">
        <p:fade/>
      </p:transition>
    </mc:Choice>
    <mc:Fallback>
      <p:transition spd="med" advTm="2668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altLang="zh-CN" dirty="0"/>
              <a:t>Feature</a:t>
            </a:r>
            <a:r>
              <a:rPr lang="zh-CN" altLang="en-US" dirty="0"/>
              <a:t> </a:t>
            </a:r>
            <a:r>
              <a:rPr lang="en-US" altLang="zh-CN" dirty="0"/>
              <a:t>Reduction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15082299" cy="1447672"/>
          </a:xfrm>
        </p:spPr>
        <p:txBody>
          <a:bodyPr/>
          <a:lstStyle/>
          <a:p>
            <a:pPr marL="0" indent="0"/>
            <a:r>
              <a:rPr lang="en-US" altLang="zh-CN" dirty="0"/>
              <a:t>A linear or non-linear transform on the original feature space.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348977"/>
            <a:ext cx="15416836" cy="569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kern="0" dirty="0">
                <a:solidFill>
                  <a:srgbClr val="000000"/>
                </a:solidFill>
              </a:rPr>
              <a:t>Unsupervised methods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FF0000"/>
                </a:solidFill>
              </a:rPr>
              <a:t>Principal Component Analysis (PCA)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Independent Component Analysis (ICA)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kern="0" dirty="0">
                <a:solidFill>
                  <a:srgbClr val="000000"/>
                </a:solidFill>
              </a:rPr>
              <a:t>Autoencoder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Supervised methods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Linear Discriminant Analysis (LDA)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Courier New" panose="02070309020205020404" pitchFamily="49" charset="0"/>
              <a:buChar char="o"/>
            </a:pPr>
            <a:endParaRPr lang="en-US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8D510657-6227-EE4B-874E-EF9F9E08E4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4265">
        <p:fade/>
      </p:transition>
    </mc:Choice>
    <mc:Fallback>
      <p:transition spd="med" advTm="4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PCA (Principal component analysis</a:t>
            </a:r>
            <a:r>
              <a:rPr lang="en-US" b="0" dirty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19340" y="3191235"/>
                <a:ext cx="15082299" cy="1447672"/>
              </a:xfrm>
            </p:spPr>
            <p:txBody>
              <a:bodyPr/>
              <a:lstStyle/>
              <a:p>
                <a:pPr marL="0" indent="0"/>
                <a:r>
                  <a:rPr lang="en-US" b="1" dirty="0">
                    <a:solidFill>
                      <a:srgbClr val="000000"/>
                    </a:solidFill>
                  </a:rPr>
                  <a:t>PCA </a:t>
                </a:r>
                <a:r>
                  <a:rPr lang="en-US" dirty="0">
                    <a:solidFill>
                      <a:srgbClr val="000000"/>
                    </a:solidFill>
                  </a:rPr>
                  <a:t>is to calculate the principal components for data analytics, where only the a few of principal components are selected in terms of a predefined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of features.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B0618A-44B1-4FAB-8416-1D9926BCD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9340" y="3191235"/>
                <a:ext cx="15082299" cy="1447672"/>
              </a:xfrm>
              <a:blipFill>
                <a:blip r:embed="rId5"/>
                <a:stretch>
                  <a:fillRect l="-808"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992947"/>
            <a:ext cx="1541683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It is commonly used for dimensionality reduction by projecting each data point onto only the first few principal components to obtain lower-dimensional data while preserving as much of the data's variation as possible. 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first principal component can equivalently be defined as a direction that maximizes the variance of the projected data. 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principal component can be taken as a direction orthogonal to the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</a:t>
            </a:r>
            <a:r>
              <a:rPr lang="en-US" dirty="0"/>
              <a:t>principal components, which maximizes the variance of the projected data.</a:t>
            </a:r>
            <a:endParaRPr lang="en-US" b="1" i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56C8634-37B8-5A49-BEB8-C2B7A8E83DD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8019">
        <p:fade/>
      </p:transition>
    </mc:Choice>
    <mc:Fallback>
      <p:transition spd="med" advTm="1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PCA (Principal component analysis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15082299" cy="1447672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The goal of PCA </a:t>
            </a:r>
            <a:r>
              <a:rPr lang="en-US" dirty="0">
                <a:solidFill>
                  <a:srgbClr val="000000"/>
                </a:solidFill>
              </a:rPr>
              <a:t>is to reduce the dimensionality of the data while preserving the variation present in the dataset as much as possible. 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4992947"/>
            <a:ext cx="15416836" cy="5051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The axes have been rotated to new principal </a:t>
            </a:r>
            <a:r>
              <a:rPr lang="en-US" dirty="0"/>
              <a:t>components </a:t>
            </a:r>
            <a:r>
              <a:rPr lang="en-US" kern="0" dirty="0">
                <a:solidFill>
                  <a:srgbClr val="000000"/>
                </a:solidFill>
              </a:rPr>
              <a:t>such that: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Principal </a:t>
            </a:r>
            <a:r>
              <a:rPr lang="en-US" dirty="0"/>
              <a:t>component</a:t>
            </a:r>
            <a:r>
              <a:rPr lang="en-US" kern="0" dirty="0">
                <a:solidFill>
                  <a:srgbClr val="000000"/>
                </a:solidFill>
              </a:rPr>
              <a:t> 1 has the highest variance.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Principal </a:t>
            </a:r>
            <a:r>
              <a:rPr lang="en-US" dirty="0"/>
              <a:t>component</a:t>
            </a:r>
            <a:r>
              <a:rPr lang="en-US" kern="0" dirty="0">
                <a:solidFill>
                  <a:srgbClr val="000000"/>
                </a:solidFill>
              </a:rPr>
              <a:t> 2 has the next highest variance, and so on. </a:t>
            </a:r>
          </a:p>
          <a:p>
            <a:pPr marL="1407073" lvl="1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5A15AF-3A87-2B4E-99A7-724493FC5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537" y="6585448"/>
            <a:ext cx="7622013" cy="2880298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575B631C-5F30-F14C-A52F-067A4C0E7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07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4218">
        <p:fade/>
      </p:transition>
    </mc:Choice>
    <mc:Fallback>
      <p:transition spd="med" advTm="142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dirty="0"/>
              <a:t>PCA (Principal component analysis</a:t>
            </a:r>
            <a:r>
              <a:rPr lang="en-US" b="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4"/>
            <a:ext cx="15082299" cy="3410288"/>
          </a:xfrm>
        </p:spPr>
        <p:txBody>
          <a:bodyPr/>
          <a:lstStyle/>
          <a:p>
            <a:pPr marL="0" indent="0"/>
            <a:r>
              <a:rPr lang="en-US" b="1" dirty="0">
                <a:solidFill>
                  <a:srgbClr val="000000"/>
                </a:solidFill>
              </a:rPr>
              <a:t>Principal Components (PCs): </a:t>
            </a:r>
            <a:r>
              <a:rPr lang="en-US" dirty="0">
                <a:solidFill>
                  <a:srgbClr val="000000"/>
                </a:solidFill>
              </a:rPr>
              <a:t>orthogonal vectors that are ordered by the fraction of the total information (variation) in the corresponding directions.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PCs can be found as the “best” eigenvectors of the covariance matrix of the data points. 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dirty="0">
                <a:solidFill>
                  <a:srgbClr val="000000"/>
                </a:solidFill>
              </a:rPr>
              <a:t>PCs are linear least squares fits to samples, each orthogonal to the previous PCs: 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EDF9CF-BD96-C643-B033-431B77AD1795}"/>
              </a:ext>
            </a:extLst>
          </p:cNvPr>
          <p:cNvSpPr txBox="1">
            <a:spLocks/>
          </p:cNvSpPr>
          <p:nvPr/>
        </p:nvSpPr>
        <p:spPr bwMode="auto">
          <a:xfrm>
            <a:off x="819340" y="6786542"/>
            <a:ext cx="15416836" cy="212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83654" indent="-383654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800" b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333527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098189" indent="-283111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958101" indent="-381008" algn="l" rtl="0" fontAlgn="base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bg2"/>
              </a:buClr>
              <a:buSzPct val="75000"/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3529612" indent="-38100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3333">
                <a:solidFill>
                  <a:schemeClr val="tx1"/>
                </a:solidFill>
                <a:latin typeface="+mn-lt"/>
              </a:defRPr>
            </a:lvl5pPr>
            <a:lvl6pPr marL="4291627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6pPr>
            <a:lvl7pPr marL="505364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7pPr>
            <a:lvl8pPr marL="5815658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8pPr>
            <a:lvl9pPr marL="6577673" indent="-381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3333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First PC is a minimum distance fit to a vector in the original feature space 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/>
                </a:solidFill>
              </a:rPr>
              <a:t>Second PC is a minimum distance fit to a vector in the plane perpendicular to the first PC </a:t>
            </a: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kern="0" dirty="0">
              <a:solidFill>
                <a:srgbClr val="000000"/>
              </a:solidFill>
            </a:endParaRPr>
          </a:p>
          <a:p>
            <a:pPr marL="457200" indent="-457200" defTabSz="914400"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b="1" kern="0" dirty="0">
              <a:solidFill>
                <a:srgbClr val="000000"/>
              </a:solidFill>
            </a:endParaRPr>
          </a:p>
          <a:p>
            <a:pPr defTabSz="914400"/>
            <a:endParaRPr lang="en-US" kern="0" dirty="0"/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54F611DA-22C1-CF4B-B0CD-6800649B7C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37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332">
        <p:fade/>
      </p:transition>
    </mc:Choice>
    <mc:Fallback>
      <p:transition spd="med" advTm="383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EA43-44D8-4A70-A65D-DE5E7DE73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4800" dirty="0">
                <a:solidFill>
                  <a:srgbClr val="000000"/>
                </a:solidFill>
              </a:rPr>
            </a:br>
            <a:r>
              <a:rPr lang="en-US" sz="4800" dirty="0">
                <a:solidFill>
                  <a:srgbClr val="000000"/>
                </a:solidFill>
              </a:rPr>
              <a:t>Mathematics for </a:t>
            </a:r>
            <a:r>
              <a:rPr lang="en-US" dirty="0"/>
              <a:t>PCA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618A-44B1-4FAB-8416-1D9926BCD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40" y="3191235"/>
            <a:ext cx="15082299" cy="733994"/>
          </a:xfrm>
        </p:spPr>
        <p:txBody>
          <a:bodyPr/>
          <a:lstStyle/>
          <a:p>
            <a:r>
              <a:rPr lang="en-US" dirty="0"/>
              <a:t>Covariance Matrix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9EDF9CF-BD96-C643-B033-431B77AD179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19340" y="6071845"/>
                <a:ext cx="15416836" cy="36830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83654" indent="-383654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800" b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1333527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4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2098189" indent="-283111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20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2958101" indent="-381008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ts val="500"/>
                  </a:spcAft>
                  <a:buClr>
                    <a:schemeClr val="bg2"/>
                  </a:buClr>
                  <a:buSzPct val="75000"/>
                  <a:buFont typeface="Arial" panose="020B0604020202020204" pitchFamily="34" charset="0"/>
                  <a:buNone/>
                  <a:defRPr sz="18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3529612" indent="-381008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3333">
                    <a:solidFill>
                      <a:schemeClr val="tx1"/>
                    </a:solidFill>
                    <a:latin typeface="+mn-lt"/>
                  </a:defRPr>
                </a:lvl5pPr>
                <a:lvl6pPr marL="4291627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6pPr>
                <a:lvl7pPr marL="505364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7pPr>
                <a:lvl8pPr marL="5815658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8pPr>
                <a:lvl9pPr marL="6577673" indent="-381008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3333">
                    <a:solidFill>
                      <a:schemeClr val="bg1"/>
                    </a:solidFill>
                    <a:latin typeface="+mn-lt"/>
                  </a:defRPr>
                </a:lvl9pPr>
              </a:lstStyle>
              <a:p>
                <a:pPr marL="0" indent="0" defTabSz="914400">
                  <a:buClr>
                    <a:schemeClr val="bg1"/>
                  </a:buClr>
                  <a:buSzPct val="100000"/>
                </a:pPr>
                <a:r>
                  <a:rPr lang="en-US" kern="0" dirty="0">
                    <a:solidFill>
                      <a:srgbClr val="000000"/>
                    </a:solidFill>
                  </a:rPr>
                  <a:t>Estimating covariance matrix from data points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p>
                          <m:sSupPr>
                            <m:ctrlP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kern="0" dirty="0">
                    <a:solidFill>
                      <a:srgbClr val="000000"/>
                    </a:solidFill>
                  </a:rPr>
                  <a:t>: </a:t>
                </a:r>
              </a:p>
              <a:p>
                <a:pPr marL="457200" indent="-457200" defTabSz="914400">
                  <a:buClr>
                    <a:schemeClr val="bg1"/>
                  </a:buClr>
                  <a:buSzPct val="100000"/>
                  <a:buFont typeface="Arial" panose="020B0604020202020204" pitchFamily="34" charset="0"/>
                  <a:buChar char="•"/>
                </a:pPr>
                <a:endParaRPr lang="en-US" b="1" kern="0" dirty="0">
                  <a:solidFill>
                    <a:srgbClr val="000000"/>
                  </a:solidFill>
                </a:endParaRPr>
              </a:p>
              <a:p>
                <a:pPr defTabSz="914400"/>
                <a:endParaRPr lang="en-US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49EDF9CF-BD96-C643-B033-431B77AD1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9340" y="6071845"/>
                <a:ext cx="15416836" cy="3683078"/>
              </a:xfrm>
              <a:prstGeom prst="rect">
                <a:avLst/>
              </a:prstGeom>
              <a:blipFill>
                <a:blip r:embed="rId5"/>
                <a:stretch>
                  <a:fillRect l="-823" t="-275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1A159D0-502D-2945-AD36-972B39880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6719" y="3351264"/>
            <a:ext cx="5014431" cy="2436257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BDA5D22-3831-8944-B4C5-50DCE3385C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0284" y="6652726"/>
            <a:ext cx="6551883" cy="30998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64FACCB6-39DE-064C-9C19-619D570152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322800" y="9321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9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713">
        <p:fade/>
      </p:transition>
    </mc:Choice>
    <mc:Fallback>
      <p:transition spd="med" advTm="9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itle &amp; Bullet">
  <a:themeElements>
    <a:clrScheme name="Custom 1">
      <a:dk1>
        <a:srgbClr val="CDCDCD"/>
      </a:dk1>
      <a:lt1>
        <a:srgbClr val="FFFFFF"/>
      </a:lt1>
      <a:dk2>
        <a:srgbClr val="000000"/>
      </a:dk2>
      <a:lt2>
        <a:srgbClr val="76B900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none" rtlCol="0" anchor="ctr">
        <a:spAutoFit/>
      </a:bodyPr>
      <a:lstStyle>
        <a:defPPr algn="ctr">
          <a:lnSpc>
            <a:spcPct val="90000"/>
          </a:lnSpc>
          <a:defRPr sz="1600" dirty="0" err="1" smtClean="0">
            <a:solidFill>
              <a:schemeClr val="bg1"/>
            </a:solidFill>
            <a:latin typeface="Trebuchet MS" panose="020B0603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>
    <a:extraClrScheme>
      <a:clrScheme name="PPT_Template_Corp_16x9_rev2 1">
        <a:dk1>
          <a:srgbClr val="808080"/>
        </a:dk1>
        <a:lt1>
          <a:srgbClr val="FFFFFF"/>
        </a:lt1>
        <a:dk2>
          <a:srgbClr val="000000"/>
        </a:dk2>
        <a:lt2>
          <a:srgbClr val="B9E700"/>
        </a:lt2>
        <a:accent1>
          <a:srgbClr val="33CCCC"/>
        </a:accent1>
        <a:accent2>
          <a:srgbClr val="FF9933"/>
        </a:accent2>
        <a:accent3>
          <a:srgbClr val="AAAAAA"/>
        </a:accent3>
        <a:accent4>
          <a:srgbClr val="DADADA"/>
        </a:accent4>
        <a:accent5>
          <a:srgbClr val="ADE2E2"/>
        </a:accent5>
        <a:accent6>
          <a:srgbClr val="E78A2D"/>
        </a:accent6>
        <a:hlink>
          <a:srgbClr val="99CC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3317AA0AAFE040A4C7C5D23CBE8847" ma:contentTypeVersion="4" ma:contentTypeDescription="Create a new document." ma:contentTypeScope="" ma:versionID="5b1f19b83b10f4e69c2746e9f27fdab9">
  <xsd:schema xmlns:xsd="http://www.w3.org/2001/XMLSchema" xmlns:xs="http://www.w3.org/2001/XMLSchema" xmlns:p="http://schemas.microsoft.com/office/2006/metadata/properties" xmlns:ns2="b2811cf8-4877-470e-bec4-f5c16c1a5202" targetNamespace="http://schemas.microsoft.com/office/2006/metadata/properties" ma:root="true" ma:fieldsID="cd1f39e3641858cffea9d19f9c4007fb" ns2:_="">
    <xsd:import namespace="b2811cf8-4877-470e-bec4-f5c16c1a5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11cf8-4877-470e-bec4-f5c16c1a5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9B7386-0C5E-43DB-8BF1-052EEAD5F5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88E22E-2A4B-4FB1-9848-BF16E7DBE74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39BE6E6-2273-417E-B9EB-1C29CCFDFC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811cf8-4877-470e-bec4-f5c16c1a5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94600</TotalTime>
  <Words>1556</Words>
  <Application>Microsoft Macintosh PowerPoint</Application>
  <PresentationFormat>Custom</PresentationFormat>
  <Paragraphs>358</Paragraphs>
  <Slides>19</Slides>
  <Notes>17</Notes>
  <HiddenSlides>0</HiddenSlides>
  <MMClips>19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Cambria Math</vt:lpstr>
      <vt:lpstr>Courier New</vt:lpstr>
      <vt:lpstr>Times New Roman</vt:lpstr>
      <vt:lpstr>Trebuchet MS</vt:lpstr>
      <vt:lpstr>Wingdings</vt:lpstr>
      <vt:lpstr>Title &amp; Bullet</vt:lpstr>
      <vt:lpstr>Lecture 3.6 - Feature Reduction: PCA</vt:lpstr>
      <vt:lpstr>PowerPoint Presentation</vt:lpstr>
      <vt:lpstr> Feature Reduction</vt:lpstr>
      <vt:lpstr> Feature Reduction</vt:lpstr>
      <vt:lpstr> Feature Reduction</vt:lpstr>
      <vt:lpstr> PCA (Principal component analysis)</vt:lpstr>
      <vt:lpstr> PCA (Principal component analysis)</vt:lpstr>
      <vt:lpstr> PCA (Principal component analysis)</vt:lpstr>
      <vt:lpstr> Mathematics for PCA</vt:lpstr>
      <vt:lpstr> Calculating PCA </vt:lpstr>
      <vt:lpstr> An Example of PCA application</vt:lpstr>
      <vt:lpstr> An Example of PCA application</vt:lpstr>
      <vt:lpstr> An Example of PCA application</vt:lpstr>
      <vt:lpstr> An Example of PCA application</vt:lpstr>
      <vt:lpstr> An Example of PCA application</vt:lpstr>
      <vt:lpstr> An Example of PCA application</vt:lpstr>
      <vt:lpstr> An Example of PCA application</vt:lpstr>
      <vt:lpstr> PCA for clustering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Hohn</dc:creator>
  <cp:lastModifiedBy>Lucy Nwosu</cp:lastModifiedBy>
  <cp:revision>3900</cp:revision>
  <dcterms:created xsi:type="dcterms:W3CDTF">2008-01-24T03:11:41Z</dcterms:created>
  <dcterms:modified xsi:type="dcterms:W3CDTF">2022-02-19T23:23:40Z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0x010100903317AA0AAFE040A4C7C5D23CBE8847</vt:lpwstr>
  </property>
  <property fmtid="{D5CDD505-2E9C-101B-9397-08002B2CF9AE}" pid="3" name="MSIP_Label_6b558183-044c-4105-8d9c-cea02a2a3d86_Enabled">
    <vt:lpwstr>True</vt:lpwstr>
  </property>
  <property fmtid="{D5CDD505-2E9C-101B-9397-08002B2CF9AE}" pid="4" name="MSIP_Label_6b558183-044c-4105-8d9c-cea02a2a3d86_SiteId">
    <vt:lpwstr>43083d15-7273-40c1-b7db-39efd9ccc17a</vt:lpwstr>
  </property>
  <property fmtid="{D5CDD505-2E9C-101B-9397-08002B2CF9AE}" pid="5" name="MSIP_Label_6b558183-044c-4105-8d9c-cea02a2a3d86_Ref">
    <vt:lpwstr>https://api.informationprotection.azure.com/api/43083d15-7273-40c1-b7db-39efd9ccc17a</vt:lpwstr>
  </property>
  <property fmtid="{D5CDD505-2E9C-101B-9397-08002B2CF9AE}" pid="6" name="MSIP_Label_6b558183-044c-4105-8d9c-cea02a2a3d86_Owner">
    <vt:lpwstr>lspillman@nvidia.com</vt:lpwstr>
  </property>
  <property fmtid="{D5CDD505-2E9C-101B-9397-08002B2CF9AE}" pid="7" name="MSIP_Label_6b558183-044c-4105-8d9c-cea02a2a3d86_SetDate">
    <vt:lpwstr>2018-05-11T15:28:31.9824217-07:00</vt:lpwstr>
  </property>
  <property fmtid="{D5CDD505-2E9C-101B-9397-08002B2CF9AE}" pid="8" name="MSIP_Label_6b558183-044c-4105-8d9c-cea02a2a3d86_Name">
    <vt:lpwstr>Unrestricted</vt:lpwstr>
  </property>
  <property fmtid="{D5CDD505-2E9C-101B-9397-08002B2CF9AE}" pid="9" name="MSIP_Label_6b558183-044c-4105-8d9c-cea02a2a3d86_Application">
    <vt:lpwstr>Microsoft Azure Information Protection</vt:lpwstr>
  </property>
  <property fmtid="{D5CDD505-2E9C-101B-9397-08002B2CF9AE}" pid="10" name="MSIP_Label_6b558183-044c-4105-8d9c-cea02a2a3d86_Extended_MSFT_Method">
    <vt:lpwstr>Automatic</vt:lpwstr>
  </property>
  <property fmtid="{D5CDD505-2E9C-101B-9397-08002B2CF9AE}" pid="11" name="Sensitivity">
    <vt:lpwstr>Unrestricted</vt:lpwstr>
  </property>
</Properties>
</file>