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12"/>
  </p:notesMasterIdLst>
  <p:handoutMasterIdLst>
    <p:handoutMasterId r:id="rId13"/>
  </p:handoutMasterIdLst>
  <p:sldIdLst>
    <p:sldId id="818" r:id="rId5"/>
    <p:sldId id="809" r:id="rId6"/>
    <p:sldId id="826" r:id="rId7"/>
    <p:sldId id="827" r:id="rId8"/>
    <p:sldId id="828" r:id="rId9"/>
    <p:sldId id="829" r:id="rId10"/>
    <p:sldId id="820" r:id="rId11"/>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shuang" initials="DX" lastIdx="2" clrIdx="0">
    <p:extLst>
      <p:ext uri="{19B8F6BF-5375-455C-9EA6-DF929625EA0E}">
        <p15:presenceInfo xmlns:p15="http://schemas.microsoft.com/office/powerpoint/2012/main" userId="S::xidong@pvamu.edu::d29ea5ac-2f9d-408c-9c70-b4ad3440d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4" autoAdjust="0"/>
    <p:restoredTop sz="77259" autoAdjust="0"/>
  </p:normalViewPr>
  <p:slideViewPr>
    <p:cSldViewPr snapToGrid="0">
      <p:cViewPr varScale="1">
        <p:scale>
          <a:sx n="59" d="100"/>
          <a:sy n="59" d="100"/>
        </p:scale>
        <p:origin x="1188" y="84"/>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bungo" userId="S::jbungo_nvidia.com#ext#@gtvault.onmicrosoft.com::c69b4972-ef89-4265-a3e3-b054213acbae" providerId="AD" clId="Web-{3D96AE9F-90A4-0000-A004-0640D3A59660}"/>
    <pc:docChg chg="modSld">
      <pc:chgData name="jbungo" userId="S::jbungo_nvidia.com#ext#@gtvault.onmicrosoft.com::c69b4972-ef89-4265-a3e3-b054213acbae" providerId="AD" clId="Web-{3D96AE9F-90A4-0000-A004-0640D3A59660}" dt="2021-02-25T03:29:44.104" v="163" actId="20577"/>
      <pc:docMkLst>
        <pc:docMk/>
      </pc:docMkLst>
      <pc:sldChg chg="modSp">
        <pc:chgData name="jbungo" userId="S::jbungo_nvidia.com#ext#@gtvault.onmicrosoft.com::c69b4972-ef89-4265-a3e3-b054213acbae" providerId="AD" clId="Web-{3D96AE9F-90A4-0000-A004-0640D3A59660}" dt="2021-02-25T03:29:44.104" v="163" actId="20577"/>
        <pc:sldMkLst>
          <pc:docMk/>
          <pc:sldMk cId="797556869" sldId="818"/>
        </pc:sldMkLst>
        <pc:spChg chg="mod">
          <ac:chgData name="jbungo" userId="S::jbungo_nvidia.com#ext#@gtvault.onmicrosoft.com::c69b4972-ef89-4265-a3e3-b054213acbae" providerId="AD" clId="Web-{3D96AE9F-90A4-0000-A004-0640D3A59660}" dt="2021-02-25T03:29:44.104" v="163" actId="20577"/>
          <ac:spMkLst>
            <pc:docMk/>
            <pc:sldMk cId="797556869" sldId="818"/>
            <ac:spMk id="2" creationId="{4E9096EC-7B78-40A1-902B-4FD437982655}"/>
          </ac:spMkLst>
        </pc:spChg>
      </pc:sldChg>
      <pc:sldChg chg="modSp">
        <pc:chgData name="jbungo" userId="S::jbungo_nvidia.com#ext#@gtvault.onmicrosoft.com::c69b4972-ef89-4265-a3e3-b054213acbae" providerId="AD" clId="Web-{3D96AE9F-90A4-0000-A004-0640D3A59660}" dt="2021-02-25T03:25:14.356" v="12" actId="20577"/>
        <pc:sldMkLst>
          <pc:docMk/>
          <pc:sldMk cId="4024180950" sldId="826"/>
        </pc:sldMkLst>
        <pc:spChg chg="mod">
          <ac:chgData name="jbungo" userId="S::jbungo_nvidia.com#ext#@gtvault.onmicrosoft.com::c69b4972-ef89-4265-a3e3-b054213acbae" providerId="AD" clId="Web-{3D96AE9F-90A4-0000-A004-0640D3A59660}" dt="2021-02-25T03:25:14.356" v="12" actId="20577"/>
          <ac:spMkLst>
            <pc:docMk/>
            <pc:sldMk cId="4024180950" sldId="826"/>
            <ac:spMk id="2" creationId="{8A2FEA43-44D8-4A70-A65D-DE5E7DE733D7}"/>
          </ac:spMkLst>
        </pc:spChg>
      </pc:sldChg>
      <pc:sldChg chg="modSp">
        <pc:chgData name="jbungo" userId="S::jbungo_nvidia.com#ext#@gtvault.onmicrosoft.com::c69b4972-ef89-4265-a3e3-b054213acbae" providerId="AD" clId="Web-{3D96AE9F-90A4-0000-A004-0640D3A59660}" dt="2021-02-25T03:29:30.697" v="162" actId="20577"/>
        <pc:sldMkLst>
          <pc:docMk/>
          <pc:sldMk cId="2356122382" sldId="827"/>
        </pc:sldMkLst>
        <pc:spChg chg="mod">
          <ac:chgData name="jbungo" userId="S::jbungo_nvidia.com#ext#@gtvault.onmicrosoft.com::c69b4972-ef89-4265-a3e3-b054213acbae" providerId="AD" clId="Web-{3D96AE9F-90A4-0000-A004-0640D3A59660}" dt="2021-02-25T03:25:44.483" v="42" actId="20577"/>
          <ac:spMkLst>
            <pc:docMk/>
            <pc:sldMk cId="2356122382" sldId="827"/>
            <ac:spMk id="2" creationId="{8A2FEA43-44D8-4A70-A65D-DE5E7DE733D7}"/>
          </ac:spMkLst>
        </pc:spChg>
        <pc:spChg chg="mod">
          <ac:chgData name="jbungo" userId="S::jbungo_nvidia.com#ext#@gtvault.onmicrosoft.com::c69b4972-ef89-4265-a3e3-b054213acbae" providerId="AD" clId="Web-{3D96AE9F-90A4-0000-A004-0640D3A59660}" dt="2021-02-25T03:29:30.697" v="162" actId="20577"/>
          <ac:spMkLst>
            <pc:docMk/>
            <pc:sldMk cId="2356122382" sldId="827"/>
            <ac:spMk id="3" creationId="{C1B0618A-44B1-4FAB-8416-1D9926BCD483}"/>
          </ac:spMkLst>
        </pc:spChg>
      </pc:sldChg>
      <pc:sldChg chg="modSp">
        <pc:chgData name="jbungo" userId="S::jbungo_nvidia.com#ext#@gtvault.onmicrosoft.com::c69b4972-ef89-4265-a3e3-b054213acbae" providerId="AD" clId="Web-{3D96AE9F-90A4-0000-A004-0640D3A59660}" dt="2021-02-25T03:26:43.658" v="76" actId="20577"/>
        <pc:sldMkLst>
          <pc:docMk/>
          <pc:sldMk cId="3695439626" sldId="828"/>
        </pc:sldMkLst>
        <pc:spChg chg="mod">
          <ac:chgData name="jbungo" userId="S::jbungo_nvidia.com#ext#@gtvault.onmicrosoft.com::c69b4972-ef89-4265-a3e3-b054213acbae" providerId="AD" clId="Web-{3D96AE9F-90A4-0000-A004-0640D3A59660}" dt="2021-02-25T03:26:15.906" v="73" actId="20577"/>
          <ac:spMkLst>
            <pc:docMk/>
            <pc:sldMk cId="3695439626" sldId="828"/>
            <ac:spMk id="2" creationId="{8A2FEA43-44D8-4A70-A65D-DE5E7DE733D7}"/>
          </ac:spMkLst>
        </pc:spChg>
        <pc:spChg chg="mod">
          <ac:chgData name="jbungo" userId="S::jbungo_nvidia.com#ext#@gtvault.onmicrosoft.com::c69b4972-ef89-4265-a3e3-b054213acbae" providerId="AD" clId="Web-{3D96AE9F-90A4-0000-A004-0640D3A59660}" dt="2021-02-25T03:26:43.658" v="76" actId="20577"/>
          <ac:spMkLst>
            <pc:docMk/>
            <pc:sldMk cId="3695439626" sldId="828"/>
            <ac:spMk id="3" creationId="{C1B0618A-44B1-4FAB-8416-1D9926BCD483}"/>
          </ac:spMkLst>
        </pc:spChg>
      </pc:sldChg>
      <pc:sldChg chg="modSp">
        <pc:chgData name="jbungo" userId="S::jbungo_nvidia.com#ext#@gtvault.onmicrosoft.com::c69b4972-ef89-4265-a3e3-b054213acbae" providerId="AD" clId="Web-{3D96AE9F-90A4-0000-A004-0640D3A59660}" dt="2021-02-25T03:28:39.945" v="151" actId="20577"/>
        <pc:sldMkLst>
          <pc:docMk/>
          <pc:sldMk cId="879770907" sldId="829"/>
        </pc:sldMkLst>
        <pc:spChg chg="mod">
          <ac:chgData name="jbungo" userId="S::jbungo_nvidia.com#ext#@gtvault.onmicrosoft.com::c69b4972-ef89-4265-a3e3-b054213acbae" providerId="AD" clId="Web-{3D96AE9F-90A4-0000-A004-0640D3A59660}" dt="2021-02-25T03:27:27.894" v="126" actId="20577"/>
          <ac:spMkLst>
            <pc:docMk/>
            <pc:sldMk cId="879770907" sldId="829"/>
            <ac:spMk id="2" creationId="{8A2FEA43-44D8-4A70-A65D-DE5E7DE733D7}"/>
          </ac:spMkLst>
        </pc:spChg>
        <pc:spChg chg="mod">
          <ac:chgData name="jbungo" userId="S::jbungo_nvidia.com#ext#@gtvault.onmicrosoft.com::c69b4972-ef89-4265-a3e3-b054213acbae" providerId="AD" clId="Web-{3D96AE9F-90A4-0000-A004-0640D3A59660}" dt="2021-02-25T03:28:39.945" v="151" actId="20577"/>
          <ac:spMkLst>
            <pc:docMk/>
            <pc:sldMk cId="879770907" sldId="829"/>
            <ac:spMk id="3" creationId="{C1B0618A-44B1-4FAB-8416-1D9926BCD483}"/>
          </ac:spMkLst>
        </pc:spChg>
      </pc:sldChg>
    </pc:docChg>
  </pc:docChgLst>
  <pc:docChgLst>
    <pc:chgData name="Joe Bungo" userId="68c73667-b054-4751-86c2-2fef667112d9" providerId="ADAL" clId="{96B9572D-0531-49B9-B3DE-55BD26C84B17}"/>
    <pc:docChg chg="modSld">
      <pc:chgData name="Joe Bungo" userId="68c73667-b054-4751-86c2-2fef667112d9" providerId="ADAL" clId="{96B9572D-0531-49B9-B3DE-55BD26C84B17}" dt="2023-06-13T22:50:29.817" v="1" actId="20577"/>
      <pc:docMkLst>
        <pc:docMk/>
      </pc:docMkLst>
      <pc:sldChg chg="modSp mod">
        <pc:chgData name="Joe Bungo" userId="68c73667-b054-4751-86c2-2fef667112d9" providerId="ADAL" clId="{96B9572D-0531-49B9-B3DE-55BD26C84B17}" dt="2023-06-13T22:50:29.817" v="1" actId="20577"/>
        <pc:sldMkLst>
          <pc:docMk/>
          <pc:sldMk cId="797556869" sldId="818"/>
        </pc:sldMkLst>
        <pc:spChg chg="mod">
          <ac:chgData name="Joe Bungo" userId="68c73667-b054-4751-86c2-2fef667112d9" providerId="ADAL" clId="{96B9572D-0531-49B9-B3DE-55BD26C84B17}" dt="2023-06-13T22:50:29.817" v="1" actId="20577"/>
          <ac:spMkLst>
            <pc:docMk/>
            <pc:sldMk cId="797556869" sldId="818"/>
            <ac:spMk id="2" creationId="{4E9096EC-7B78-40A1-902B-4FD437982655}"/>
          </ac:spMkLst>
        </pc:spChg>
      </pc:sldChg>
    </pc:docChg>
  </pc:docChgLst>
  <pc:docChgLst>
    <pc:chgData name="Dong, Xishuang" userId="S::xidong_pvamu.edu#ext#@gtvault.onmicrosoft.com::d82fe4bc-41b8-4dba-8c63-3c53a5962af7" providerId="AD" clId="Web-{B095AE9F-E097-0000-A004-01D95313E589}"/>
    <pc:docChg chg="modSld">
      <pc:chgData name="Dong, Xishuang" userId="S::xidong_pvamu.edu#ext#@gtvault.onmicrosoft.com::d82fe4bc-41b8-4dba-8c63-3c53a5962af7" providerId="AD" clId="Web-{B095AE9F-E097-0000-A004-01D95313E589}" dt="2021-02-25T03:15:46.662" v="8" actId="14100"/>
      <pc:docMkLst>
        <pc:docMk/>
      </pc:docMkLst>
      <pc:sldChg chg="modSp">
        <pc:chgData name="Dong, Xishuang" userId="S::xidong_pvamu.edu#ext#@gtvault.onmicrosoft.com::d82fe4bc-41b8-4dba-8c63-3c53a5962af7" providerId="AD" clId="Web-{B095AE9F-E097-0000-A004-01D95313E589}" dt="2021-02-25T03:15:25.551" v="7" actId="14100"/>
        <pc:sldMkLst>
          <pc:docMk/>
          <pc:sldMk cId="797556869" sldId="818"/>
        </pc:sldMkLst>
        <pc:spChg chg="mod">
          <ac:chgData name="Dong, Xishuang" userId="S::xidong_pvamu.edu#ext#@gtvault.onmicrosoft.com::d82fe4bc-41b8-4dba-8c63-3c53a5962af7" providerId="AD" clId="Web-{B095AE9F-E097-0000-A004-01D95313E589}" dt="2021-02-25T03:15:25.551" v="7" actId="14100"/>
          <ac:spMkLst>
            <pc:docMk/>
            <pc:sldMk cId="797556869" sldId="818"/>
            <ac:spMk id="2" creationId="{4E9096EC-7B78-40A1-902B-4FD437982655}"/>
          </ac:spMkLst>
        </pc:spChg>
      </pc:sldChg>
      <pc:sldChg chg="modSp">
        <pc:chgData name="Dong, Xishuang" userId="S::xidong_pvamu.edu#ext#@gtvault.onmicrosoft.com::d82fe4bc-41b8-4dba-8c63-3c53a5962af7" providerId="AD" clId="Web-{B095AE9F-E097-0000-A004-01D95313E589}" dt="2021-02-25T03:15:46.662" v="8" actId="14100"/>
        <pc:sldMkLst>
          <pc:docMk/>
          <pc:sldMk cId="2356122382" sldId="827"/>
        </pc:sldMkLst>
        <pc:spChg chg="mod">
          <ac:chgData name="Dong, Xishuang" userId="S::xidong_pvamu.edu#ext#@gtvault.onmicrosoft.com::d82fe4bc-41b8-4dba-8c63-3c53a5962af7" providerId="AD" clId="Web-{B095AE9F-E097-0000-A004-01D95313E589}" dt="2021-02-25T03:15:46.662" v="8" actId="14100"/>
          <ac:spMkLst>
            <pc:docMk/>
            <pc:sldMk cId="2356122382" sldId="827"/>
            <ac:spMk id="2" creationId="{8A2FEA43-44D8-4A70-A65D-DE5E7DE733D7}"/>
          </ac:spMkLst>
        </pc:spChg>
      </pc:sldChg>
      <pc:sldChg chg="modSp">
        <pc:chgData name="Dong, Xishuang" userId="S::xidong_pvamu.edu#ext#@gtvault.onmicrosoft.com::d82fe4bc-41b8-4dba-8c63-3c53a5962af7" providerId="AD" clId="Web-{B095AE9F-E097-0000-A004-01D95313E589}" dt="2021-02-25T03:15:10.488" v="5" actId="14100"/>
        <pc:sldMkLst>
          <pc:docMk/>
          <pc:sldMk cId="3695439626" sldId="828"/>
        </pc:sldMkLst>
        <pc:spChg chg="mod">
          <ac:chgData name="Dong, Xishuang" userId="S::xidong_pvamu.edu#ext#@gtvault.onmicrosoft.com::d82fe4bc-41b8-4dba-8c63-3c53a5962af7" providerId="AD" clId="Web-{B095AE9F-E097-0000-A004-01D95313E589}" dt="2021-02-25T03:15:10.488" v="5" actId="14100"/>
          <ac:spMkLst>
            <pc:docMk/>
            <pc:sldMk cId="3695439626" sldId="828"/>
            <ac:spMk id="2" creationId="{8A2FEA43-44D8-4A70-A65D-DE5E7DE733D7}"/>
          </ac:spMkLst>
        </pc:spChg>
      </pc:sldChg>
      <pc:sldChg chg="modSp">
        <pc:chgData name="Dong, Xishuang" userId="S::xidong_pvamu.edu#ext#@gtvault.onmicrosoft.com::d82fe4bc-41b8-4dba-8c63-3c53a5962af7" providerId="AD" clId="Web-{B095AE9F-E097-0000-A004-01D95313E589}" dt="2021-02-25T03:15:18.582" v="6" actId="14100"/>
        <pc:sldMkLst>
          <pc:docMk/>
          <pc:sldMk cId="879770907" sldId="829"/>
        </pc:sldMkLst>
        <pc:spChg chg="mod">
          <ac:chgData name="Dong, Xishuang" userId="S::xidong_pvamu.edu#ext#@gtvault.onmicrosoft.com::d82fe4bc-41b8-4dba-8c63-3c53a5962af7" providerId="AD" clId="Web-{B095AE9F-E097-0000-A004-01D95313E589}" dt="2021-02-25T03:15:18.582" v="6" actId="14100"/>
          <ac:spMkLst>
            <pc:docMk/>
            <pc:sldMk cId="879770907" sldId="829"/>
            <ac:spMk id="2" creationId="{8A2FEA43-44D8-4A70-A65D-DE5E7DE733D7}"/>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6/13/2023</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present </a:t>
            </a:r>
            <a:r>
              <a:rPr lang="en-US" dirty="0">
                <a:latin typeface="Arial"/>
                <a:cs typeface="Arial"/>
              </a:rPr>
              <a:t>Challenges for Underrepresented Groups Relating to Data Ethics and Bias.</a:t>
            </a: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00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The emergence and growth of research on AI ethics have come out, especially in algorithmic fairness and data fairness.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endParaRPr>
          </a:p>
          <a:p>
            <a:pPr marL="342900" indent="-342900">
              <a:buFont typeface="Arial" panose="020B0604020202020204" pitchFamily="34" charset="0"/>
              <a:buChar char="•"/>
            </a:pPr>
            <a:r>
              <a:rPr lang="en-US" dirty="0"/>
              <a:t>Design of unbiased algorithms and fair socio-technical systems are key outcomes for fairness of AI. It depends on practitioners from the fields of data science and computer science.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Data from the underrepresented groups show that they continue to be subject to systemic structural biases. Generally, it is from data collection, which can skew the outcome of automated decision-making processes.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Indeed, the interdisciplinary community that has recently arisen to address these biases in algorithmic design and deployment has made great strides in identifying unfairness and working to address it from a computational perspective.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37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indent="-342900">
              <a:buFont typeface="Arial" panose="020B0604020202020204" pitchFamily="34" charset="0"/>
              <a:buChar char="•"/>
            </a:pPr>
            <a:r>
              <a:rPr lang="en-US" dirty="0">
                <a:latin typeface="Arial"/>
                <a:cs typeface="Arial"/>
              </a:rPr>
              <a:t>Why Improving Diversity is Essential to the Ethics in AI Community? </a:t>
            </a:r>
            <a:endParaRPr lang="en-US" dirty="0"/>
          </a:p>
          <a:p>
            <a:pPr marL="1104870" lvl="1" indent="-342900">
              <a:buFont typeface="Arial" panose="020B0604020202020204" pitchFamily="34" charset="0"/>
              <a:buChar char="•"/>
            </a:pPr>
            <a:r>
              <a:rPr lang="en-US" dirty="0"/>
              <a:t>Bias in data and algorithms are critical issues, and efforts to address these are essential in ever more real-world scenarios. </a:t>
            </a:r>
          </a:p>
          <a:p>
            <a:pPr marL="1104870" lvl="1" indent="-342900">
              <a:buFont typeface="Arial" panose="020B0604020202020204" pitchFamily="34" charset="0"/>
              <a:buChar char="•"/>
            </a:pPr>
            <a:r>
              <a:rPr lang="en-US" dirty="0"/>
              <a:t>Structural inequality is a condition where one category of people are attributed an unequal status compared to other categories of people, which leads to this relationship being perpetuated and reinforced by a confluence of unequal relations in roles, functions, decisions, rights, and opportunities. </a:t>
            </a:r>
          </a:p>
          <a:p>
            <a:pPr marL="1104870" lvl="1" indent="-342900">
              <a:buFont typeface="Arial" panose="020B0604020202020204" pitchFamily="34" charset="0"/>
              <a:buChar char="•"/>
            </a:pPr>
            <a:r>
              <a:rPr lang="en-US" dirty="0"/>
              <a:t>Impact of structural inequality on algorithmic fairness analysis and the computing community </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23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a:t>An example for bias in data is that due to a lack of representation of both female faces and dark-skinned faces in the training datasets used, prediction rates by these commercial systems suffered greatly for these groups.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Missing Labels will result on data bias as well, specifically when membership labels for a protected class are unavailable.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For the algorithmic bias, one example is that at the same health risk score, black patients are considerably sicker than whites due to the way the risk score is attributed to different illnesses that occur disparately when applying classification on a certain dataset.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39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a:latin typeface="Arial"/>
                <a:cs typeface="Arial"/>
              </a:rPr>
              <a:t>There are some recommendations for Increasing Diversity Within Computing and Ethics in AI Community.</a:t>
            </a:r>
          </a:p>
          <a:p>
            <a:pPr marL="1104870" lvl="1" indent="-342900">
              <a:buFont typeface="Arial" panose="020B0604020202020204" pitchFamily="34" charset="0"/>
              <a:buChar char="•"/>
            </a:pPr>
            <a:r>
              <a:rPr lang="en-US" dirty="0"/>
              <a:t>Building collaborations with minority-serving institutions to increase the presentation of </a:t>
            </a:r>
            <a:r>
              <a:rPr lang="en-US"/>
              <a:t>minority people </a:t>
            </a:r>
            <a:endParaRPr lang="en-US" dirty="0"/>
          </a:p>
          <a:p>
            <a:pPr marL="1104870" lvl="1" indent="-342900">
              <a:buFont typeface="Arial" panose="020B0604020202020204" pitchFamily="34" charset="0"/>
              <a:buChar char="•"/>
            </a:pPr>
            <a:endParaRPr lang="en-US" dirty="0"/>
          </a:p>
          <a:p>
            <a:pPr marL="1104870" lvl="1" indent="-342900">
              <a:buFont typeface="Arial" panose="020B0604020202020204" pitchFamily="34" charset="0"/>
              <a:buChar char="•"/>
            </a:pPr>
            <a:r>
              <a:rPr lang="en-US" dirty="0"/>
              <a:t>Prioritizing research collaboration between the Ethics in AI community and underrepresented/interdisciplinary groups </a:t>
            </a:r>
          </a:p>
          <a:p>
            <a:pPr marL="1104870" lvl="1" indent="-342900">
              <a:buFont typeface="Arial" panose="020B0604020202020204" pitchFamily="34" charset="0"/>
              <a:buChar char="•"/>
            </a:pPr>
            <a:endParaRPr lang="en-US" dirty="0"/>
          </a:p>
          <a:p>
            <a:pPr marL="1104870" lvl="1" indent="-342900">
              <a:buFont typeface="Arial" panose="020B0604020202020204" pitchFamily="34" charset="0"/>
              <a:buChar char="•"/>
            </a:pPr>
            <a:r>
              <a:rPr lang="en-US" dirty="0"/>
              <a:t>Providing enhanced mentorship to trainees at Ethics in AI research conferences </a:t>
            </a:r>
          </a:p>
          <a:p>
            <a:pPr marL="1104870" lvl="1"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750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http://creativecommons.org/licenses/by-nc/4.0/legalcode"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35315" y="9561799"/>
            <a:ext cx="9700325"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5" y="6427596"/>
            <a:ext cx="16477282" cy="2688829"/>
          </a:xfrm>
        </p:spPr>
        <p:txBody>
          <a:bodyPr/>
          <a:lstStyle/>
          <a:p>
            <a:r>
              <a:rPr lang="en-US" dirty="0">
                <a:latin typeface="Arial"/>
                <a:cs typeface="Arial"/>
              </a:rPr>
              <a:t>Lecture 4.3 - Challenges for Underrepresented Groups Relating to Data Ethics and Bias</a:t>
            </a: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6" y="6188616"/>
            <a:ext cx="8866188" cy="474663"/>
          </a:xfrm>
        </p:spPr>
        <p:txBody>
          <a:bodyPr/>
          <a:lstStyle/>
          <a:p>
            <a:r>
              <a:rPr lang="en-US" dirty="0"/>
              <a:t>DLI Accelerated Data Science Teaching Kit</a:t>
            </a:r>
          </a:p>
        </p:txBody>
      </p:sp>
      <p:pic>
        <p:nvPicPr>
          <p:cNvPr id="6" name="Audio 5">
            <a:hlinkClick r:id="" action="ppaction://media"/>
            <a:extLst>
              <a:ext uri="{FF2B5EF4-FFF2-40B4-BE49-F238E27FC236}">
                <a16:creationId xmlns:a16="http://schemas.microsoft.com/office/drawing/2014/main" id="{9354AEA1-F5E4-794D-8571-A169CDAF2E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97556869"/>
      </p:ext>
    </p:extLst>
  </p:cSld>
  <p:clrMapOvr>
    <a:masterClrMapping/>
  </p:clrMapOvr>
  <mc:AlternateContent xmlns:mc="http://schemas.openxmlformats.org/markup-compatibility/2006" xmlns:p14="http://schemas.microsoft.com/office/powerpoint/2010/main">
    <mc:Choice Requires="p14">
      <p:transition spd="med" p14:dur="700" advTm="7759">
        <p:fade/>
      </p:transition>
    </mc:Choice>
    <mc:Fallback xmlns="">
      <p:transition spd="med" advTm="77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4"/>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pic>
        <p:nvPicPr>
          <p:cNvPr id="2" name="Audio 1">
            <a:hlinkClick r:id="" action="ppaction://media"/>
            <a:extLst>
              <a:ext uri="{FF2B5EF4-FFF2-40B4-BE49-F238E27FC236}">
                <a16:creationId xmlns:a16="http://schemas.microsoft.com/office/drawing/2014/main" id="{3BDB8004-737C-6140-923F-BF64D4E493E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65269515"/>
      </p:ext>
    </p:extLst>
  </p:cSld>
  <p:clrMapOvr>
    <a:masterClrMapping/>
  </p:clrMapOvr>
  <mc:AlternateContent xmlns:mc="http://schemas.openxmlformats.org/markup-compatibility/2006" xmlns:p14="http://schemas.microsoft.com/office/powerpoint/2010/main">
    <mc:Choice Requires="p14">
      <p:transition spd="med" p14:dur="700" advTm="3196">
        <p:fade/>
      </p:transition>
    </mc:Choice>
    <mc:Fallback xmlns="">
      <p:transition spd="med" advTm="31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br>
            <a:r>
              <a:rPr lang="en-US" dirty="0">
                <a:solidFill>
                  <a:srgbClr val="000000"/>
                </a:solidFill>
                <a:latin typeface="Arial"/>
                <a:cs typeface="Arial"/>
              </a:rPr>
              <a:t>Data and Algorithm Biases in AI</a:t>
            </a:r>
            <a:endParaRPr lang="en-US" dirty="0">
              <a:latin typeface="Arial"/>
              <a:cs typeface="Arial"/>
            </a:endParaRP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4"/>
            <a:ext cx="15082299" cy="6554931"/>
          </a:xfrm>
        </p:spPr>
        <p:txBody>
          <a:bodyPr/>
          <a:lstStyle/>
          <a:p>
            <a:pPr indent="0"/>
            <a:r>
              <a:rPr lang="en-US" dirty="0">
                <a:solidFill>
                  <a:srgbClr val="000000"/>
                </a:solidFill>
              </a:rPr>
              <a:t>The emergence and growth of research on issues of ethics in AI, and in particular algorithmic fairness comes from the data used to train predictive models and in the design of objective functions.</a:t>
            </a:r>
          </a:p>
          <a:p>
            <a:pPr indent="0"/>
            <a:endParaRPr lang="en-US" dirty="0">
              <a:solidFill>
                <a:srgbClr val="000000"/>
              </a:solidFill>
            </a:endParaRPr>
          </a:p>
          <a:p>
            <a:pPr indent="0"/>
            <a:r>
              <a:rPr lang="en-US" dirty="0"/>
              <a:t>Design of unbiased algorithms and fair socio-technical systems are key desired outcomes which depend on practitioners from the fields of data science and computing.</a:t>
            </a:r>
          </a:p>
          <a:p>
            <a:pPr indent="0"/>
            <a:endParaRPr lang="en-US" dirty="0"/>
          </a:p>
          <a:p>
            <a:pPr indent="0"/>
            <a:r>
              <a:rPr lang="en-US" dirty="0"/>
              <a:t>Data from the underrepresented groups show that they continue to be subject to systemic structural biases, often manifesting at data collection, that can skew the outcome of automated decision-making processes. </a:t>
            </a:r>
          </a:p>
          <a:p>
            <a:pPr indent="0"/>
            <a:endParaRPr lang="en-US" dirty="0"/>
          </a:p>
          <a:p>
            <a:pPr indent="0"/>
            <a:r>
              <a:rPr lang="en-US" dirty="0"/>
              <a:t>Indeed, the interdisciplinary community that has recently arisen to address these biases in algorithmic design and deployment has made great strides in identifying unfairness and working to address it from a computational perspective. </a:t>
            </a:r>
          </a:p>
          <a:p>
            <a:pPr indent="0"/>
            <a:endParaRPr lang="en-US" dirty="0"/>
          </a:p>
          <a:p>
            <a:pPr indent="0"/>
            <a:endParaRPr lang="en-US" dirty="0"/>
          </a:p>
        </p:txBody>
      </p:sp>
      <p:sp>
        <p:nvSpPr>
          <p:cNvPr id="5" name="Content Placeholder 2">
            <a:extLst>
              <a:ext uri="{FF2B5EF4-FFF2-40B4-BE49-F238E27FC236}">
                <a16:creationId xmlns:a16="http://schemas.microsoft.com/office/drawing/2014/main" id="{A2B71C32-7841-4047-A97E-17C79A9753FE}"/>
              </a:ext>
            </a:extLst>
          </p:cNvPr>
          <p:cNvSpPr txBox="1">
            <a:spLocks/>
          </p:cNvSpPr>
          <p:nvPr/>
        </p:nvSpPr>
        <p:spPr bwMode="auto">
          <a:xfrm>
            <a:off x="9478536" y="9794557"/>
            <a:ext cx="9144000" cy="9848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altLang="ja-JP" sz="1400" b="1" kern="0" dirty="0" err="1">
                <a:ea typeface="ＭＳ Ｐゴシック" charset="-128"/>
                <a:cs typeface="MS PGothic" charset="-128"/>
              </a:rPr>
              <a:t>Source:</a:t>
            </a:r>
            <a:r>
              <a:rPr lang="en-US" altLang="en-US" sz="1400" b="1" dirty="0" err="1"/>
              <a:t>Kuhlman</a:t>
            </a:r>
            <a:r>
              <a:rPr lang="en-US" altLang="en-US" sz="1400" b="1" dirty="0"/>
              <a:t>, Caitlin, Latifa Jackson, and Rumi </a:t>
            </a:r>
            <a:r>
              <a:rPr lang="en-US" altLang="en-US" sz="1400" b="1" dirty="0" err="1"/>
              <a:t>Chunara</a:t>
            </a:r>
            <a:r>
              <a:rPr lang="en-US" altLang="en-US" sz="1400" b="1" dirty="0"/>
              <a:t>. "No computation without representation: Avoiding data and algorithm biases through diversity." </a:t>
            </a:r>
            <a:r>
              <a:rPr lang="en-US" altLang="en-US" sz="1400" b="1" dirty="0" err="1"/>
              <a:t>arXiv</a:t>
            </a:r>
            <a:r>
              <a:rPr lang="en-US" altLang="en-US" sz="1400" b="1" dirty="0"/>
              <a:t> preprint arXiv:2002.11836 (2020).</a:t>
            </a:r>
            <a:endParaRPr lang="en-US" altLang="ja-JP" sz="1400" b="1" kern="0" dirty="0">
              <a:ea typeface="ＭＳ Ｐゴシック" charset="-128"/>
              <a:cs typeface="MS PGothic" charset="-128"/>
            </a:endParaRPr>
          </a:p>
        </p:txBody>
      </p:sp>
      <p:pic>
        <p:nvPicPr>
          <p:cNvPr id="9" name="Audio 8">
            <a:hlinkClick r:id="" action="ppaction://media"/>
            <a:extLst>
              <a:ext uri="{FF2B5EF4-FFF2-40B4-BE49-F238E27FC236}">
                <a16:creationId xmlns:a16="http://schemas.microsoft.com/office/drawing/2014/main" id="{D5841158-3295-624A-BF06-2ECE696749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024180950"/>
      </p:ext>
    </p:extLst>
  </p:cSld>
  <p:clrMapOvr>
    <a:masterClrMapping/>
  </p:clrMapOvr>
  <mc:AlternateContent xmlns:mc="http://schemas.openxmlformats.org/markup-compatibility/2006" xmlns:p14="http://schemas.microsoft.com/office/powerpoint/2010/main">
    <mc:Choice Requires="p14">
      <p:transition spd="med" p14:dur="700" advTm="61291">
        <p:fade/>
      </p:transition>
    </mc:Choice>
    <mc:Fallback xmlns="">
      <p:transition spd="med" advTm="612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a:xfrm>
            <a:off x="831876" y="765995"/>
            <a:ext cx="16626840" cy="1517122"/>
          </a:xfrm>
        </p:spPr>
        <p:txBody>
          <a:bodyPr/>
          <a:lstStyle/>
          <a:p>
            <a:br>
              <a:rPr lang="en-US" sz="4800" dirty="0"/>
            </a:br>
            <a:br>
              <a:rPr lang="en-US" dirty="0">
                <a:latin typeface="Arial"/>
                <a:cs typeface="Arial"/>
              </a:rPr>
            </a:br>
            <a:br>
              <a:rPr lang="en-US" dirty="0">
                <a:latin typeface="Arial"/>
                <a:cs typeface="Arial"/>
              </a:rPr>
            </a:br>
            <a:r>
              <a:rPr lang="en-US" dirty="0">
                <a:latin typeface="Arial"/>
                <a:cs typeface="Arial"/>
              </a:rPr>
              <a:t>Why Improving Diversity is Essential to the Ethics in AI Community? </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529409" y="3168932"/>
            <a:ext cx="15082299" cy="6354209"/>
          </a:xfrm>
        </p:spPr>
        <p:txBody>
          <a:bodyPr/>
          <a:lstStyle/>
          <a:p>
            <a:pPr marL="383540" indent="0"/>
            <a:r>
              <a:rPr lang="en-US" dirty="0"/>
              <a:t>Bias in data and algorithms are critical issues, and efforts to address these are essential as computing researchers and practitioners design models and algorithms that are being deployed in ever more real-world scenarios. </a:t>
            </a:r>
          </a:p>
          <a:p>
            <a:pPr marL="383540" indent="0"/>
            <a:endParaRPr lang="en-US" dirty="0"/>
          </a:p>
          <a:p>
            <a:pPr marL="383540" indent="0"/>
            <a:r>
              <a:rPr lang="en-US" dirty="0"/>
              <a:t>Structural inequality is a condition where one category of people are attributed an unequal status in relation to other categories of people, and this relationship is perpetuated and reinforced by a confluence of unequal relations in roles, functions, decisions, rights, and opportunities. </a:t>
            </a:r>
          </a:p>
          <a:p>
            <a:pPr marL="383540" indent="0"/>
            <a:endParaRPr lang="en-US" dirty="0"/>
          </a:p>
          <a:p>
            <a:pPr marL="383540" indent="0"/>
            <a:r>
              <a:rPr lang="en-US" dirty="0">
                <a:latin typeface="Arial"/>
                <a:cs typeface="Arial"/>
              </a:rPr>
              <a:t>Impact of structural inequality on algorithmic fairness analysis </a:t>
            </a:r>
            <a:endParaRPr lang="en-US" dirty="0"/>
          </a:p>
          <a:p>
            <a:pPr marL="383540" indent="0"/>
            <a:endParaRPr lang="en-US" dirty="0"/>
          </a:p>
          <a:p>
            <a:pPr marL="383540" indent="0"/>
            <a:r>
              <a:rPr lang="en-US" dirty="0">
                <a:latin typeface="Arial"/>
                <a:cs typeface="Arial"/>
              </a:rPr>
              <a:t>Impact of structural inequality on the computing community </a:t>
            </a:r>
            <a:endParaRPr lang="en-US" dirty="0"/>
          </a:p>
          <a:p>
            <a:pPr marL="383540" indent="0"/>
            <a:endParaRPr lang="en-US" dirty="0"/>
          </a:p>
          <a:p>
            <a:pPr marL="383540" indent="-383540"/>
            <a:endParaRPr lang="en-US" dirty="0"/>
          </a:p>
        </p:txBody>
      </p:sp>
      <p:sp>
        <p:nvSpPr>
          <p:cNvPr id="5" name="Content Placeholder 2">
            <a:extLst>
              <a:ext uri="{FF2B5EF4-FFF2-40B4-BE49-F238E27FC236}">
                <a16:creationId xmlns:a16="http://schemas.microsoft.com/office/drawing/2014/main" id="{C6F18E19-FB81-4544-ABF9-F4CDACC4157C}"/>
              </a:ext>
            </a:extLst>
          </p:cNvPr>
          <p:cNvSpPr txBox="1">
            <a:spLocks/>
          </p:cNvSpPr>
          <p:nvPr/>
        </p:nvSpPr>
        <p:spPr bwMode="auto">
          <a:xfrm>
            <a:off x="9478536" y="9794557"/>
            <a:ext cx="9144000" cy="9848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altLang="ja-JP" sz="1400" b="1" kern="0" dirty="0" err="1">
                <a:ea typeface="ＭＳ Ｐゴシック" charset="-128"/>
                <a:cs typeface="MS PGothic" charset="-128"/>
              </a:rPr>
              <a:t>Source:</a:t>
            </a:r>
            <a:r>
              <a:rPr lang="en-US" altLang="en-US" sz="1400" b="1" dirty="0" err="1"/>
              <a:t>Kuhlman</a:t>
            </a:r>
            <a:r>
              <a:rPr lang="en-US" altLang="en-US" sz="1400" b="1" dirty="0"/>
              <a:t>, Caitlin, Latifa Jackson, and Rumi </a:t>
            </a:r>
            <a:r>
              <a:rPr lang="en-US" altLang="en-US" sz="1400" b="1" dirty="0" err="1"/>
              <a:t>Chunara</a:t>
            </a:r>
            <a:r>
              <a:rPr lang="en-US" altLang="en-US" sz="1400" b="1" dirty="0"/>
              <a:t>. "No computation without representation: Avoiding data and algorithm biases through diversity." </a:t>
            </a:r>
            <a:r>
              <a:rPr lang="en-US" altLang="en-US" sz="1400" b="1" dirty="0" err="1"/>
              <a:t>arXiv</a:t>
            </a:r>
            <a:r>
              <a:rPr lang="en-US" altLang="en-US" sz="1400" b="1" dirty="0"/>
              <a:t> preprint arXiv:2002.11836 (2020).</a:t>
            </a:r>
            <a:endParaRPr lang="en-US" altLang="ja-JP" sz="1400" b="1" kern="0" dirty="0">
              <a:ea typeface="ＭＳ Ｐゴシック" charset="-128"/>
              <a:cs typeface="MS PGothic" charset="-128"/>
            </a:endParaRPr>
          </a:p>
        </p:txBody>
      </p:sp>
      <p:pic>
        <p:nvPicPr>
          <p:cNvPr id="9" name="Audio 8">
            <a:hlinkClick r:id="" action="ppaction://media"/>
            <a:extLst>
              <a:ext uri="{FF2B5EF4-FFF2-40B4-BE49-F238E27FC236}">
                <a16:creationId xmlns:a16="http://schemas.microsoft.com/office/drawing/2014/main" id="{E66E87CD-A7D1-4142-91AF-44E31E5DBB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356122382"/>
      </p:ext>
    </p:extLst>
  </p:cSld>
  <p:clrMapOvr>
    <a:masterClrMapping/>
  </p:clrMapOvr>
  <mc:AlternateContent xmlns:mc="http://schemas.openxmlformats.org/markup-compatibility/2006" xmlns:p14="http://schemas.microsoft.com/office/powerpoint/2010/main">
    <mc:Choice Requires="p14">
      <p:transition spd="med" p14:dur="700" advTm="48913">
        <p:fade/>
      </p:transition>
    </mc:Choice>
    <mc:Fallback xmlns="">
      <p:transition spd="med" advTm="489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a:xfrm>
            <a:off x="805700" y="59255"/>
            <a:ext cx="16626840" cy="1874854"/>
          </a:xfrm>
        </p:spPr>
        <p:txBody>
          <a:bodyPr/>
          <a:lstStyle/>
          <a:p>
            <a:br>
              <a:rPr lang="en-US" sz="4800" dirty="0"/>
            </a:br>
            <a:r>
              <a:rPr lang="en-US" dirty="0">
                <a:latin typeface="Arial"/>
                <a:cs typeface="Arial"/>
              </a:rPr>
              <a:t>Bias in Data and Algorithm</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529409" y="3168932"/>
            <a:ext cx="15082299" cy="6354209"/>
          </a:xfrm>
        </p:spPr>
        <p:txBody>
          <a:bodyPr/>
          <a:lstStyle/>
          <a:p>
            <a:pPr marL="383540" indent="0"/>
            <a:r>
              <a:rPr lang="en-US" dirty="0">
                <a:latin typeface="Arial"/>
                <a:cs typeface="Arial"/>
              </a:rPr>
              <a:t>Bias in data: due to a lack of representation of both female faces and dark-skinned faces in the training datasets used, prediction rates by these commercial systems suffered greatly for these groups. </a:t>
            </a:r>
          </a:p>
          <a:p>
            <a:pPr marL="383540" indent="0"/>
            <a:endParaRPr lang="en-US" dirty="0">
              <a:latin typeface="Arial"/>
              <a:cs typeface="Arial"/>
            </a:endParaRPr>
          </a:p>
          <a:p>
            <a:pPr marL="383540" indent="0"/>
            <a:r>
              <a:rPr lang="en-US" dirty="0">
                <a:latin typeface="Arial"/>
                <a:cs typeface="Arial"/>
              </a:rPr>
              <a:t>Missing Labels: missing data; specifically when membership labels for a protected class are unavailable. </a:t>
            </a:r>
            <a:endParaRPr lang="en-US" dirty="0"/>
          </a:p>
          <a:p>
            <a:pPr marL="383540" indent="0"/>
            <a:endParaRPr lang="en-US" dirty="0"/>
          </a:p>
          <a:p>
            <a:pPr marL="383540" indent="0"/>
            <a:r>
              <a:rPr lang="en-US" dirty="0">
                <a:latin typeface="Arial"/>
                <a:cs typeface="Arial"/>
              </a:rPr>
              <a:t>Algorithmic Bias: at the same health risk score, black patients are considerably sicker than whites due to the way the risk score is attributed to different illnesses that occur disparately. </a:t>
            </a:r>
            <a:endParaRPr lang="en-US" dirty="0"/>
          </a:p>
          <a:p>
            <a:pPr marL="383540" indent="0"/>
            <a:endParaRPr lang="en-US" dirty="0"/>
          </a:p>
          <a:p>
            <a:pPr marL="383540" indent="0"/>
            <a:endParaRPr lang="en-US" dirty="0"/>
          </a:p>
          <a:p>
            <a:pPr marL="383540" indent="0"/>
            <a:endParaRPr lang="en-US" dirty="0"/>
          </a:p>
          <a:p>
            <a:pPr marL="383540" indent="0"/>
            <a:endParaRPr lang="en-US" dirty="0"/>
          </a:p>
          <a:p>
            <a:pPr marL="383540" indent="-383540"/>
            <a:endParaRPr lang="en-US" dirty="0"/>
          </a:p>
        </p:txBody>
      </p:sp>
      <p:sp>
        <p:nvSpPr>
          <p:cNvPr id="4" name="Content Placeholder 2">
            <a:extLst>
              <a:ext uri="{FF2B5EF4-FFF2-40B4-BE49-F238E27FC236}">
                <a16:creationId xmlns:a16="http://schemas.microsoft.com/office/drawing/2014/main" id="{4DD97E19-7F91-EC47-95AC-749C402A1E8C}"/>
              </a:ext>
            </a:extLst>
          </p:cNvPr>
          <p:cNvSpPr txBox="1">
            <a:spLocks/>
          </p:cNvSpPr>
          <p:nvPr/>
        </p:nvSpPr>
        <p:spPr bwMode="auto">
          <a:xfrm>
            <a:off x="9478536" y="9794557"/>
            <a:ext cx="9144000" cy="9848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altLang="ja-JP" sz="1400" b="1" kern="0" dirty="0" err="1">
                <a:ea typeface="ＭＳ Ｐゴシック" charset="-128"/>
                <a:cs typeface="MS PGothic" charset="-128"/>
              </a:rPr>
              <a:t>Source:</a:t>
            </a:r>
            <a:r>
              <a:rPr lang="en-US" altLang="en-US" sz="1400" b="1" dirty="0" err="1"/>
              <a:t>Kuhlman</a:t>
            </a:r>
            <a:r>
              <a:rPr lang="en-US" altLang="en-US" sz="1400" b="1" dirty="0"/>
              <a:t>, Caitlin, Latifa Jackson, and Rumi </a:t>
            </a:r>
            <a:r>
              <a:rPr lang="en-US" altLang="en-US" sz="1400" b="1" dirty="0" err="1"/>
              <a:t>Chunara</a:t>
            </a:r>
            <a:r>
              <a:rPr lang="en-US" altLang="en-US" sz="1400" b="1" dirty="0"/>
              <a:t>. "No computation without representation: Avoiding data and algorithm biases through diversity." </a:t>
            </a:r>
            <a:r>
              <a:rPr lang="en-US" altLang="en-US" sz="1400" b="1" dirty="0" err="1"/>
              <a:t>arXiv</a:t>
            </a:r>
            <a:r>
              <a:rPr lang="en-US" altLang="en-US" sz="1400" b="1" dirty="0"/>
              <a:t> preprint arXiv:2002.11836 (2020).</a:t>
            </a:r>
            <a:endParaRPr lang="en-US" altLang="ja-JP" sz="1400" b="1" kern="0" dirty="0">
              <a:ea typeface="ＭＳ Ｐゴシック" charset="-128"/>
              <a:cs typeface="MS PGothic" charset="-128"/>
            </a:endParaRPr>
          </a:p>
        </p:txBody>
      </p:sp>
      <p:pic>
        <p:nvPicPr>
          <p:cNvPr id="8" name="Audio 7">
            <a:hlinkClick r:id="" action="ppaction://media"/>
            <a:extLst>
              <a:ext uri="{FF2B5EF4-FFF2-40B4-BE49-F238E27FC236}">
                <a16:creationId xmlns:a16="http://schemas.microsoft.com/office/drawing/2014/main" id="{5B34BD1E-2096-9D4A-9EAD-FA64AF5E25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695439626"/>
      </p:ext>
    </p:extLst>
  </p:cSld>
  <p:clrMapOvr>
    <a:masterClrMapping/>
  </p:clrMapOvr>
  <mc:AlternateContent xmlns:mc="http://schemas.openxmlformats.org/markup-compatibility/2006" xmlns:p14="http://schemas.microsoft.com/office/powerpoint/2010/main">
    <mc:Choice Requires="p14">
      <p:transition spd="med" p14:dur="700" advTm="49581">
        <p:fade/>
      </p:transition>
    </mc:Choice>
    <mc:Fallback xmlns="">
      <p:transition spd="med" advTm="495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a:xfrm>
            <a:off x="830580" y="174768"/>
            <a:ext cx="16626840" cy="2450717"/>
          </a:xfrm>
        </p:spPr>
        <p:txBody>
          <a:bodyPr/>
          <a:lstStyle/>
          <a:p>
            <a:r>
              <a:rPr lang="en-US" dirty="0">
                <a:latin typeface="Arial"/>
                <a:cs typeface="Arial"/>
              </a:rPr>
              <a:t>Recommendations for Increasing Diversity Within Computing and Ethics in AI Community</a:t>
            </a: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529409" y="3168932"/>
            <a:ext cx="15082299" cy="6354209"/>
          </a:xfrm>
        </p:spPr>
        <p:txBody>
          <a:bodyPr/>
          <a:lstStyle/>
          <a:p>
            <a:pPr marL="383540" indent="0"/>
            <a:r>
              <a:rPr lang="en-US" dirty="0">
                <a:latin typeface="Arial"/>
                <a:cs typeface="Arial"/>
              </a:rPr>
              <a:t>Building collaborations with minority-serving institutions </a:t>
            </a:r>
            <a:endParaRPr lang="en-US" dirty="0"/>
          </a:p>
          <a:p>
            <a:pPr marL="383540" indent="0"/>
            <a:endParaRPr lang="en-US" dirty="0"/>
          </a:p>
          <a:p>
            <a:pPr marL="383540" indent="0"/>
            <a:r>
              <a:rPr lang="en-US" dirty="0">
                <a:latin typeface="Arial"/>
                <a:cs typeface="Arial"/>
              </a:rPr>
              <a:t>Prioritizing research collaboration between the Ethics in AI community and underrepresented/interdisciplinary groups </a:t>
            </a:r>
            <a:endParaRPr lang="en-US" dirty="0"/>
          </a:p>
          <a:p>
            <a:pPr marL="383540" indent="0"/>
            <a:endParaRPr lang="en-US" dirty="0"/>
          </a:p>
          <a:p>
            <a:pPr marL="383540" indent="0"/>
            <a:r>
              <a:rPr lang="en-US" dirty="0">
                <a:latin typeface="Arial"/>
                <a:cs typeface="Arial"/>
              </a:rPr>
              <a:t>Providing enhanced mentorship to trainees at Ethics in AI research conferences </a:t>
            </a:r>
            <a:endParaRPr lang="en-US" dirty="0"/>
          </a:p>
          <a:p>
            <a:pPr marL="383540" indent="0"/>
            <a:endParaRPr lang="en-US" dirty="0"/>
          </a:p>
          <a:p>
            <a:pPr marL="383540" indent="0"/>
            <a:endParaRPr lang="en-US" dirty="0"/>
          </a:p>
          <a:p>
            <a:pPr marL="383540" indent="0"/>
            <a:endParaRPr lang="en-US" dirty="0"/>
          </a:p>
          <a:p>
            <a:pPr marL="383540" indent="-383540"/>
            <a:endParaRPr lang="en-US" dirty="0"/>
          </a:p>
        </p:txBody>
      </p:sp>
      <p:sp>
        <p:nvSpPr>
          <p:cNvPr id="4" name="Content Placeholder 2">
            <a:extLst>
              <a:ext uri="{FF2B5EF4-FFF2-40B4-BE49-F238E27FC236}">
                <a16:creationId xmlns:a16="http://schemas.microsoft.com/office/drawing/2014/main" id="{C46B8B1C-D675-1A4A-A230-35EE6F2D8160}"/>
              </a:ext>
            </a:extLst>
          </p:cNvPr>
          <p:cNvSpPr txBox="1">
            <a:spLocks/>
          </p:cNvSpPr>
          <p:nvPr/>
        </p:nvSpPr>
        <p:spPr bwMode="auto">
          <a:xfrm>
            <a:off x="9478536" y="9794557"/>
            <a:ext cx="9144000" cy="9848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altLang="ja-JP" sz="1400" b="1" kern="0" dirty="0" err="1">
                <a:ea typeface="ＭＳ Ｐゴシック" charset="-128"/>
                <a:cs typeface="MS PGothic" charset="-128"/>
              </a:rPr>
              <a:t>Source:</a:t>
            </a:r>
            <a:r>
              <a:rPr lang="en-US" altLang="en-US" sz="1400" b="1" dirty="0" err="1"/>
              <a:t>Kuhlman</a:t>
            </a:r>
            <a:r>
              <a:rPr lang="en-US" altLang="en-US" sz="1400" b="1" dirty="0"/>
              <a:t>, Caitlin, Latifa Jackson, and Rumi </a:t>
            </a:r>
            <a:r>
              <a:rPr lang="en-US" altLang="en-US" sz="1400" b="1" dirty="0" err="1"/>
              <a:t>Chunara</a:t>
            </a:r>
            <a:r>
              <a:rPr lang="en-US" altLang="en-US" sz="1400" b="1" dirty="0"/>
              <a:t>. "No computation without representation: Avoiding data and algorithm biases through diversity." </a:t>
            </a:r>
            <a:r>
              <a:rPr lang="en-US" altLang="en-US" sz="1400" b="1" dirty="0" err="1"/>
              <a:t>arXiv</a:t>
            </a:r>
            <a:r>
              <a:rPr lang="en-US" altLang="en-US" sz="1400" b="1" dirty="0"/>
              <a:t> preprint arXiv:2002.11836 (2020).</a:t>
            </a:r>
            <a:endParaRPr lang="en-US" altLang="ja-JP" sz="1400" b="1" kern="0" dirty="0">
              <a:ea typeface="ＭＳ Ｐゴシック" charset="-128"/>
              <a:cs typeface="MS PGothic" charset="-128"/>
            </a:endParaRPr>
          </a:p>
        </p:txBody>
      </p:sp>
      <p:pic>
        <p:nvPicPr>
          <p:cNvPr id="5" name="Audio 4">
            <a:hlinkClick r:id="" action="ppaction://media"/>
            <a:extLst>
              <a:ext uri="{FF2B5EF4-FFF2-40B4-BE49-F238E27FC236}">
                <a16:creationId xmlns:a16="http://schemas.microsoft.com/office/drawing/2014/main" id="{23188982-8C4A-BF48-BA06-ADB385B9D5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879770907"/>
      </p:ext>
    </p:extLst>
  </p:cSld>
  <p:clrMapOvr>
    <a:masterClrMapping/>
  </p:clrMapOvr>
  <mc:AlternateContent xmlns:mc="http://schemas.openxmlformats.org/markup-compatibility/2006" xmlns:p14="http://schemas.microsoft.com/office/powerpoint/2010/main">
    <mc:Choice Requires="p14">
      <p:transition spd="med" p14:dur="700" advTm="33760">
        <p:fade/>
      </p:transition>
    </mc:Choice>
    <mc:Fallback xmlns="">
      <p:transition spd="med" advTm="337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pic>
        <p:nvPicPr>
          <p:cNvPr id="3" name="Audio 2">
            <a:hlinkClick r:id="" action="ppaction://media"/>
            <a:extLst>
              <a:ext uri="{FF2B5EF4-FFF2-40B4-BE49-F238E27FC236}">
                <a16:creationId xmlns:a16="http://schemas.microsoft.com/office/drawing/2014/main" id="{3848170C-FF94-CA45-A270-8D4D22B41C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17057522"/>
      </p:ext>
    </p:extLst>
  </p:cSld>
  <p:clrMapOvr>
    <a:masterClrMapping/>
  </p:clrMapOvr>
  <mc:AlternateContent xmlns:mc="http://schemas.openxmlformats.org/markup-compatibility/2006" xmlns:p14="http://schemas.microsoft.com/office/powerpoint/2010/main">
    <mc:Choice Requires="p14">
      <p:transition spd="med" p14:dur="700" advTm="1847">
        <p:fade/>
      </p:transition>
    </mc:Choice>
    <mc:Fallback xmlns="">
      <p:transition spd="med" advTm="18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29B7386-0C5E-43DB-8BF1-052EEAD5F5DF}">
  <ds:schemaRefs>
    <ds:schemaRef ds:uri="http://schemas.microsoft.com/sharepoint/v3/contenttype/forms"/>
  </ds:schemaRefs>
</ds:datastoreItem>
</file>

<file path=customXml/itemProps2.xml><?xml version="1.0" encoding="utf-8"?>
<ds:datastoreItem xmlns:ds="http://schemas.openxmlformats.org/officeDocument/2006/customXml" ds:itemID="{7FA7808F-919F-43B1-81D6-F1BEF8964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11cf8-4877-470e-bec4-f5c16c1a5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94442</TotalTime>
  <Words>974</Words>
  <Application>Microsoft Office PowerPoint</Application>
  <PresentationFormat>Custom</PresentationFormat>
  <Paragraphs>71</Paragraphs>
  <Slides>7</Slides>
  <Notes>5</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Trebuchet MS</vt:lpstr>
      <vt:lpstr>Wingdings</vt:lpstr>
      <vt:lpstr>Title &amp; Bullet</vt:lpstr>
      <vt:lpstr>Lecture 4.3 - Challenges for Underrepresented Groups Relating to Data Ethics and Bias</vt:lpstr>
      <vt:lpstr>PowerPoint Presentation</vt:lpstr>
      <vt:lpstr> Data and Algorithm Biases in AI</vt:lpstr>
      <vt:lpstr>   Why Improving Diversity is Essential to the Ethics in AI Community? </vt:lpstr>
      <vt:lpstr> Bias in Data and Algorithm</vt:lpstr>
      <vt:lpstr>Recommendations for Increasing Diversity Within Computing and Ethics in AI Community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Joe Bungo</cp:lastModifiedBy>
  <cp:revision>3895</cp:revision>
  <dcterms:created xsi:type="dcterms:W3CDTF">2008-01-24T03:11:41Z</dcterms:created>
  <dcterms:modified xsi:type="dcterms:W3CDTF">2023-06-13T22:50:38Z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