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4" r:id="rId4"/>
    <p:sldMasterId id="2147483992" r:id="rId5"/>
    <p:sldMasterId id="2147484000" r:id="rId6"/>
  </p:sldMasterIdLst>
  <p:notesMasterIdLst>
    <p:notesMasterId r:id="rId23"/>
  </p:notesMasterIdLst>
  <p:handoutMasterIdLst>
    <p:handoutMasterId r:id="rId24"/>
  </p:handoutMasterIdLst>
  <p:sldIdLst>
    <p:sldId id="818" r:id="rId7"/>
    <p:sldId id="809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43" r:id="rId16"/>
    <p:sldId id="310" r:id="rId17"/>
    <p:sldId id="346" r:id="rId18"/>
    <p:sldId id="349" r:id="rId19"/>
    <p:sldId id="345" r:id="rId20"/>
    <p:sldId id="350" r:id="rId21"/>
    <p:sldId id="820" r:id="rId22"/>
  </p:sldIdLst>
  <p:sldSz cx="18288000" cy="10287000"/>
  <p:notesSz cx="7010400" cy="9296400"/>
  <p:defaultTextStyle>
    <a:defPPr>
      <a:defRPr lang="en-US"/>
    </a:defPPr>
    <a:lvl1pPr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761970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1523939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2285909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3047878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3809848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4571817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5333787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6095756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3" userDrawn="1">
          <p15:clr>
            <a:srgbClr val="A4A3A4"/>
          </p15:clr>
        </p15:guide>
        <p15:guide id="2" orient="horz" pos="5083" userDrawn="1">
          <p15:clr>
            <a:srgbClr val="A4A3A4"/>
          </p15:clr>
        </p15:guide>
        <p15:guide id="3" orient="horz" pos="5315" userDrawn="1">
          <p15:clr>
            <a:srgbClr val="A4A3A4"/>
          </p15:clr>
        </p15:guide>
        <p15:guide id="4" pos="9092" userDrawn="1">
          <p15:clr>
            <a:srgbClr val="A4A3A4"/>
          </p15:clr>
        </p15:guide>
        <p15:guide id="5" orient="horz" pos="1625" userDrawn="1">
          <p15:clr>
            <a:srgbClr val="A4A3A4"/>
          </p15:clr>
        </p15:guide>
        <p15:guide id="6" pos="57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A369"/>
    <a:srgbClr val="890C58"/>
    <a:srgbClr val="0071C5"/>
    <a:srgbClr val="4F2682"/>
    <a:srgbClr val="008564"/>
    <a:srgbClr val="383838"/>
    <a:srgbClr val="8C8C8C"/>
    <a:srgbClr val="CDCDCD"/>
    <a:srgbClr val="6F6F6F"/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19" autoAdjust="0"/>
    <p:restoredTop sz="91022" autoAdjust="0"/>
  </p:normalViewPr>
  <p:slideViewPr>
    <p:cSldViewPr snapToGrid="0">
      <p:cViewPr>
        <p:scale>
          <a:sx n="88" d="100"/>
          <a:sy n="88" d="100"/>
        </p:scale>
        <p:origin x="2376" y="24"/>
      </p:cViewPr>
      <p:guideLst>
        <p:guide orient="horz" pos="2193"/>
        <p:guide orient="horz" pos="5083"/>
        <p:guide orient="horz" pos="5315"/>
        <p:guide pos="9092"/>
        <p:guide orient="horz" pos="1625"/>
        <p:guide pos="57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3606" y="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5.xml"/><Relationship Id="rId4" Type="http://schemas.openxmlformats.org/officeDocument/2006/relationships/image" Target="../media/image3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25FFAEB-A754-4EDE-A063-5F87103CFC27}"/>
              </a:ext>
            </a:extLst>
          </p:cNvPr>
          <p:cNvGrpSpPr/>
          <p:nvPr/>
        </p:nvGrpSpPr>
        <p:grpSpPr>
          <a:xfrm>
            <a:off x="4249882" y="8675204"/>
            <a:ext cx="2267650" cy="298438"/>
            <a:chOff x="10009693" y="1549925"/>
            <a:chExt cx="7721678" cy="101622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B7B5E74-8CE9-4070-AE0B-4319A9396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C709196-319E-460C-BD9A-61C4F6096565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6B9F5D1-3A4D-4466-A79D-06C828B01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2" name="Picture 11" descr="Text&#10;&#10;Description automatically generated">
              <a:extLst>
                <a:ext uri="{FF2B5EF4-FFF2-40B4-BE49-F238E27FC236}">
                  <a16:creationId xmlns:a16="http://schemas.microsoft.com/office/drawing/2014/main" id="{61CA6E49-ACF6-4B13-9CB1-0C7F74EF7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9DC410A-BD91-4F54-BFA8-66F070ED6736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8398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4.xml"/><Relationship Id="rId4" Type="http://schemas.openxmlformats.org/officeDocument/2006/relationships/image" Target="../media/image3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30565" y="883158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l">
              <a:defRPr sz="1100">
                <a:latin typeface="Arial" panose="020B0604020202020204" pitchFamily="34" charset="0"/>
                <a:ea typeface="ＭＳ Ｐゴシック" pitchFamily="-16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EFD2D7F-A763-4126-9B71-A7F863137437}" type="datetimeFigureOut">
              <a:rPr lang="en-US" smtClean="0"/>
              <a:pPr>
                <a:defRPr/>
              </a:pPr>
              <a:t>2/24/21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6317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r">
              <a:defRPr sz="1100">
                <a:latin typeface="Arial" panose="020B0604020202020204" pitchFamily="34" charset="0"/>
                <a:ea typeface="ＭＳ Ｐゴシック" pitchFamily="-16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B74364-6FC3-4AAB-BCCB-78A57EF73B4D}"/>
              </a:ext>
            </a:extLst>
          </p:cNvPr>
          <p:cNvGrpSpPr/>
          <p:nvPr/>
        </p:nvGrpSpPr>
        <p:grpSpPr>
          <a:xfrm>
            <a:off x="4394824" y="259707"/>
            <a:ext cx="2267650" cy="298438"/>
            <a:chOff x="10009693" y="1549925"/>
            <a:chExt cx="7721678" cy="10162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59CB9EB-7626-44E1-86CD-80D71DFF0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CF17C3E-2351-45E7-8E11-40FCDACA31F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038CEBE-9523-4464-A83D-24A213DF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6" name="Picture 15" descr="Text&#10;&#10;Description automatically generated">
              <a:extLst>
                <a:ext uri="{FF2B5EF4-FFF2-40B4-BE49-F238E27FC236}">
                  <a16:creationId xmlns:a16="http://schemas.microsoft.com/office/drawing/2014/main" id="{2F98C3B4-B517-47AD-BAF6-46881ABB0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F05B4D3-6BFB-4CBB-AAC4-B7D357961D06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46712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61970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523939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2285909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3047878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3809848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571817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333787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6095756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6AD967-7075-4DC2-8C9C-967997753B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616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6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496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6AD967-7075-4DC2-8C9C-967997753B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1817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D02034B-E0DD-432D-BED0-94DE68C503D5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143000" y="8290560"/>
            <a:ext cx="9692640" cy="477053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Tx/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5" name="Title 304"/>
          <p:cNvSpPr>
            <a:spLocks noGrp="1"/>
          </p:cNvSpPr>
          <p:nvPr userDrawn="1">
            <p:ph type="title" hasCustomPrompt="1"/>
          </p:nvPr>
        </p:nvSpPr>
        <p:spPr>
          <a:xfrm>
            <a:off x="1135316" y="6705601"/>
            <a:ext cx="9692640" cy="1638092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6000" b="1" cap="none" baseline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FCCD42-41E8-4430-B6CA-E5E37163336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F12FC3C-F346-45C5-A2EB-14122560D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4D7601B-DE46-423C-B955-7A66CD436A7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936C1C8-404D-40E3-B988-930C448D4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5" name="Picture 14" descr="Text&#10;&#10;Description automatically generated">
              <a:extLst>
                <a:ext uri="{FF2B5EF4-FFF2-40B4-BE49-F238E27FC236}">
                  <a16:creationId xmlns:a16="http://schemas.microsoft.com/office/drawing/2014/main" id="{3336A004-E1EA-48BD-969E-3F5237E6E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1F47EB3-A644-424B-8140-E89309FB54E1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F37D2-4A95-428F-86C9-909FE5B586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303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8301" y="747664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977" y="3186797"/>
            <a:ext cx="16581120" cy="6198208"/>
          </a:xfrm>
        </p:spPr>
        <p:txBody>
          <a:bodyPr/>
          <a:lstStyle>
            <a:lvl1pPr marL="0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33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331" y="1741489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485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936" y="747428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728" y="3189912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4728" y="1739896"/>
            <a:ext cx="16607858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422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 Bran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5700" y="748506"/>
            <a:ext cx="16626840" cy="984885"/>
          </a:xfrm>
        </p:spPr>
        <p:txBody>
          <a:bodyPr/>
          <a:lstStyle>
            <a:lvl1pPr algn="l">
              <a:defRPr sz="48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340" y="3191235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828" y="1740430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460CD7-0C13-8944-A014-77CEFB207FB0}"/>
              </a:ext>
            </a:extLst>
          </p:cNvPr>
          <p:cNvSpPr/>
          <p:nvPr userDrawn="1"/>
        </p:nvSpPr>
        <p:spPr>
          <a:xfrm>
            <a:off x="13012614" y="9465547"/>
            <a:ext cx="5275385" cy="8214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6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- NO LOGO &amp;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618" y="744037"/>
            <a:ext cx="16620988" cy="990175"/>
          </a:xfrm>
        </p:spPr>
        <p:txBody>
          <a:bodyPr/>
          <a:lstStyle>
            <a:lvl1pPr algn="l">
              <a:defRPr sz="480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0" y="3505060"/>
            <a:ext cx="16581120" cy="5950440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accent4"/>
                </a:solidFill>
              </a:defRPr>
            </a:lvl1pPr>
            <a:lvl2pPr marL="952519" indent="0"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accent4"/>
                </a:solidFill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00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7103" y="1740548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851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r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869" y="3998551"/>
            <a:ext cx="11900262" cy="2193243"/>
          </a:xfrm>
        </p:spPr>
        <p:txBody>
          <a:bodyPr anchor="t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993AEE-ACAA-4A36-926F-A62FD4F2A9AC}"/>
              </a:ext>
            </a:extLst>
          </p:cNvPr>
          <p:cNvSpPr/>
          <p:nvPr userDrawn="1"/>
        </p:nvSpPr>
        <p:spPr bwMode="white">
          <a:xfrm>
            <a:off x="0" y="9330779"/>
            <a:ext cx="1524000" cy="956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2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95301" y="549278"/>
            <a:ext cx="17190626" cy="1425696"/>
          </a:xfrm>
          <a:prstGeom prst="rect">
            <a:avLst/>
          </a:prstGeom>
        </p:spPr>
        <p:txBody>
          <a:bodyPr/>
          <a:lstStyle>
            <a:lvl1pPr algn="l">
              <a:defRPr lang="en-US" sz="8000" b="1" i="0" kern="1200" dirty="0">
                <a:solidFill>
                  <a:schemeClr val="tx1"/>
                </a:solidFill>
                <a:latin typeface="Arial" panose="020B0604020202020204" pitchFamily="34" charset="0"/>
                <a:ea typeface="Vitesse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Course title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32922" y="1592666"/>
            <a:ext cx="17153004" cy="1084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6000" b="0" i="0" kern="1200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Module Name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95297" y="4585971"/>
            <a:ext cx="17190630" cy="86533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ts val="2800"/>
              </a:lnSpc>
              <a:spcBef>
                <a:spcPct val="20000"/>
              </a:spcBef>
              <a:buFont typeface="Arial"/>
              <a:buNone/>
              <a:defRPr lang="en-US" sz="4800" b="0" i="0" kern="1200" baseline="0" dirty="0">
                <a:solidFill>
                  <a:srgbClr val="EEB21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Professor Name, Ph.D.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482" y="5301951"/>
            <a:ext cx="17209444" cy="508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95294" y="8759367"/>
            <a:ext cx="16287520" cy="13620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i="0" baseline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Lesson name: e.g. R Examples</a:t>
            </a:r>
          </a:p>
          <a:p>
            <a:pPr lvl="0"/>
            <a:r>
              <a:rPr lang="en-US" dirty="0" err="1"/>
              <a:t>Subname</a:t>
            </a:r>
            <a:r>
              <a:rPr lang="en-US" dirty="0"/>
              <a:t> if applicable (e.g. Part II)</a:t>
            </a:r>
          </a:p>
          <a:p>
            <a:pPr lvl="0"/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95294" y="5792227"/>
            <a:ext cx="17190632" cy="644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School Name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479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4698" y="549357"/>
            <a:ext cx="17124784" cy="1987550"/>
          </a:xfrm>
          <a:prstGeom prst="rect">
            <a:avLst/>
          </a:prstGeom>
        </p:spPr>
        <p:txBody>
          <a:bodyPr/>
          <a:lstStyle>
            <a:lvl1pPr algn="l">
              <a:defRPr lang="en-US" sz="80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418117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5"/>
          <p:cNvSpPr>
            <a:spLocks noGrp="1"/>
          </p:cNvSpPr>
          <p:nvPr>
            <p:ph sz="quarter" idx="10"/>
          </p:nvPr>
        </p:nvSpPr>
        <p:spPr>
          <a:xfrm>
            <a:off x="504698" y="2536907"/>
            <a:ext cx="16560332" cy="7039834"/>
          </a:xfrm>
          <a:prstGeom prst="rect">
            <a:avLst/>
          </a:prstGeom>
        </p:spPr>
        <p:txBody>
          <a:bodyPr/>
          <a:lstStyle>
            <a:lvl1pPr>
              <a:defRPr sz="40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2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4698" y="549357"/>
            <a:ext cx="16560332" cy="1987550"/>
          </a:xfrm>
          <a:prstGeom prst="rect">
            <a:avLst/>
          </a:prstGeom>
        </p:spPr>
        <p:txBody>
          <a:bodyPr/>
          <a:lstStyle>
            <a:lvl1pPr algn="l">
              <a:defRPr lang="en-US" sz="80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452411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504695" y="2536907"/>
            <a:ext cx="16899006" cy="6572250"/>
          </a:xfrm>
          <a:prstGeom prst="rect">
            <a:avLst/>
          </a:prstGeom>
        </p:spPr>
        <p:txBody>
          <a:bodyPr/>
          <a:lstStyle>
            <a:lvl1pPr marL="571500" indent="-571500">
              <a:buFont typeface="Arial"/>
              <a:buChar char="•"/>
              <a:defRPr sz="40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 err="1">
                <a:latin typeface="Helvetica"/>
                <a:cs typeface="Helvetica"/>
              </a:rPr>
              <a:t>Lorem</a:t>
            </a:r>
            <a:r>
              <a:rPr lang="en-US" b="1" dirty="0">
                <a:latin typeface="Helvetica"/>
                <a:cs typeface="Helvetica"/>
              </a:rPr>
              <a:t> </a:t>
            </a:r>
            <a:r>
              <a:rPr lang="en-US" b="1" dirty="0" err="1">
                <a:latin typeface="Helvetica"/>
                <a:cs typeface="Helvetica"/>
              </a:rPr>
              <a:t>Ipsum</a:t>
            </a:r>
            <a:r>
              <a:rPr lang="en-US" b="1" dirty="0">
                <a:latin typeface="Helvetica"/>
                <a:cs typeface="Helvetica"/>
              </a:rPr>
              <a:t> is simply dummy text </a:t>
            </a:r>
          </a:p>
          <a:p>
            <a:r>
              <a:rPr lang="en-US" sz="3600" dirty="0"/>
              <a:t>of the printing and typesetting industry. </a:t>
            </a:r>
            <a:r>
              <a:rPr lang="en-US" sz="3600" dirty="0" err="1"/>
              <a:t>Lorem</a:t>
            </a:r>
            <a:r>
              <a:rPr lang="en-US" sz="3600" dirty="0"/>
              <a:t> </a:t>
            </a:r>
            <a:r>
              <a:rPr lang="en-US" sz="3600" dirty="0" err="1"/>
              <a:t>Ipsum</a:t>
            </a:r>
            <a:r>
              <a:rPr lang="en-US" sz="3600" dirty="0"/>
              <a:t> has been the industry's standard dummy text ever since the 1500s, when an unknown printer took a galley of type and scrambled it to make a type specimen book. </a:t>
            </a:r>
          </a:p>
          <a:p>
            <a:endParaRPr lang="en-US" sz="3600" dirty="0"/>
          </a:p>
          <a:p>
            <a:r>
              <a:rPr lang="en-US" b="1" dirty="0"/>
              <a:t>It has survived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not only five centuries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but also the leap into electronic typesetting, 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remaining essentially unchanged.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4697" y="549357"/>
            <a:ext cx="16899006" cy="1987550"/>
          </a:xfrm>
          <a:prstGeom prst="rect">
            <a:avLst/>
          </a:prstGeom>
        </p:spPr>
        <p:txBody>
          <a:bodyPr/>
          <a:lstStyle>
            <a:lvl1pPr algn="l">
              <a:defRPr lang="en-US" sz="80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8272440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Text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467077" y="2220150"/>
            <a:ext cx="7190554" cy="7224888"/>
          </a:xfrm>
          <a:prstGeom prst="rect">
            <a:avLst/>
          </a:prstGeom>
        </p:spPr>
        <p:txBody>
          <a:bodyPr/>
          <a:lstStyle>
            <a:lvl1pPr marL="571500" indent="-571500">
              <a:buFont typeface="Arial"/>
              <a:buChar char="•"/>
              <a:defRPr sz="40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 err="1">
                <a:latin typeface="Helvetica"/>
                <a:cs typeface="Helvetica"/>
              </a:rPr>
              <a:t>Lorem</a:t>
            </a:r>
            <a:r>
              <a:rPr lang="en-US" b="1" dirty="0">
                <a:latin typeface="Helvetica"/>
                <a:cs typeface="Helvetica"/>
              </a:rPr>
              <a:t> </a:t>
            </a:r>
            <a:r>
              <a:rPr lang="en-US" b="1" dirty="0" err="1">
                <a:latin typeface="Helvetica"/>
                <a:cs typeface="Helvetica"/>
              </a:rPr>
              <a:t>Ipsum</a:t>
            </a:r>
            <a:r>
              <a:rPr lang="en-US" b="1" dirty="0">
                <a:latin typeface="Helvetica"/>
                <a:cs typeface="Helvetica"/>
              </a:rPr>
              <a:t> is simply dummy text.</a:t>
            </a:r>
          </a:p>
          <a:p>
            <a:endParaRPr lang="en-US" sz="3600" dirty="0"/>
          </a:p>
          <a:p>
            <a:r>
              <a:rPr lang="en-US" b="1" dirty="0"/>
              <a:t>It has survived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not only five centuries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but also the leap into electronic typesetting, 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remaining essentially unchanged. </a:t>
            </a:r>
          </a:p>
        </p:txBody>
      </p:sp>
      <p:sp>
        <p:nvSpPr>
          <p:cNvPr id="6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7657630" y="2220150"/>
            <a:ext cx="9896592" cy="7224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4697" y="549357"/>
            <a:ext cx="16372190" cy="1987550"/>
          </a:xfrm>
          <a:prstGeom prst="rect">
            <a:avLst/>
          </a:prstGeom>
        </p:spPr>
        <p:txBody>
          <a:bodyPr/>
          <a:lstStyle>
            <a:lvl1pPr algn="l">
              <a:defRPr lang="en-US" sz="80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447423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A32E851-9FF9-4796-BF7E-0EBA88C671DC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2D678CF-84A9-4BA9-BA2F-CB71E25345B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F82662B-989A-432A-8998-0DE213D19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7600756-64AC-421F-BD0D-3BBAECD315E3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DE70775-8944-4C24-BD3B-25F0DAFA8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88877B3C-A955-4F0B-8795-703F3118E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EA36F10-6A68-4D16-8BA5-C08BC942E108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5A5F0-3D37-4CB5-AFFE-81169D61D0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0077" y="6610379"/>
            <a:ext cx="9235191" cy="1705219"/>
          </a:xfrm>
        </p:spPr>
        <p:txBody>
          <a:bodyPr/>
          <a:lstStyle>
            <a:lvl1pPr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6C10C75-E8F7-45AB-929B-93D7D86B8F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50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504698" y="2186785"/>
            <a:ext cx="16221664" cy="74787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4697" y="549357"/>
            <a:ext cx="16372190" cy="1987550"/>
          </a:xfrm>
          <a:prstGeom prst="rect">
            <a:avLst/>
          </a:prstGeom>
        </p:spPr>
        <p:txBody>
          <a:bodyPr/>
          <a:lstStyle>
            <a:lvl1pPr algn="l">
              <a:defRPr lang="en-US" sz="80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6681773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alf Page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504700" y="2209869"/>
            <a:ext cx="8427912" cy="74787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4698" y="549359"/>
            <a:ext cx="12364636" cy="1987550"/>
          </a:xfrm>
          <a:prstGeom prst="rect">
            <a:avLst/>
          </a:prstGeom>
        </p:spPr>
        <p:txBody>
          <a:bodyPr/>
          <a:lstStyle>
            <a:lvl1pPr algn="l">
              <a:defRPr lang="en-US" sz="7200" b="0" i="0" kern="1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704706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8301" y="747664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977" y="3186797"/>
            <a:ext cx="16581120" cy="6198208"/>
          </a:xfrm>
        </p:spPr>
        <p:txBody>
          <a:bodyPr/>
          <a:lstStyle>
            <a:lvl1pPr marL="0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33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331" y="1741489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370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936" y="747428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728" y="3189912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4728" y="1739896"/>
            <a:ext cx="16607858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056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 Bran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5700" y="748506"/>
            <a:ext cx="16626840" cy="984885"/>
          </a:xfrm>
        </p:spPr>
        <p:txBody>
          <a:bodyPr/>
          <a:lstStyle>
            <a:lvl1pPr algn="l">
              <a:defRPr sz="48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340" y="3191235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828" y="1740430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460CD7-0C13-8944-A014-77CEFB207FB0}"/>
              </a:ext>
            </a:extLst>
          </p:cNvPr>
          <p:cNvSpPr/>
          <p:nvPr userDrawn="1"/>
        </p:nvSpPr>
        <p:spPr>
          <a:xfrm>
            <a:off x="13012614" y="9465547"/>
            <a:ext cx="5275385" cy="8214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- NO LOGO &amp;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618" y="744037"/>
            <a:ext cx="16620988" cy="990175"/>
          </a:xfrm>
        </p:spPr>
        <p:txBody>
          <a:bodyPr/>
          <a:lstStyle>
            <a:lvl1pPr algn="l">
              <a:defRPr sz="480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0" y="3505060"/>
            <a:ext cx="16581120" cy="5950440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accent4"/>
                </a:solidFill>
              </a:defRPr>
            </a:lvl1pPr>
            <a:lvl2pPr marL="952519" indent="0"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accent4"/>
                </a:solidFill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00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7103" y="1740548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026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r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869" y="3998551"/>
            <a:ext cx="11900262" cy="2193243"/>
          </a:xfrm>
        </p:spPr>
        <p:txBody>
          <a:bodyPr anchor="t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993AEE-ACAA-4A36-926F-A62FD4F2A9AC}"/>
              </a:ext>
            </a:extLst>
          </p:cNvPr>
          <p:cNvSpPr/>
          <p:nvPr userDrawn="1"/>
        </p:nvSpPr>
        <p:spPr bwMode="white">
          <a:xfrm>
            <a:off x="0" y="9330779"/>
            <a:ext cx="1524000" cy="956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1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D02034B-E0DD-432D-BED0-94DE68C503D5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143000" y="8290560"/>
            <a:ext cx="9692640" cy="477053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Tx/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5" name="Title 304"/>
          <p:cNvSpPr>
            <a:spLocks noGrp="1"/>
          </p:cNvSpPr>
          <p:nvPr userDrawn="1">
            <p:ph type="title" hasCustomPrompt="1"/>
          </p:nvPr>
        </p:nvSpPr>
        <p:spPr>
          <a:xfrm>
            <a:off x="1135316" y="6705601"/>
            <a:ext cx="9692640" cy="1638092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6000" b="1" cap="none" baseline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FCCD42-41E8-4430-B6CA-E5E37163336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F12FC3C-F346-45C5-A2EB-14122560D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4D7601B-DE46-423C-B955-7A66CD436A7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936C1C8-404D-40E3-B988-930C448D4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5" name="Picture 14" descr="Text&#10;&#10;Description automatically generated">
              <a:extLst>
                <a:ext uri="{FF2B5EF4-FFF2-40B4-BE49-F238E27FC236}">
                  <a16:creationId xmlns:a16="http://schemas.microsoft.com/office/drawing/2014/main" id="{3336A004-E1EA-48BD-969E-3F5237E6E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1F47EB3-A644-424B-8140-E89309FB54E1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F37D2-4A95-428F-86C9-909FE5B586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0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A32E851-9FF9-4796-BF7E-0EBA88C671DC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2D678CF-84A9-4BA9-BA2F-CB71E25345B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F82662B-989A-432A-8998-0DE213D19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7600756-64AC-421F-BD0D-3BBAECD315E3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DE70775-8944-4C24-BD3B-25F0DAFA8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88877B3C-A955-4F0B-8795-703F3118E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EA36F10-6A68-4D16-8BA5-C08BC942E108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5A5F0-3D37-4CB5-AFFE-81169D61D0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0077" y="6610379"/>
            <a:ext cx="9235191" cy="1705219"/>
          </a:xfrm>
        </p:spPr>
        <p:txBody>
          <a:bodyPr/>
          <a:lstStyle>
            <a:lvl1pPr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6C10C75-E8F7-45AB-929B-93D7D86B8F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484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9C0FBA7-E3E6-4B66-B97D-6B8052B9D633}"/>
              </a:ext>
            </a:extLst>
          </p:cNvPr>
          <p:cNvGrpSpPr/>
          <p:nvPr/>
        </p:nvGrpSpPr>
        <p:grpSpPr>
          <a:xfrm>
            <a:off x="13272656" y="9515789"/>
            <a:ext cx="4770933" cy="627887"/>
            <a:chOff x="10009693" y="1549925"/>
            <a:chExt cx="7721678" cy="10162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DCDE4B6-F6E5-42F3-97CE-972AB8E8F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722D202-9B8D-43AB-AC18-CC0E3FF3AB71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FA2AE89-8394-48E9-A4C6-B6B73A855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6" name="Picture 15" descr="Text&#10;&#10;Description automatically generated">
              <a:extLst>
                <a:ext uri="{FF2B5EF4-FFF2-40B4-BE49-F238E27FC236}">
                  <a16:creationId xmlns:a16="http://schemas.microsoft.com/office/drawing/2014/main" id="{DA775405-05BA-4CEF-BBAB-33A59926F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3DC6EFE-1984-4D25-B743-8FABEE6FEDF2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5090" y="749096"/>
            <a:ext cx="1662219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4201" y="3185146"/>
            <a:ext cx="16581552" cy="622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58176" y="9762020"/>
            <a:ext cx="53504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4400" cap="all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algn="l"/>
            <a:fld id="{9EF62655-870B-4C06-BC3D-C67D37BAE36D}" type="slidenum">
              <a:rPr lang="en-US" sz="1600" kern="1200" smtClean="0">
                <a:solidFill>
                  <a:schemeClr val="accent5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pPr algn="l"/>
              <a:t>‹#›</a:t>
            </a:fld>
            <a:r>
              <a:rPr lang="en-US" sz="1600" cap="none" baseline="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cap="none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6907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80" r:id="rId1"/>
    <p:sldLayoutId id="2147483985" r:id="rId2"/>
    <p:sldLayoutId id="2147483896" r:id="rId3"/>
    <p:sldLayoutId id="2147483981" r:id="rId4"/>
    <p:sldLayoutId id="2147483991" r:id="rId5"/>
    <p:sldLayoutId id="2147483988" r:id="rId6"/>
    <p:sldLayoutId id="2147483954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800" b="1" cap="none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5pPr>
      <a:lvl6pPr marL="762015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6pPr>
      <a:lvl7pPr marL="1524030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7pPr>
      <a:lvl8pPr marL="2286046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8pPr>
      <a:lvl9pPr marL="3048061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9pPr>
    </p:titleStyle>
    <p:bodyStyle>
      <a:lvl1pPr marL="0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800" b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52519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400" b="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815078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1833" b="0">
          <a:solidFill>
            <a:schemeClr val="accent4"/>
          </a:solidFill>
          <a:latin typeface="Trebuchet MS" pitchFamily="34" charset="0"/>
        </a:defRPr>
      </a:lvl3pPr>
      <a:lvl4pPr marL="2958101" indent="-381008" algn="l" rtl="0" fontAlgn="base">
        <a:spcBef>
          <a:spcPct val="20000"/>
        </a:spcBef>
        <a:spcAft>
          <a:spcPct val="0"/>
        </a:spcAft>
        <a:buChar char="–"/>
        <a:defRPr sz="3333">
          <a:solidFill>
            <a:schemeClr val="bg1"/>
          </a:solidFill>
          <a:latin typeface="+mn-lt"/>
        </a:defRPr>
      </a:lvl4pPr>
      <a:lvl5pPr marL="3529612" indent="-381008" algn="l" rtl="0" fontAlgn="base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5pPr>
      <a:lvl6pPr marL="4291627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6pPr>
      <a:lvl7pPr marL="505364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7pPr>
      <a:lvl8pPr marL="5815658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8pPr>
      <a:lvl9pPr marL="657767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15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3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8604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4806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1007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7209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34107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96122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5090" y="749096"/>
            <a:ext cx="1662219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4201" y="3185146"/>
            <a:ext cx="16581552" cy="622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493594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800" b="1" cap="none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5pPr>
      <a:lvl6pPr marL="762015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6pPr>
      <a:lvl7pPr marL="1524030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7pPr>
      <a:lvl8pPr marL="2286046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8pPr>
      <a:lvl9pPr marL="3048061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9pPr>
    </p:titleStyle>
    <p:bodyStyle>
      <a:lvl1pPr marL="0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800" b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52519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400" b="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815078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1833" b="0">
          <a:solidFill>
            <a:schemeClr val="accent4"/>
          </a:solidFill>
          <a:latin typeface="Trebuchet MS" pitchFamily="34" charset="0"/>
        </a:defRPr>
      </a:lvl3pPr>
      <a:lvl4pPr marL="2958101" indent="-381008" algn="l" rtl="0" fontAlgn="base">
        <a:spcBef>
          <a:spcPct val="20000"/>
        </a:spcBef>
        <a:spcAft>
          <a:spcPct val="0"/>
        </a:spcAft>
        <a:buChar char="–"/>
        <a:defRPr sz="3333">
          <a:solidFill>
            <a:schemeClr val="bg1"/>
          </a:solidFill>
          <a:latin typeface="+mn-lt"/>
        </a:defRPr>
      </a:lvl4pPr>
      <a:lvl5pPr marL="3529612" indent="-381008" algn="l" rtl="0" fontAlgn="base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5pPr>
      <a:lvl6pPr marL="4291627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6pPr>
      <a:lvl7pPr marL="505364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7pPr>
      <a:lvl8pPr marL="5815658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8pPr>
      <a:lvl9pPr marL="657767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15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3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8604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4806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1007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7209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34107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96122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A126C25-C61F-524A-BF43-95AA5FDBC7AE}"/>
              </a:ext>
            </a:extLst>
          </p:cNvPr>
          <p:cNvGrpSpPr/>
          <p:nvPr userDrawn="1"/>
        </p:nvGrpSpPr>
        <p:grpSpPr>
          <a:xfrm>
            <a:off x="13272656" y="9515789"/>
            <a:ext cx="4770933" cy="627887"/>
            <a:chOff x="10009693" y="1549925"/>
            <a:chExt cx="7721678" cy="101622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5CCC41E-9490-EE48-A962-22DB173472A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B0B005F-7797-6848-9A32-F30E599901FA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noFill/>
            <a:ln w="12700" cap="flat" cmpd="sng" algn="ctr">
              <a:solidFill>
                <a:srgbClr val="383838"/>
              </a:solidFill>
              <a:prstDash val="solid"/>
            </a:ln>
            <a:effectLst/>
          </p:spPr>
        </p:cxnSp>
        <p:pic>
          <p:nvPicPr>
            <p:cNvPr id="13" name="Picture 1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1CC5CA7F-3DE6-B24F-9AAD-2076BB06F9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4" name="Picture 13" descr="Text&#10;&#10;Description automatically generated">
              <a:extLst>
                <a:ext uri="{FF2B5EF4-FFF2-40B4-BE49-F238E27FC236}">
                  <a16:creationId xmlns:a16="http://schemas.microsoft.com/office/drawing/2014/main" id="{74194484-8814-EA46-B91C-23A1A4E39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926C4B6-222E-334E-8D35-8BC48F0FB416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noFill/>
            <a:ln w="12700" cap="flat" cmpd="sng" algn="ctr">
              <a:solidFill>
                <a:srgbClr val="383838"/>
              </a:solidFill>
              <a:prstDash val="solid"/>
            </a:ln>
            <a:effectLst/>
          </p:spPr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703A779-3C93-5C47-9346-602AF443A5D3}"/>
              </a:ext>
            </a:extLst>
          </p:cNvPr>
          <p:cNvSpPr txBox="1"/>
          <p:nvPr userDrawn="1"/>
        </p:nvSpPr>
        <p:spPr>
          <a:xfrm>
            <a:off x="958176" y="9762020"/>
            <a:ext cx="53504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4400" cap="all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algn="l"/>
            <a:fld id="{9EF62655-870B-4C06-BC3D-C67D37BAE36D}" type="slidenum">
              <a:rPr lang="en-US" sz="1600" smtClean="0">
                <a:solidFill>
                  <a:srgbClr val="8C8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600" cap="none" dirty="0">
                <a:solidFill>
                  <a:srgbClr val="8C8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2870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/>
        <a:buNone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900" indent="-571500" algn="l" defTabSz="914400" rtl="0" eaLnBrk="1" latinLnBrk="0" hangingPunct="1">
        <a:spcBef>
          <a:spcPct val="20000"/>
        </a:spcBef>
        <a:buFont typeface="Arial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914400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914400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914400" rtl="0" eaLnBrk="1" latinLnBrk="0" hangingPunct="1">
        <a:spcBef>
          <a:spcPct val="20000"/>
        </a:spcBef>
        <a:buFont typeface="Arial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ntl/bn/insidesearch/features/search/knowledge.html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4.0/legalcod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google.com/intl/bn/insidesearch/features/search/knowledge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ntl/bn/insidesearch/features/search/knowledge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ntl/bn/insidesearch/features/search/knowledge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>
            <a:extLst>
              <a:ext uri="{FF2B5EF4-FFF2-40B4-BE49-F238E27FC236}">
                <a16:creationId xmlns:a16="http://schemas.microsoft.com/office/drawing/2014/main" id="{4A6D247A-4576-4796-A8F2-4AC4CA0B20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8290560"/>
            <a:ext cx="9692640" cy="47705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096EC-7B78-40A1-902B-4FD437982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316" y="6705601"/>
            <a:ext cx="16304786" cy="1638092"/>
          </a:xfrm>
        </p:spPr>
        <p:txBody>
          <a:bodyPr/>
          <a:lstStyle/>
          <a:p>
            <a:r>
              <a:rPr lang="en-US" dirty="0"/>
              <a:t>Lecture 5.2 - Data De-duplication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2F42C-38A8-43F3-8788-F337D2EA91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/>
          <a:p>
            <a:r>
              <a:rPr lang="en-US" dirty="0"/>
              <a:t>DLI Accelerated Data Science Teaching Kit</a:t>
            </a:r>
          </a:p>
        </p:txBody>
      </p:sp>
    </p:spTree>
    <p:extLst>
      <p:ext uri="{BB962C8B-B14F-4D97-AF65-F5344CB8AC3E}">
        <p14:creationId xmlns:p14="http://schemas.microsoft.com/office/powerpoint/2010/main" val="79755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roppedImage.pdf" descr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865" y="325734"/>
            <a:ext cx="15817622" cy="963553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31582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olo">
            <a:extLst>
              <a:ext uri="{FF2B5EF4-FFF2-40B4-BE49-F238E27FC236}">
                <a16:creationId xmlns:a16="http://schemas.microsoft.com/office/drawing/2014/main" id="{2DFEA9C6-7D65-4E17-8ECF-384AD97A2AC1}"/>
              </a:ext>
            </a:extLst>
          </p:cNvPr>
          <p:cNvSpPr txBox="1"/>
          <p:nvPr/>
        </p:nvSpPr>
        <p:spPr>
          <a:xfrm>
            <a:off x="2802718" y="3136936"/>
            <a:ext cx="3218264" cy="951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3578" tIns="53578" rIns="53578" bIns="53578" anchor="ctr"/>
          <a:lstStyle>
            <a:lvl1pPr>
              <a:defRPr sz="6000" b="1"/>
            </a:lvl1pPr>
          </a:lstStyle>
          <a:p>
            <a:pPr algn="r" defTabSz="616098" fontAlgn="auto" hangingPunct="0">
              <a:spcBef>
                <a:spcPts val="0"/>
              </a:spcBef>
              <a:spcAft>
                <a:spcPts val="0"/>
              </a:spcAft>
            </a:pPr>
            <a:r>
              <a:rPr sz="4800" b="0" kern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rPr>
              <a:t>Polo</a:t>
            </a:r>
          </a:p>
        </p:txBody>
      </p:sp>
      <p:sp>
        <p:nvSpPr>
          <p:cNvPr id="32" name="Paolo">
            <a:extLst>
              <a:ext uri="{FF2B5EF4-FFF2-40B4-BE49-F238E27FC236}">
                <a16:creationId xmlns:a16="http://schemas.microsoft.com/office/drawing/2014/main" id="{C7CF8637-4541-4470-9C7B-734EB099C249}"/>
              </a:ext>
            </a:extLst>
          </p:cNvPr>
          <p:cNvSpPr txBox="1"/>
          <p:nvPr/>
        </p:nvSpPr>
        <p:spPr>
          <a:xfrm>
            <a:off x="2994318" y="6198560"/>
            <a:ext cx="3218264" cy="951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3578" tIns="53578" rIns="53578" bIns="53578" anchor="ctr"/>
          <a:lstStyle>
            <a:lvl1pPr>
              <a:defRPr sz="6000" b="1"/>
            </a:lvl1pPr>
          </a:lstStyle>
          <a:p>
            <a:pPr algn="r" defTabSz="616098" fontAlgn="auto" hangingPunct="0">
              <a:spcBef>
                <a:spcPts val="0"/>
              </a:spcBef>
              <a:spcAft>
                <a:spcPts val="0"/>
              </a:spcAft>
            </a:pPr>
            <a:r>
              <a:rPr sz="4800" b="0" kern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rPr>
              <a:t>Paolo</a:t>
            </a:r>
          </a:p>
        </p:txBody>
      </p:sp>
      <p:cxnSp>
        <p:nvCxnSpPr>
          <p:cNvPr id="37" name="Connection Line">
            <a:extLst>
              <a:ext uri="{FF2B5EF4-FFF2-40B4-BE49-F238E27FC236}">
                <a16:creationId xmlns:a16="http://schemas.microsoft.com/office/drawing/2014/main" id="{9B802909-921F-414D-AEA2-411518BFEF65}"/>
              </a:ext>
            </a:extLst>
          </p:cNvPr>
          <p:cNvCxnSpPr>
            <a:stCxn id="29" idx="0"/>
            <a:endCxn id="33" idx="0"/>
          </p:cNvCxnSpPr>
          <p:nvPr/>
        </p:nvCxnSpPr>
        <p:spPr>
          <a:xfrm flipV="1">
            <a:off x="7006351" y="1453982"/>
            <a:ext cx="4362038" cy="2182836"/>
          </a:xfrm>
          <a:prstGeom prst="straightConnector1">
            <a:avLst/>
          </a:prstGeom>
          <a:ln w="44450" cap="rnd">
            <a:solidFill>
              <a:srgbClr val="6D6D6D"/>
            </a:solidFill>
            <a:miter lim="400000"/>
          </a:ln>
        </p:spPr>
      </p:cxnSp>
      <p:cxnSp>
        <p:nvCxnSpPr>
          <p:cNvPr id="38" name="Connection Line">
            <a:extLst>
              <a:ext uri="{FF2B5EF4-FFF2-40B4-BE49-F238E27FC236}">
                <a16:creationId xmlns:a16="http://schemas.microsoft.com/office/drawing/2014/main" id="{28B5B421-771C-4F88-B04A-84241C0A593D}"/>
              </a:ext>
            </a:extLst>
          </p:cNvPr>
          <p:cNvCxnSpPr>
            <a:stCxn id="29" idx="0"/>
            <a:endCxn id="34" idx="0"/>
          </p:cNvCxnSpPr>
          <p:nvPr/>
        </p:nvCxnSpPr>
        <p:spPr>
          <a:xfrm>
            <a:off x="7006351" y="3636818"/>
            <a:ext cx="4362038" cy="276844"/>
          </a:xfrm>
          <a:prstGeom prst="straightConnector1">
            <a:avLst/>
          </a:prstGeom>
          <a:ln w="44450" cap="rnd">
            <a:solidFill>
              <a:srgbClr val="6D6D6D"/>
            </a:solidFill>
            <a:miter lim="400000"/>
          </a:ln>
        </p:spPr>
      </p:cxnSp>
      <p:cxnSp>
        <p:nvCxnSpPr>
          <p:cNvPr id="39" name="Connection Line">
            <a:extLst>
              <a:ext uri="{FF2B5EF4-FFF2-40B4-BE49-F238E27FC236}">
                <a16:creationId xmlns:a16="http://schemas.microsoft.com/office/drawing/2014/main" id="{2A790071-CA96-4D8C-91F6-7415E4BC55A1}"/>
              </a:ext>
            </a:extLst>
          </p:cNvPr>
          <p:cNvCxnSpPr>
            <a:stCxn id="29" idx="0"/>
            <a:endCxn id="36" idx="0"/>
          </p:cNvCxnSpPr>
          <p:nvPr/>
        </p:nvCxnSpPr>
        <p:spPr>
          <a:xfrm>
            <a:off x="7006351" y="3636819"/>
            <a:ext cx="4362038" cy="5196202"/>
          </a:xfrm>
          <a:prstGeom prst="straightConnector1">
            <a:avLst/>
          </a:prstGeom>
          <a:ln w="44450" cap="rnd">
            <a:solidFill>
              <a:srgbClr val="6D6D6D"/>
            </a:solidFill>
            <a:miter lim="400000"/>
          </a:ln>
        </p:spPr>
      </p:cxnSp>
      <p:cxnSp>
        <p:nvCxnSpPr>
          <p:cNvPr id="40" name="Connection Line">
            <a:extLst>
              <a:ext uri="{FF2B5EF4-FFF2-40B4-BE49-F238E27FC236}">
                <a16:creationId xmlns:a16="http://schemas.microsoft.com/office/drawing/2014/main" id="{E1A372B2-DC49-4DB9-8AD2-3E47E6748060}"/>
              </a:ext>
            </a:extLst>
          </p:cNvPr>
          <p:cNvCxnSpPr>
            <a:stCxn id="30" idx="0"/>
            <a:endCxn id="33" idx="0"/>
          </p:cNvCxnSpPr>
          <p:nvPr/>
        </p:nvCxnSpPr>
        <p:spPr>
          <a:xfrm flipV="1">
            <a:off x="7006351" y="1453983"/>
            <a:ext cx="4362038" cy="5244462"/>
          </a:xfrm>
          <a:prstGeom prst="straightConnector1">
            <a:avLst/>
          </a:prstGeom>
          <a:ln w="44450" cap="rnd">
            <a:solidFill>
              <a:srgbClr val="6D6D6D"/>
            </a:solidFill>
            <a:miter lim="400000"/>
          </a:ln>
        </p:spPr>
      </p:cxnSp>
      <p:cxnSp>
        <p:nvCxnSpPr>
          <p:cNvPr id="41" name="Connection Line">
            <a:extLst>
              <a:ext uri="{FF2B5EF4-FFF2-40B4-BE49-F238E27FC236}">
                <a16:creationId xmlns:a16="http://schemas.microsoft.com/office/drawing/2014/main" id="{BBF03AEA-86B5-44CF-8C09-3263B0C6ACCF}"/>
              </a:ext>
            </a:extLst>
          </p:cNvPr>
          <p:cNvCxnSpPr>
            <a:stCxn id="30" idx="0"/>
            <a:endCxn id="34" idx="0"/>
          </p:cNvCxnSpPr>
          <p:nvPr/>
        </p:nvCxnSpPr>
        <p:spPr>
          <a:xfrm flipV="1">
            <a:off x="7006351" y="3913661"/>
            <a:ext cx="4362038" cy="2784782"/>
          </a:xfrm>
          <a:prstGeom prst="straightConnector1">
            <a:avLst/>
          </a:prstGeom>
          <a:ln w="44450" cap="rnd">
            <a:solidFill>
              <a:srgbClr val="6D6D6D"/>
            </a:solidFill>
            <a:miter lim="400000"/>
          </a:ln>
        </p:spPr>
      </p:cxnSp>
      <p:cxnSp>
        <p:nvCxnSpPr>
          <p:cNvPr id="42" name="Connection Line">
            <a:extLst>
              <a:ext uri="{FF2B5EF4-FFF2-40B4-BE49-F238E27FC236}">
                <a16:creationId xmlns:a16="http://schemas.microsoft.com/office/drawing/2014/main" id="{D2C3FE09-C25E-4993-95B7-F0BCCE28DA17}"/>
              </a:ext>
            </a:extLst>
          </p:cNvPr>
          <p:cNvCxnSpPr>
            <a:stCxn id="30" idx="0"/>
            <a:endCxn id="36" idx="0"/>
          </p:cNvCxnSpPr>
          <p:nvPr/>
        </p:nvCxnSpPr>
        <p:spPr>
          <a:xfrm>
            <a:off x="7006351" y="6698442"/>
            <a:ext cx="4362038" cy="2134576"/>
          </a:xfrm>
          <a:prstGeom prst="straightConnector1">
            <a:avLst/>
          </a:prstGeom>
          <a:ln w="44450" cap="rnd">
            <a:solidFill>
              <a:srgbClr val="6D6D6D"/>
            </a:solidFill>
            <a:miter lim="400000"/>
          </a:ln>
        </p:spPr>
      </p:cxnSp>
      <p:cxnSp>
        <p:nvCxnSpPr>
          <p:cNvPr id="43" name="Connection Line">
            <a:extLst>
              <a:ext uri="{FF2B5EF4-FFF2-40B4-BE49-F238E27FC236}">
                <a16:creationId xmlns:a16="http://schemas.microsoft.com/office/drawing/2014/main" id="{45880BB9-A0E2-48B8-BB49-4A660AB9ECEF}"/>
              </a:ext>
            </a:extLst>
          </p:cNvPr>
          <p:cNvCxnSpPr>
            <a:stCxn id="30" idx="0"/>
            <a:endCxn id="35" idx="0"/>
          </p:cNvCxnSpPr>
          <p:nvPr/>
        </p:nvCxnSpPr>
        <p:spPr>
          <a:xfrm flipV="1">
            <a:off x="7006351" y="6373340"/>
            <a:ext cx="4362038" cy="325104"/>
          </a:xfrm>
          <a:prstGeom prst="straightConnector1">
            <a:avLst/>
          </a:prstGeom>
          <a:ln w="44450" cap="rnd">
            <a:solidFill>
              <a:srgbClr val="6D6D6D"/>
            </a:solidFill>
            <a:miter lim="400000"/>
          </a:ln>
        </p:spPr>
      </p:cxnSp>
      <p:sp>
        <p:nvSpPr>
          <p:cNvPr id="44" name="Alice">
            <a:extLst>
              <a:ext uri="{FF2B5EF4-FFF2-40B4-BE49-F238E27FC236}">
                <a16:creationId xmlns:a16="http://schemas.microsoft.com/office/drawing/2014/main" id="{95C3E02E-01E2-47B9-BC14-12D60C945309}"/>
              </a:ext>
            </a:extLst>
          </p:cNvPr>
          <p:cNvSpPr txBox="1"/>
          <p:nvPr/>
        </p:nvSpPr>
        <p:spPr>
          <a:xfrm>
            <a:off x="12240705" y="978230"/>
            <a:ext cx="3218262" cy="951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3578" tIns="53578" rIns="53578" bIns="53578" anchor="ctr"/>
          <a:lstStyle>
            <a:lvl1pPr algn="l">
              <a:defRPr sz="6000"/>
            </a:lvl1pPr>
          </a:lstStyle>
          <a:p>
            <a:pPr defTabSz="616098" fontAlgn="auto" hangingPunct="0">
              <a:spcBef>
                <a:spcPts val="0"/>
              </a:spcBef>
              <a:spcAft>
                <a:spcPts val="0"/>
              </a:spcAft>
            </a:pPr>
            <a:r>
              <a:rPr sz="4800" kern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rPr>
              <a:t>Alice</a:t>
            </a:r>
          </a:p>
        </p:txBody>
      </p:sp>
      <p:sp>
        <p:nvSpPr>
          <p:cNvPr id="45" name="Bob">
            <a:extLst>
              <a:ext uri="{FF2B5EF4-FFF2-40B4-BE49-F238E27FC236}">
                <a16:creationId xmlns:a16="http://schemas.microsoft.com/office/drawing/2014/main" id="{645264F8-9771-4D8A-AB6B-EF0D491E7476}"/>
              </a:ext>
            </a:extLst>
          </p:cNvPr>
          <p:cNvSpPr txBox="1"/>
          <p:nvPr/>
        </p:nvSpPr>
        <p:spPr>
          <a:xfrm>
            <a:off x="12240705" y="3437908"/>
            <a:ext cx="3218262" cy="951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3578" tIns="53578" rIns="53578" bIns="53578" anchor="ctr"/>
          <a:lstStyle>
            <a:lvl1pPr algn="l">
              <a:defRPr sz="6000"/>
            </a:lvl1pPr>
          </a:lstStyle>
          <a:p>
            <a:pPr defTabSz="616098" fontAlgn="auto" hangingPunct="0">
              <a:spcBef>
                <a:spcPts val="0"/>
              </a:spcBef>
              <a:spcAft>
                <a:spcPts val="0"/>
              </a:spcAft>
            </a:pPr>
            <a:r>
              <a:rPr sz="4800" kern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rPr>
              <a:t>Bob</a:t>
            </a:r>
          </a:p>
        </p:txBody>
      </p:sp>
      <p:sp>
        <p:nvSpPr>
          <p:cNvPr id="46" name="Carol">
            <a:extLst>
              <a:ext uri="{FF2B5EF4-FFF2-40B4-BE49-F238E27FC236}">
                <a16:creationId xmlns:a16="http://schemas.microsoft.com/office/drawing/2014/main" id="{95D817B5-D219-4F96-982F-A692551B3EE7}"/>
              </a:ext>
            </a:extLst>
          </p:cNvPr>
          <p:cNvSpPr txBox="1"/>
          <p:nvPr/>
        </p:nvSpPr>
        <p:spPr>
          <a:xfrm>
            <a:off x="12240705" y="5897588"/>
            <a:ext cx="3218262" cy="951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3578" tIns="53578" rIns="53578" bIns="53578" anchor="ctr"/>
          <a:lstStyle>
            <a:lvl1pPr algn="l">
              <a:defRPr sz="6000"/>
            </a:lvl1pPr>
          </a:lstStyle>
          <a:p>
            <a:pPr defTabSz="616098" fontAlgn="auto" hangingPunct="0">
              <a:spcBef>
                <a:spcPts val="0"/>
              </a:spcBef>
              <a:spcAft>
                <a:spcPts val="0"/>
              </a:spcAft>
            </a:pPr>
            <a:r>
              <a:rPr sz="4800" kern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rPr>
              <a:t>Carol</a:t>
            </a:r>
          </a:p>
        </p:txBody>
      </p:sp>
      <p:sp>
        <p:nvSpPr>
          <p:cNvPr id="47" name="Dave">
            <a:extLst>
              <a:ext uri="{FF2B5EF4-FFF2-40B4-BE49-F238E27FC236}">
                <a16:creationId xmlns:a16="http://schemas.microsoft.com/office/drawing/2014/main" id="{1D09BB13-38AF-47AD-9156-F8A3870F360D}"/>
              </a:ext>
            </a:extLst>
          </p:cNvPr>
          <p:cNvSpPr txBox="1"/>
          <p:nvPr/>
        </p:nvSpPr>
        <p:spPr>
          <a:xfrm>
            <a:off x="12240705" y="8357266"/>
            <a:ext cx="3218262" cy="951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3578" tIns="53578" rIns="53578" bIns="53578" anchor="ctr"/>
          <a:lstStyle>
            <a:lvl1pPr algn="l">
              <a:defRPr sz="6000"/>
            </a:lvl1pPr>
          </a:lstStyle>
          <a:p>
            <a:pPr defTabSz="616098" fontAlgn="auto" hangingPunct="0">
              <a:spcBef>
                <a:spcPts val="0"/>
              </a:spcBef>
              <a:spcAft>
                <a:spcPts val="0"/>
              </a:spcAft>
            </a:pPr>
            <a:r>
              <a:rPr sz="4800" kern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rPr>
              <a:t>Dave</a:t>
            </a:r>
          </a:p>
        </p:txBody>
      </p:sp>
      <p:sp>
        <p:nvSpPr>
          <p:cNvPr id="29" name="Circle">
            <a:extLst>
              <a:ext uri="{FF2B5EF4-FFF2-40B4-BE49-F238E27FC236}">
                <a16:creationId xmlns:a16="http://schemas.microsoft.com/office/drawing/2014/main" id="{E70B1706-5D9A-4E40-B4A3-5C8811B748F4}"/>
              </a:ext>
            </a:extLst>
          </p:cNvPr>
          <p:cNvSpPr/>
          <p:nvPr/>
        </p:nvSpPr>
        <p:spPr>
          <a:xfrm>
            <a:off x="6392990" y="3023458"/>
            <a:ext cx="1226720" cy="1226720"/>
          </a:xfrm>
          <a:prstGeom prst="ellipse">
            <a:avLst/>
          </a:prstGeom>
          <a:solidFill>
            <a:srgbClr val="DE6A10">
              <a:hueOff val="384618"/>
              <a:satOff val="3869"/>
              <a:lumOff val="5802"/>
            </a:srgbClr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 algn="ctr" defTabSz="616098" fontAlgn="auto" hangingPunct="0">
              <a:spcBef>
                <a:spcPts val="0"/>
              </a:spcBef>
              <a:spcAft>
                <a:spcPts val="0"/>
              </a:spcAft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 sz="4218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+mn-ea"/>
              <a:sym typeface="Gill Sans"/>
            </a:endParaRPr>
          </a:p>
        </p:txBody>
      </p:sp>
      <p:sp>
        <p:nvSpPr>
          <p:cNvPr id="30" name="Circle">
            <a:extLst>
              <a:ext uri="{FF2B5EF4-FFF2-40B4-BE49-F238E27FC236}">
                <a16:creationId xmlns:a16="http://schemas.microsoft.com/office/drawing/2014/main" id="{3807B767-66D0-4204-BD13-E325C13DE236}"/>
              </a:ext>
            </a:extLst>
          </p:cNvPr>
          <p:cNvSpPr/>
          <p:nvPr/>
        </p:nvSpPr>
        <p:spPr>
          <a:xfrm>
            <a:off x="6392990" y="6085082"/>
            <a:ext cx="1226720" cy="1226720"/>
          </a:xfrm>
          <a:prstGeom prst="ellipse">
            <a:avLst/>
          </a:prstGeom>
          <a:solidFill>
            <a:srgbClr val="DE6A10">
              <a:hueOff val="384618"/>
              <a:satOff val="3869"/>
              <a:lumOff val="5802"/>
            </a:srgbClr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 algn="ctr" defTabSz="616098" fontAlgn="auto" hangingPunct="0">
              <a:spcBef>
                <a:spcPts val="0"/>
              </a:spcBef>
              <a:spcAft>
                <a:spcPts val="0"/>
              </a:spcAft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 sz="4218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+mn-ea"/>
              <a:sym typeface="Gill Sans"/>
            </a:endParaRPr>
          </a:p>
        </p:txBody>
      </p:sp>
      <p:sp>
        <p:nvSpPr>
          <p:cNvPr id="33" name="Circle">
            <a:extLst>
              <a:ext uri="{FF2B5EF4-FFF2-40B4-BE49-F238E27FC236}">
                <a16:creationId xmlns:a16="http://schemas.microsoft.com/office/drawing/2014/main" id="{81E3DEE0-694D-4364-9459-FE7CD9CCAAE9}"/>
              </a:ext>
            </a:extLst>
          </p:cNvPr>
          <p:cNvSpPr/>
          <p:nvPr/>
        </p:nvSpPr>
        <p:spPr>
          <a:xfrm>
            <a:off x="10755028" y="840625"/>
            <a:ext cx="1226720" cy="1226718"/>
          </a:xfrm>
          <a:prstGeom prst="ellipse">
            <a:avLst/>
          </a:prstGeom>
          <a:solidFill>
            <a:srgbClr val="0365C0">
              <a:satOff val="-3355"/>
              <a:lumOff val="26614"/>
            </a:srgbClr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 algn="ctr" defTabSz="616098" fontAlgn="auto" hangingPunct="0">
              <a:spcBef>
                <a:spcPts val="0"/>
              </a:spcBef>
              <a:spcAft>
                <a:spcPts val="0"/>
              </a:spcAft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 sz="4218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+mn-ea"/>
              <a:sym typeface="Gill Sans"/>
            </a:endParaRPr>
          </a:p>
        </p:txBody>
      </p:sp>
      <p:sp>
        <p:nvSpPr>
          <p:cNvPr id="34" name="Circle">
            <a:extLst>
              <a:ext uri="{FF2B5EF4-FFF2-40B4-BE49-F238E27FC236}">
                <a16:creationId xmlns:a16="http://schemas.microsoft.com/office/drawing/2014/main" id="{B9AC2AFE-9BEE-42C4-B4A8-8F218EB9BDFE}"/>
              </a:ext>
            </a:extLst>
          </p:cNvPr>
          <p:cNvSpPr/>
          <p:nvPr/>
        </p:nvSpPr>
        <p:spPr>
          <a:xfrm>
            <a:off x="10755028" y="3300300"/>
            <a:ext cx="1226720" cy="1226720"/>
          </a:xfrm>
          <a:prstGeom prst="ellipse">
            <a:avLst/>
          </a:prstGeom>
          <a:solidFill>
            <a:srgbClr val="0365C0">
              <a:satOff val="-3355"/>
              <a:lumOff val="26614"/>
            </a:srgbClr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 algn="ctr" defTabSz="616098" fontAlgn="auto" hangingPunct="0">
              <a:spcBef>
                <a:spcPts val="0"/>
              </a:spcBef>
              <a:spcAft>
                <a:spcPts val="0"/>
              </a:spcAft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 sz="4218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+mn-ea"/>
              <a:sym typeface="Gill Sans"/>
            </a:endParaRPr>
          </a:p>
        </p:txBody>
      </p:sp>
      <p:sp>
        <p:nvSpPr>
          <p:cNvPr id="35" name="Circle">
            <a:extLst>
              <a:ext uri="{FF2B5EF4-FFF2-40B4-BE49-F238E27FC236}">
                <a16:creationId xmlns:a16="http://schemas.microsoft.com/office/drawing/2014/main" id="{13D1EB6A-4CEA-47CC-9577-E1F04DB652AA}"/>
              </a:ext>
            </a:extLst>
          </p:cNvPr>
          <p:cNvSpPr/>
          <p:nvPr/>
        </p:nvSpPr>
        <p:spPr>
          <a:xfrm>
            <a:off x="10755028" y="5759980"/>
            <a:ext cx="1226720" cy="1226720"/>
          </a:xfrm>
          <a:prstGeom prst="ellipse">
            <a:avLst/>
          </a:prstGeom>
          <a:solidFill>
            <a:srgbClr val="0365C0">
              <a:satOff val="-3355"/>
              <a:lumOff val="26614"/>
            </a:srgbClr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 algn="ctr" defTabSz="616098" fontAlgn="auto" hangingPunct="0">
              <a:spcBef>
                <a:spcPts val="0"/>
              </a:spcBef>
              <a:spcAft>
                <a:spcPts val="0"/>
              </a:spcAft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 sz="4218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+mn-ea"/>
              <a:sym typeface="Gill Sans"/>
            </a:endParaRPr>
          </a:p>
        </p:txBody>
      </p:sp>
      <p:sp>
        <p:nvSpPr>
          <p:cNvPr id="36" name="Circle">
            <a:extLst>
              <a:ext uri="{FF2B5EF4-FFF2-40B4-BE49-F238E27FC236}">
                <a16:creationId xmlns:a16="http://schemas.microsoft.com/office/drawing/2014/main" id="{0E48155E-6292-4A40-A882-E2239DCCF79F}"/>
              </a:ext>
            </a:extLst>
          </p:cNvPr>
          <p:cNvSpPr/>
          <p:nvPr/>
        </p:nvSpPr>
        <p:spPr>
          <a:xfrm>
            <a:off x="10755028" y="8219658"/>
            <a:ext cx="1226720" cy="1226720"/>
          </a:xfrm>
          <a:prstGeom prst="ellipse">
            <a:avLst/>
          </a:prstGeom>
          <a:solidFill>
            <a:srgbClr val="0365C0">
              <a:satOff val="-3355"/>
              <a:lumOff val="26614"/>
            </a:srgbClr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 algn="ctr" defTabSz="616098" fontAlgn="auto" hangingPunct="0">
              <a:spcBef>
                <a:spcPts val="0"/>
              </a:spcBef>
              <a:spcAft>
                <a:spcPts val="0"/>
              </a:spcAft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 sz="4218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+mn-ea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460596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250" y="2"/>
            <a:ext cx="13716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199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571" y="1"/>
            <a:ext cx="13230858" cy="99231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136239" y="9416375"/>
            <a:ext cx="778214" cy="8706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sz="3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1999" y="9416374"/>
            <a:ext cx="82477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168400" fontAlgn="auto" hangingPunct="0">
              <a:spcBef>
                <a:spcPts val="0"/>
              </a:spcBef>
              <a:spcAft>
                <a:spcPts val="0"/>
              </a:spcAft>
              <a:defRPr u="none"/>
            </a:pPr>
            <a:r>
              <a:rPr lang="en-US" sz="1600" u="sng" kern="0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Retrieved: Mining of Massive Datasets by Jure </a:t>
            </a:r>
            <a:r>
              <a:rPr lang="en-US" sz="1600" u="sng" kern="0" dirty="0" err="1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Leskovec</a:t>
            </a:r>
            <a:r>
              <a:rPr lang="en-US" sz="1600" u="sng" kern="0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, </a:t>
            </a:r>
            <a:r>
              <a:rPr lang="en-US" sz="1600" u="sng" kern="0" dirty="0" err="1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Anand</a:t>
            </a:r>
            <a:r>
              <a:rPr lang="en-US" sz="1600" u="sng" kern="0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 </a:t>
            </a:r>
            <a:r>
              <a:rPr lang="en-US" sz="1600" u="sng" kern="0" dirty="0" err="1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Rajaraman</a:t>
            </a:r>
            <a:r>
              <a:rPr lang="en-US" sz="1600" u="sng" kern="0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, Jeff Ullman</a:t>
            </a:r>
            <a:endParaRPr lang="en-US" sz="1600" u="sng" kern="0" dirty="0">
              <a:solidFill>
                <a:srgbClr val="000000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  <a:hlinkClick r:id="rId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1998" y="9745638"/>
            <a:ext cx="123065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168400" fontAlgn="auto" hangingPunct="0">
              <a:spcBef>
                <a:spcPts val="0"/>
              </a:spcBef>
              <a:spcAft>
                <a:spcPts val="0"/>
              </a:spcAft>
              <a:defRPr u="none"/>
            </a:pPr>
            <a:r>
              <a:rPr lang="en-US" sz="1600" u="sng" kern="0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Retrieved: http://</a:t>
            </a:r>
            <a:r>
              <a:rPr lang="en-US" sz="1600" u="sng" kern="0" dirty="0" err="1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www.improvedoutcomes.com</a:t>
            </a:r>
            <a:r>
              <a:rPr lang="en-US" sz="1600" u="sng" kern="0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/docs/</a:t>
            </a:r>
            <a:r>
              <a:rPr lang="en-US" sz="1600" u="sng" kern="0" dirty="0" err="1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WebSiteDocs</a:t>
            </a:r>
            <a:r>
              <a:rPr lang="en-US" sz="1600" u="sng" kern="0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/Clustering/</a:t>
            </a:r>
            <a:r>
              <a:rPr lang="en-US" sz="1600" u="sng" kern="0" dirty="0" err="1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Clustering_Parameters</a:t>
            </a:r>
            <a:r>
              <a:rPr lang="en-US" sz="1600" u="sng" kern="0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/</a:t>
            </a:r>
            <a:r>
              <a:rPr lang="en-US" sz="1600" u="sng" kern="0" dirty="0" err="1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Manhattan_Distance_Metric.htm</a:t>
            </a:r>
            <a:endParaRPr lang="en-US" sz="1600" u="sng" kern="0" dirty="0">
              <a:solidFill>
                <a:srgbClr val="000000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23224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nners_and_Alerts_and_Distance_and_Similarity_Measures—Wolfram_Language_Documentation.png" descr="Banners_and_Alerts_and_Distance_and_Similarity_Measures—Wolfram_Language_Documentation.png"/>
          <p:cNvPicPr>
            <a:picLocks noChangeAspect="1"/>
          </p:cNvPicPr>
          <p:nvPr/>
        </p:nvPicPr>
        <p:blipFill rotWithShape="1">
          <a:blip r:embed="rId3"/>
          <a:srcRect b="19377"/>
          <a:stretch/>
        </p:blipFill>
        <p:spPr>
          <a:xfrm>
            <a:off x="155643" y="2"/>
            <a:ext cx="12295762" cy="1022386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https://reference.wolfram.com/language/guide/DistanceAndSimilarityMeasures.html"/>
          <p:cNvSpPr txBox="1"/>
          <p:nvPr/>
        </p:nvSpPr>
        <p:spPr>
          <a:xfrm>
            <a:off x="5817327" y="9516553"/>
            <a:ext cx="10816046" cy="451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01600" tIns="101600" rIns="101600" bIns="101600" anchor="ctr">
            <a:spAutoFit/>
          </a:bodyPr>
          <a:lstStyle>
            <a:lvl1pPr>
              <a:defRPr sz="2600"/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https://reference.wolfram.com/language/guide/DistanceAndSimilarityMeasures.html</a:t>
            </a:r>
          </a:p>
        </p:txBody>
      </p:sp>
    </p:spTree>
    <p:extLst>
      <p:ext uri="{BB962C8B-B14F-4D97-AF65-F5344CB8AC3E}">
        <p14:creationId xmlns:p14="http://schemas.microsoft.com/office/powerpoint/2010/main" val="1829677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4697" y="549357"/>
            <a:ext cx="17333360" cy="1987550"/>
          </a:xfrm>
        </p:spPr>
        <p:txBody>
          <a:bodyPr/>
          <a:lstStyle/>
          <a:p>
            <a:r>
              <a:rPr lang="en-US" sz="7200" dirty="0">
                <a:latin typeface="Arial" panose="020B0604020202020204" pitchFamily="34" charset="0"/>
                <a:ea typeface="Vitesse Medium" charset="0"/>
                <a:cs typeface="Arial" panose="020B0604020202020204" pitchFamily="34" charset="0"/>
              </a:rPr>
              <a:t>Excellent Tutorial on Entity Resolution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4693" y="3151761"/>
            <a:ext cx="1689778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4400" u="sng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http://</a:t>
            </a:r>
            <a:r>
              <a:rPr lang="en-US" sz="4400" u="sng" dirty="0" err="1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www.umiacs.umd.edu</a:t>
            </a:r>
            <a:r>
              <a:rPr lang="en-US" sz="4400" u="sng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/~</a:t>
            </a:r>
            <a:r>
              <a:rPr lang="en-US" sz="4400" u="sng" dirty="0" err="1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getoor</a:t>
            </a:r>
            <a:r>
              <a:rPr lang="en-US" sz="4400" u="sng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/Tutorials/ER_KDD2013.pdf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4400" u="sng" dirty="0">
              <a:solidFill>
                <a:prstClr val="black"/>
              </a:solidFill>
              <a:latin typeface="Arial" panose="020B0604020202020204" pitchFamily="34" charset="0"/>
              <a:ea typeface="Helvetica" charset="0"/>
              <a:cs typeface="Arial" panose="020B0604020202020204" pitchFamily="34" charset="0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by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Lise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Getoor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 and Ashwin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Machanavajjhala</a:t>
            </a:r>
            <a:endParaRPr lang="en-US" sz="4400" dirty="0">
              <a:solidFill>
                <a:prstClr val="black"/>
              </a:solidFill>
              <a:latin typeface="Arial" panose="020B0604020202020204" pitchFamily="34" charset="0"/>
              <a:ea typeface="Helvetica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858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6D3E35-7FB6-4F84-88E8-ED2635EB18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0077" y="6610379"/>
            <a:ext cx="9235191" cy="1705219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276C08-D6AC-41B8-9C4F-83CCA4CE3F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/>
          <a:p>
            <a:r>
              <a:rPr lang="en-US" dirty="0"/>
              <a:t>DLI Accelerated Data Science Teaching Kit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05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39E623-7E8F-487F-86AA-742B27905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8880" y="3505059"/>
            <a:ext cx="3190241" cy="1104314"/>
          </a:xfrm>
          <a:prstGeom prst="rect">
            <a:avLst/>
          </a:prstGeom>
        </p:spPr>
      </p:pic>
      <p:sp>
        <p:nvSpPr>
          <p:cNvPr id="10" name="Subtitle 11">
            <a:extLst>
              <a:ext uri="{FF2B5EF4-FFF2-40B4-BE49-F238E27FC236}">
                <a16:creationId xmlns:a16="http://schemas.microsoft.com/office/drawing/2014/main" id="{7A19A67C-0C19-4076-8945-3A7EB019B8F8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853440" y="4980568"/>
            <a:ext cx="16581120" cy="56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defTabSz="346459" rtl="0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F6F6F"/>
              </a:buClr>
              <a:buSzPct val="100000"/>
              <a:buFontTx/>
              <a:buNone/>
              <a:defRPr sz="1400" b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30238" indent="-228600" algn="l" defTabSz="346459" rtl="0" fontAlgn="base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863" indent="-203200" algn="l" defTabSz="346459" rtl="0" fontAlgn="base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1066" indent="-17144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bg1"/>
                </a:solidFill>
                <a:latin typeface="+mn-lt"/>
              </a:defRPr>
            </a:lvl4pPr>
            <a:lvl5pPr marL="1588230" indent="-17144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5pPr>
            <a:lvl6pPr marL="1931117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6pPr>
            <a:lvl7pPr marL="2274003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7pPr>
            <a:lvl8pPr marL="2616890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8pPr>
            <a:lvl9pPr marL="2959775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ctr" defTabSz="346459" rtl="0" eaLnBrk="1" fontAlgn="base" latinLnBrk="0" hangingPunct="1">
              <a:lnSpc>
                <a:spcPct val="90000"/>
              </a:lnSpc>
              <a:spcBef>
                <a:spcPts val="90"/>
              </a:spcBef>
              <a:spcAft>
                <a:spcPts val="90"/>
              </a:spcAft>
              <a:buClr>
                <a:srgbClr val="6F6F6F"/>
              </a:buClr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The Accelerated Data Science Teaching Kit is licensed by NVIDIA, Georgia Institute of Technology, and Prairie View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A&amp;M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University under the</a:t>
            </a:r>
          </a:p>
          <a:p>
            <a:pPr marL="0" marR="0" lvl="0" indent="0" algn="ctr" defTabSz="346459" rtl="0" eaLnBrk="1" fontAlgn="base" latinLnBrk="0" hangingPunct="1">
              <a:lnSpc>
                <a:spcPct val="90000"/>
              </a:lnSpc>
              <a:spcBef>
                <a:spcPts val="90"/>
              </a:spcBef>
              <a:spcAft>
                <a:spcPts val="90"/>
              </a:spcAft>
              <a:buClr>
                <a:srgbClr val="6F6F6F"/>
              </a:buClr>
              <a:buSzPct val="100000"/>
              <a:buFontTx/>
              <a:buNone/>
              <a:tabLst/>
              <a:defRPr/>
            </a:pPr>
            <a:r>
              <a:rPr lang="en-US" sz="1600" u="sng" dirty="0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Attribution-</a:t>
            </a:r>
            <a:r>
              <a:rPr lang="en-US" sz="1600" u="sng" dirty="0" err="1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NonCommercial</a:t>
            </a:r>
            <a:r>
              <a:rPr lang="en-US" sz="1600" u="sng" dirty="0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4.0 International License.</a:t>
            </a:r>
            <a:endParaRPr lang="en-US" sz="1600" dirty="0">
              <a:solidFill>
                <a:srgbClr val="6F6F6F"/>
              </a:solidFill>
              <a:ea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276526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What if we don’t have the luxury of having IDs ?"/>
          <p:cNvSpPr txBox="1">
            <a:spLocks/>
          </p:cNvSpPr>
          <p:nvPr/>
        </p:nvSpPr>
        <p:spPr>
          <a:xfrm>
            <a:off x="193714" y="654518"/>
            <a:ext cx="17221736" cy="19295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01600" tIns="101600" rIns="101600" bIns="101600" anchor="ctr">
            <a:normAutofit fontScale="85000" lnSpcReduction="20000"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defTabSz="1168400" fontAlgn="auto">
              <a:spcBef>
                <a:spcPts val="4800"/>
              </a:spcBef>
              <a:defRPr/>
            </a:pPr>
            <a:r>
              <a:rPr lang="en-US" sz="8000" kern="0" dirty="0"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  <a:t>What if we don’t have the luxury of having IDs ?</a:t>
            </a:r>
          </a:p>
        </p:txBody>
      </p:sp>
      <p:sp>
        <p:nvSpPr>
          <p:cNvPr id="16" name="Slide Number"/>
          <p:cNvSpPr txBox="1">
            <a:spLocks/>
          </p:cNvSpPr>
          <p:nvPr/>
        </p:nvSpPr>
        <p:spPr>
          <a:xfrm>
            <a:off x="24877173" y="18034000"/>
            <a:ext cx="548227" cy="943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01600" tIns="101600" rIns="101600" bIns="1016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3429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10287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17145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2057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24003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2743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defTabSz="1168400">
              <a:defRPr/>
            </a:pPr>
            <a:fld id="{86CB4B4D-7CA3-9044-876B-883B54F8677D}" type="slidenum">
              <a:rPr lang="is-IS" sz="4800" kern="0">
                <a:latin typeface="Arial" panose="020B0604020202020204" pitchFamily="34" charset="0"/>
                <a:cs typeface="Arial" panose="020B0604020202020204" pitchFamily="34" charset="0"/>
              </a:rPr>
              <a:pPr defTabSz="1168400">
                <a:defRPr/>
              </a:pPr>
              <a:t>3</a:t>
            </a:fld>
            <a:endParaRPr lang="is-IS" sz="4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Welcome_to_Metaweb_-_YouTube.png" descr="Welcome_to_Metaweb_-_YouTub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57" y="2584078"/>
            <a:ext cx="7140022" cy="6746996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(Screenshot from FreeBase video)"/>
          <p:cNvSpPr txBox="1"/>
          <p:nvPr/>
        </p:nvSpPr>
        <p:spPr>
          <a:xfrm>
            <a:off x="1270123" y="9361852"/>
            <a:ext cx="6466514" cy="697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01600" tIns="101600" rIns="101600" bIns="101600" anchor="ctr">
            <a:spAutoFit/>
          </a:bodyPr>
          <a:lstStyle>
            <a:lvl1pPr>
              <a:defRPr sz="2500"/>
            </a:lvl1pPr>
          </a:lstStyle>
          <a:p>
            <a:pPr algn="ctr" defTabSz="1168400" fontAlgn="auto" hangingPunct="0">
              <a:spcBef>
                <a:spcPts val="0"/>
              </a:spcBef>
              <a:spcAft>
                <a:spcPts val="0"/>
              </a:spcAft>
            </a:pPr>
            <a:r>
              <a:rPr sz="3200" kern="0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(Screenshot from FreeBase video)</a:t>
            </a:r>
          </a:p>
        </p:txBody>
      </p:sp>
      <p:sp>
        <p:nvSpPr>
          <p:cNvPr id="19" name="A common problem in academia:…"/>
          <p:cNvSpPr txBox="1"/>
          <p:nvPr/>
        </p:nvSpPr>
        <p:spPr>
          <a:xfrm>
            <a:off x="9389736" y="2824587"/>
            <a:ext cx="7769856" cy="6237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01600" tIns="101600" rIns="101600" bIns="101600" anchor="ctr">
            <a:spAutoFit/>
          </a:bodyPr>
          <a:lstStyle/>
          <a:p>
            <a:pPr defTabSz="1168400" fontAlgn="auto" hangingPunct="0">
              <a:spcBef>
                <a:spcPts val="0"/>
              </a:spcBef>
              <a:spcAft>
                <a:spcPts val="0"/>
              </a:spcAft>
            </a:pPr>
            <a:r>
              <a:rPr sz="5600" kern="0" dirty="0">
                <a:solidFill>
                  <a:srgbClr val="000000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/>
              </a:rPr>
              <a:t>A common problem in academia:</a:t>
            </a:r>
            <a:endParaRPr lang="en-US" sz="5600" kern="0" dirty="0">
              <a:solidFill>
                <a:srgbClr val="000000"/>
              </a:solidFill>
              <a:latin typeface="Arial" panose="020B0604020202020204" pitchFamily="34" charset="0"/>
              <a:ea typeface="Helvetica" charset="0"/>
              <a:cs typeface="Arial" panose="020B0604020202020204" pitchFamily="34" charset="0"/>
              <a:sym typeface="Helvetica"/>
            </a:endParaRPr>
          </a:p>
          <a:p>
            <a:pPr defTabSz="1168400" fontAlgn="auto" hangingPunct="0">
              <a:spcBef>
                <a:spcPts val="0"/>
              </a:spcBef>
              <a:spcAft>
                <a:spcPts val="0"/>
              </a:spcAft>
            </a:pPr>
            <a:endParaRPr lang="en-US" sz="5600" kern="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Helvetica" charset="0"/>
              <a:cs typeface="Arial" panose="020B0604020202020204" pitchFamily="34" charset="0"/>
              <a:sym typeface="Helvetica"/>
            </a:endParaRPr>
          </a:p>
          <a:p>
            <a:pPr defTabSz="116840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5600" kern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/>
              </a:rPr>
              <a:t>Polo Chau</a:t>
            </a:r>
          </a:p>
          <a:p>
            <a:pPr defTabSz="116840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5600" kern="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/>
              </a:rPr>
              <a:t>Duen</a:t>
            </a:r>
            <a:r>
              <a:rPr lang="en-US" sz="5600" kern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/>
              </a:rPr>
              <a:t> </a:t>
            </a:r>
            <a:r>
              <a:rPr lang="en-US" sz="5600" kern="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/>
              </a:rPr>
              <a:t>Horng</a:t>
            </a:r>
            <a:r>
              <a:rPr lang="en-US" sz="5600" kern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/>
              </a:rPr>
              <a:t> Chau</a:t>
            </a:r>
          </a:p>
          <a:p>
            <a:pPr defTabSz="116840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5600" kern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/>
              </a:rPr>
              <a:t>D.H. Chau</a:t>
            </a:r>
          </a:p>
          <a:p>
            <a:pPr defTabSz="116840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5600" kern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/>
              </a:rPr>
              <a:t>D. Chau</a:t>
            </a:r>
            <a:endParaRPr sz="5600" kern="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Helvetica" charset="0"/>
              <a:cs typeface="Arial" panose="020B0604020202020204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795777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ntity Resolution (A hard problem in data integration)"/>
          <p:cNvSpPr txBox="1">
            <a:spLocks/>
          </p:cNvSpPr>
          <p:nvPr/>
        </p:nvSpPr>
        <p:spPr>
          <a:xfrm>
            <a:off x="1093822" y="3234787"/>
            <a:ext cx="22174200" cy="11379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01600" tIns="101600" rIns="101600" bIns="101600">
            <a:normAutofit/>
          </a:bodyPr>
          <a:lstStyle>
            <a:lvl1pPr marL="0" marR="0" indent="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3335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7780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2225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6670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0226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33782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37338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40894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defTabSz="1168400" fontAlgn="auto">
              <a:spcBef>
                <a:spcPts val="4800"/>
              </a:spcBef>
              <a:defRPr sz="9600" b="1"/>
            </a:pPr>
            <a:endParaRPr lang="en-US" sz="7200" kern="0" dirty="0">
              <a:solidFill>
                <a:srgbClr val="6D6D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lide Number"/>
          <p:cNvSpPr txBox="1">
            <a:spLocks/>
          </p:cNvSpPr>
          <p:nvPr/>
        </p:nvSpPr>
        <p:spPr>
          <a:xfrm>
            <a:off x="23126195" y="14142936"/>
            <a:ext cx="548227" cy="943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01600" tIns="101600" rIns="101600" bIns="1016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3429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10287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17145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2057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24003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2743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defTabSz="1168400">
              <a:defRPr/>
            </a:pPr>
            <a:fld id="{86CB4B4D-7CA3-9044-876B-883B54F8677D}" type="slidenum">
              <a:rPr lang="en-US" sz="4800" kern="0">
                <a:latin typeface="Arial" panose="020B0604020202020204" pitchFamily="34" charset="0"/>
                <a:cs typeface="Arial" panose="020B0604020202020204" pitchFamily="34" charset="0"/>
              </a:rPr>
              <a:pPr defTabSz="1168400">
                <a:defRPr/>
              </a:pPr>
              <a:t>4</a:t>
            </a:fld>
            <a:endParaRPr lang="en-US" sz="4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07407" y="2925065"/>
            <a:ext cx="9443419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4600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Then you need to do</a:t>
            </a:r>
            <a:r>
              <a:rPr lang="mr-IN" sz="4600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Helvetica" charset="0"/>
              </a:rPr>
              <a:t>…</a:t>
            </a:r>
            <a:endParaRPr lang="en-US" sz="4600" dirty="0">
              <a:solidFill>
                <a:prstClr val="black"/>
              </a:solidFill>
              <a:latin typeface="Arial" panose="020B0604020202020204" pitchFamily="34" charset="0"/>
              <a:ea typeface="Helvetica" charset="0"/>
              <a:cs typeface="Arial" panose="020B0604020202020204" pitchFamily="34" charset="0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4600" dirty="0">
              <a:solidFill>
                <a:prstClr val="black"/>
              </a:solidFill>
              <a:latin typeface="Arial" panose="020B0604020202020204" pitchFamily="34" charset="0"/>
              <a:ea typeface="Helvetica" charset="0"/>
              <a:cs typeface="Arial" panose="020B0604020202020204" pitchFamily="34" charset="0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200" b="1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Entity Resolution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4600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(A hard problem in data integration)</a:t>
            </a:r>
          </a:p>
        </p:txBody>
      </p:sp>
    </p:spTree>
    <p:extLst>
      <p:ext uri="{BB962C8B-B14F-4D97-AF65-F5344CB8AC3E}">
        <p14:creationId xmlns:p14="http://schemas.microsoft.com/office/powerpoint/2010/main" val="2252267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hy is entity resolution so difficult?…"/>
          <p:cNvSpPr txBox="1">
            <a:spLocks/>
          </p:cNvSpPr>
          <p:nvPr/>
        </p:nvSpPr>
        <p:spPr>
          <a:xfrm>
            <a:off x="2637787" y="1"/>
            <a:ext cx="13393398" cy="9253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01600" tIns="101600" rIns="101600" bIns="101600" anchor="b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defTabSz="1168400" fontAlgn="auto">
              <a:defRPr sz="8100"/>
            </a:pPr>
            <a:r>
              <a:rPr lang="en-US" sz="9200" kern="0" dirty="0"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Why is </a:t>
            </a:r>
            <a:r>
              <a:rPr lang="en-US" sz="9200" b="1" kern="0" dirty="0">
                <a:solidFill>
                  <a:srgbClr val="DE6A10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entity resolution</a:t>
            </a:r>
            <a:r>
              <a:rPr lang="en-US" sz="9200" b="1" kern="0" dirty="0"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 </a:t>
            </a:r>
            <a:r>
              <a:rPr lang="en-US" sz="9200" kern="0" dirty="0"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so difficult?</a:t>
            </a:r>
          </a:p>
          <a:p>
            <a:pPr defTabSz="1168400" fontAlgn="auto">
              <a:defRPr sz="8100"/>
            </a:pPr>
            <a:endParaRPr lang="en-US" sz="9200" kern="0" dirty="0">
              <a:latin typeface="Arial" panose="020B0604020202020204" pitchFamily="34" charset="0"/>
              <a:ea typeface="Helvetica" charset="0"/>
              <a:cs typeface="Arial" panose="020B0604020202020204" pitchFamily="34" charset="0"/>
            </a:endParaRPr>
          </a:p>
          <a:p>
            <a:pPr defTabSz="1168400" fontAlgn="auto">
              <a:defRPr sz="5900"/>
            </a:pPr>
            <a:r>
              <a:rPr lang="en-US" sz="6600" kern="0" dirty="0"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Let’s understand it through </a:t>
            </a:r>
            <a:r>
              <a:rPr lang="en-US" sz="6600" kern="0" dirty="0">
                <a:solidFill>
                  <a:srgbClr val="DE6A10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shopping for an iPhone on </a:t>
            </a:r>
            <a:br>
              <a:rPr lang="en-US" sz="6600" kern="0" dirty="0">
                <a:solidFill>
                  <a:srgbClr val="DE6A10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</a:br>
            <a:r>
              <a:rPr lang="en-US" sz="6600" kern="0" dirty="0">
                <a:solidFill>
                  <a:srgbClr val="DE6A10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Apple, Amazon and eBay</a:t>
            </a:r>
          </a:p>
        </p:txBody>
      </p:sp>
    </p:spTree>
    <p:extLst>
      <p:ext uri="{BB962C8B-B14F-4D97-AF65-F5344CB8AC3E}">
        <p14:creationId xmlns:p14="http://schemas.microsoft.com/office/powerpoint/2010/main" val="1371448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0A3F11-008D-914C-9110-B7C14D886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4000" y="-29028"/>
            <a:ext cx="14580000" cy="10287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63714" y="9788822"/>
            <a:ext cx="5782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168400" fontAlgn="auto" hangingPunct="0">
              <a:spcBef>
                <a:spcPts val="0"/>
              </a:spcBef>
              <a:spcAft>
                <a:spcPts val="0"/>
              </a:spcAft>
              <a:defRPr u="none"/>
            </a:pPr>
            <a:r>
              <a:rPr lang="en-US" sz="1600" u="sng" kern="0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Retrieved: https://</a:t>
            </a:r>
            <a:r>
              <a:rPr lang="en-US" sz="1600" u="sng" kern="0" dirty="0" err="1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www.apple.com</a:t>
            </a:r>
            <a:r>
              <a:rPr lang="en-US" sz="1600" u="sng" kern="0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/shop/buy-</a:t>
            </a:r>
            <a:r>
              <a:rPr lang="en-US" sz="1600" u="sng" kern="0" dirty="0" err="1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iphone</a:t>
            </a:r>
            <a:r>
              <a:rPr lang="en-US" sz="1600" u="sng" kern="0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/iphone-12</a:t>
            </a:r>
            <a:endParaRPr lang="en-US" sz="1600" u="sng" kern="0" dirty="0">
              <a:solidFill>
                <a:srgbClr val="000000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332801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BCFE74-AAEE-A54F-99B7-1B8809E55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42" y="0"/>
            <a:ext cx="17586516" cy="10287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39999" y="9788822"/>
            <a:ext cx="28520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168400" fontAlgn="auto" hangingPunct="0">
              <a:spcBef>
                <a:spcPts val="0"/>
              </a:spcBef>
              <a:spcAft>
                <a:spcPts val="0"/>
              </a:spcAft>
              <a:defRPr u="none"/>
            </a:pPr>
            <a:r>
              <a:rPr lang="en-US" sz="1600" u="sng" kern="0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Retrieved: </a:t>
            </a:r>
            <a:r>
              <a:rPr lang="en-US" sz="1600" u="sng" kern="0" dirty="0" err="1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www.amazon.com</a:t>
            </a:r>
            <a:endParaRPr lang="en-US" sz="1600" u="sng" kern="0" dirty="0">
              <a:solidFill>
                <a:srgbClr val="000000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22634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0999247-DFBC-1241-AA38-B60A699B7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366" y="0"/>
            <a:ext cx="15046091" cy="103605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22170" y="9745279"/>
            <a:ext cx="2566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168400" fontAlgn="auto" hangingPunct="0">
              <a:spcBef>
                <a:spcPts val="0"/>
              </a:spcBef>
              <a:spcAft>
                <a:spcPts val="0"/>
              </a:spcAft>
              <a:defRPr u="none"/>
            </a:pPr>
            <a:r>
              <a:rPr lang="en-US" sz="1600" u="sng" kern="0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Retrieved: </a:t>
            </a:r>
            <a:r>
              <a:rPr lang="en-US" sz="1600" u="sng" kern="0" dirty="0" err="1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www.ebay.com</a:t>
            </a:r>
            <a:endParaRPr lang="en-US" sz="1600" u="sng" kern="0" dirty="0">
              <a:solidFill>
                <a:srgbClr val="000000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186136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-Dupe…"/>
          <p:cNvSpPr txBox="1">
            <a:spLocks/>
          </p:cNvSpPr>
          <p:nvPr/>
        </p:nvSpPr>
        <p:spPr>
          <a:xfrm>
            <a:off x="731737" y="1688288"/>
            <a:ext cx="12692434" cy="6327304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fontAlgn="auto">
              <a:spcAft>
                <a:spcPts val="0"/>
              </a:spcAft>
              <a:defRPr sz="9600" b="1"/>
            </a:pPr>
            <a:r>
              <a:rPr lang="en-US" sz="9200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D-Dupe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 sz="4400"/>
            </a:pPr>
            <a:r>
              <a:rPr lang="en-US" sz="4600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Interactive Data Deduplication and Integration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 sz="4800"/>
            </a:pPr>
            <a:r>
              <a:rPr lang="en-US" sz="4600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TVCG 2008</a:t>
            </a:r>
            <a:br>
              <a:rPr lang="en-US" sz="9600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</a:br>
            <a:br>
              <a:rPr lang="en-US" sz="9600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</a:br>
            <a:r>
              <a:rPr lang="en-US" sz="4600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University of Maryland</a:t>
            </a:r>
            <a:br>
              <a:rPr lang="en-US" sz="4600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</a:br>
            <a:r>
              <a:rPr lang="en-US" sz="4600" dirty="0" err="1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Bilgic</a:t>
            </a:r>
            <a:r>
              <a:rPr lang="en-US" sz="4600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, </a:t>
            </a:r>
            <a:r>
              <a:rPr lang="en-US" sz="4600" dirty="0" err="1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Licamele</a:t>
            </a:r>
            <a:r>
              <a:rPr lang="en-US" sz="4600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, </a:t>
            </a:r>
            <a:r>
              <a:rPr lang="en-US" sz="4600" dirty="0" err="1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Getoor</a:t>
            </a:r>
            <a:r>
              <a:rPr lang="en-US" sz="4600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, Kang, </a:t>
            </a:r>
            <a:r>
              <a:rPr lang="en-US" sz="4600" dirty="0" err="1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Shneiderman</a:t>
            </a:r>
            <a:endParaRPr lang="en-US" sz="4600" dirty="0">
              <a:solidFill>
                <a:prstClr val="black"/>
              </a:solidFill>
              <a:latin typeface="Arial" panose="020B0604020202020204" pitchFamily="34" charset="0"/>
              <a:ea typeface="Helvetica" charset="0"/>
              <a:cs typeface="Arial" panose="020B0604020202020204" pitchFamily="34" charset="0"/>
            </a:endParaRPr>
          </a:p>
        </p:txBody>
      </p:sp>
      <p:sp>
        <p:nvSpPr>
          <p:cNvPr id="7" name="https://linqspub.soe.ucsc.edu/basilic/web/Publications/2006/bilgic:vast06/"/>
          <p:cNvSpPr txBox="1"/>
          <p:nvPr/>
        </p:nvSpPr>
        <p:spPr>
          <a:xfrm>
            <a:off x="731737" y="9266761"/>
            <a:ext cx="11998190" cy="451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01600" tIns="101600" rIns="101600" bIns="101600" anchor="ctr">
            <a:spAutoFit/>
          </a:bodyPr>
          <a:lstStyle>
            <a:lvl1pPr>
              <a:defRPr sz="2400"/>
            </a:lvl1pPr>
          </a:lstStyle>
          <a:p>
            <a:pPr defTabSz="116840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Retrieved:  </a:t>
            </a:r>
            <a:r>
              <a:rPr sz="1600" kern="0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https://linqspub.soe.ucsc.edu/basilic/web/Publications/2006/bilgic:vast06/</a:t>
            </a:r>
          </a:p>
        </p:txBody>
      </p:sp>
    </p:spTree>
    <p:extLst>
      <p:ext uri="{BB962C8B-B14F-4D97-AF65-F5344CB8AC3E}">
        <p14:creationId xmlns:p14="http://schemas.microsoft.com/office/powerpoint/2010/main" val="1769369730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&amp; Bullet">
  <a:themeElements>
    <a:clrScheme name="Custom 1">
      <a:dk1>
        <a:srgbClr val="CDCDCD"/>
      </a:dk1>
      <a:lt1>
        <a:srgbClr val="FFFFFF"/>
      </a:lt1>
      <a:dk2>
        <a:srgbClr val="000000"/>
      </a:dk2>
      <a:lt2>
        <a:srgbClr val="76B900"/>
      </a:lt2>
      <a:accent1>
        <a:srgbClr val="008564"/>
      </a:accent1>
      <a:accent2>
        <a:srgbClr val="5D1682"/>
      </a:accent2>
      <a:accent3>
        <a:srgbClr val="890C58"/>
      </a:accent3>
      <a:accent4>
        <a:srgbClr val="5E5E5E"/>
      </a:accent4>
      <a:accent5>
        <a:srgbClr val="8C8C8C"/>
      </a:accent5>
      <a:accent6>
        <a:srgbClr val="0071C5"/>
      </a:accent6>
      <a:hlink>
        <a:srgbClr val="76B900"/>
      </a:hlink>
      <a:folHlink>
        <a:srgbClr val="76B9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</a:spPr>
      <a:bodyPr wrap="none" rtlCol="0" anchor="ctr">
        <a:spAutoFit/>
      </a:bodyPr>
      <a:lstStyle>
        <a:defPPr algn="ctr">
          <a:lnSpc>
            <a:spcPct val="90000"/>
          </a:lnSpc>
          <a:defRPr sz="1600" dirty="0" err="1" smtClean="0">
            <a:solidFill>
              <a:schemeClr val="bg1"/>
            </a:solidFill>
            <a:latin typeface="Trebuchet MS" panose="020B06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>
    <a:extraClrScheme>
      <a:clrScheme name="PPT_Template_Corp_16x9_rev2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itle &amp; Bullet">
  <a:themeElements>
    <a:clrScheme name="Custom 1">
      <a:dk1>
        <a:srgbClr val="CDCDCD"/>
      </a:dk1>
      <a:lt1>
        <a:srgbClr val="FFFFFF"/>
      </a:lt1>
      <a:dk2>
        <a:srgbClr val="000000"/>
      </a:dk2>
      <a:lt2>
        <a:srgbClr val="76B900"/>
      </a:lt2>
      <a:accent1>
        <a:srgbClr val="008564"/>
      </a:accent1>
      <a:accent2>
        <a:srgbClr val="5D1682"/>
      </a:accent2>
      <a:accent3>
        <a:srgbClr val="890C58"/>
      </a:accent3>
      <a:accent4>
        <a:srgbClr val="5E5E5E"/>
      </a:accent4>
      <a:accent5>
        <a:srgbClr val="8C8C8C"/>
      </a:accent5>
      <a:accent6>
        <a:srgbClr val="0071C5"/>
      </a:accent6>
      <a:hlink>
        <a:srgbClr val="76B900"/>
      </a:hlink>
      <a:folHlink>
        <a:srgbClr val="76B9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</a:spPr>
      <a:bodyPr wrap="none" rtlCol="0" anchor="ctr">
        <a:spAutoFit/>
      </a:bodyPr>
      <a:lstStyle>
        <a:defPPr algn="ctr">
          <a:lnSpc>
            <a:spcPct val="90000"/>
          </a:lnSpc>
          <a:defRPr sz="1600" dirty="0" err="1" smtClean="0">
            <a:solidFill>
              <a:schemeClr val="bg1"/>
            </a:solidFill>
            <a:latin typeface="Trebuchet MS" panose="020B06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>
    <a:extraClrScheme>
      <a:clrScheme name="PPT_Template_Corp_16x9_rev2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ull Page Layo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3317AA0AAFE040A4C7C5D23CBE8847" ma:contentTypeVersion="4" ma:contentTypeDescription="Create a new document." ma:contentTypeScope="" ma:versionID="5b1f19b83b10f4e69c2746e9f27fdab9">
  <xsd:schema xmlns:xsd="http://www.w3.org/2001/XMLSchema" xmlns:xs="http://www.w3.org/2001/XMLSchema" xmlns:p="http://schemas.microsoft.com/office/2006/metadata/properties" xmlns:ns2="b2811cf8-4877-470e-bec4-f5c16c1a5202" targetNamespace="http://schemas.microsoft.com/office/2006/metadata/properties" ma:root="true" ma:fieldsID="cd1f39e3641858cffea9d19f9c4007fb" ns2:_="">
    <xsd:import namespace="b2811cf8-4877-470e-bec4-f5c16c1a52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811cf8-4877-470e-bec4-f5c16c1a52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9B7386-0C5E-43DB-8BF1-052EEAD5F5D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88E22E-2A4B-4FB1-9848-BF16E7DBE74B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ECE6E9A-C76B-48EF-BCE7-6625FB95F843}"/>
</file>

<file path=docProps/app.xml><?xml version="1.0" encoding="utf-8"?>
<Properties xmlns="http://schemas.openxmlformats.org/officeDocument/2006/extended-properties" xmlns:vt="http://schemas.openxmlformats.org/officeDocument/2006/docPropsVTypes">
  <TotalTime>91579</TotalTime>
  <Words>299</Words>
  <Application>Microsoft Macintosh PowerPoint</Application>
  <PresentationFormat>Custom</PresentationFormat>
  <Paragraphs>46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Gill Sans</vt:lpstr>
      <vt:lpstr>Helvetica</vt:lpstr>
      <vt:lpstr>Trebuchet MS</vt:lpstr>
      <vt:lpstr>Wingdings</vt:lpstr>
      <vt:lpstr>Title &amp; Bullet</vt:lpstr>
      <vt:lpstr>1_Title &amp; Bullet</vt:lpstr>
      <vt:lpstr>Full Page Layout</vt:lpstr>
      <vt:lpstr>Lecture 5.2 - Data De-duplication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Excellent Tutorial on Entity Resolution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 Hohn</dc:creator>
  <cp:lastModifiedBy>Chau, Duen Horng</cp:lastModifiedBy>
  <cp:revision>3642</cp:revision>
  <dcterms:created xsi:type="dcterms:W3CDTF">2008-01-24T03:11:41Z</dcterms:created>
  <dcterms:modified xsi:type="dcterms:W3CDTF">2021-02-24T08:55:51Z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0x010100903317AA0AAFE040A4C7C5D23CBE8847</vt:lpwstr>
  </property>
  <property fmtid="{D5CDD505-2E9C-101B-9397-08002B2CF9AE}" pid="3" name="MSIP_Label_6b558183-044c-4105-8d9c-cea02a2a3d86_Enabled">
    <vt:lpwstr>True</vt:lpwstr>
  </property>
  <property fmtid="{D5CDD505-2E9C-101B-9397-08002B2CF9AE}" pid="4" name="MSIP_Label_6b558183-044c-4105-8d9c-cea02a2a3d86_SiteId">
    <vt:lpwstr>43083d15-7273-40c1-b7db-39efd9ccc17a</vt:lpwstr>
  </property>
  <property fmtid="{D5CDD505-2E9C-101B-9397-08002B2CF9AE}" pid="5" name="MSIP_Label_6b558183-044c-4105-8d9c-cea02a2a3d86_Ref">
    <vt:lpwstr>https://api.informationprotection.azure.com/api/43083d15-7273-40c1-b7db-39efd9ccc17a</vt:lpwstr>
  </property>
  <property fmtid="{D5CDD505-2E9C-101B-9397-08002B2CF9AE}" pid="6" name="MSIP_Label_6b558183-044c-4105-8d9c-cea02a2a3d86_Owner">
    <vt:lpwstr>lspillman@nvidia.com</vt:lpwstr>
  </property>
  <property fmtid="{D5CDD505-2E9C-101B-9397-08002B2CF9AE}" pid="7" name="MSIP_Label_6b558183-044c-4105-8d9c-cea02a2a3d86_SetDate">
    <vt:lpwstr>2018-05-11T15:28:31.9824217-07:00</vt:lpwstr>
  </property>
  <property fmtid="{D5CDD505-2E9C-101B-9397-08002B2CF9AE}" pid="8" name="MSIP_Label_6b558183-044c-4105-8d9c-cea02a2a3d86_Name">
    <vt:lpwstr>Unrestricted</vt:lpwstr>
  </property>
  <property fmtid="{D5CDD505-2E9C-101B-9397-08002B2CF9AE}" pid="9" name="MSIP_Label_6b558183-044c-4105-8d9c-cea02a2a3d86_Application">
    <vt:lpwstr>Microsoft Azure Information Protection</vt:lpwstr>
  </property>
  <property fmtid="{D5CDD505-2E9C-101B-9397-08002B2CF9AE}" pid="10" name="MSIP_Label_6b558183-044c-4105-8d9c-cea02a2a3d86_Extended_MSFT_Method">
    <vt:lpwstr>Automatic</vt:lpwstr>
  </property>
  <property fmtid="{D5CDD505-2E9C-101B-9397-08002B2CF9AE}" pid="11" name="Sensitivity">
    <vt:lpwstr>Unrestricted</vt:lpwstr>
  </property>
</Properties>
</file>