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2" r:id="rId5"/>
    <p:sldMasterId id="2147484000" r:id="rId6"/>
    <p:sldMasterId id="2147484008" r:id="rId7"/>
  </p:sldMasterIdLst>
  <p:notesMasterIdLst>
    <p:notesMasterId r:id="rId16"/>
  </p:notesMasterIdLst>
  <p:handoutMasterIdLst>
    <p:handoutMasterId r:id="rId17"/>
  </p:handoutMasterIdLst>
  <p:sldIdLst>
    <p:sldId id="818" r:id="rId8"/>
    <p:sldId id="809" r:id="rId9"/>
    <p:sldId id="273" r:id="rId10"/>
    <p:sldId id="261" r:id="rId11"/>
    <p:sldId id="263" r:id="rId12"/>
    <p:sldId id="265" r:id="rId13"/>
    <p:sldId id="268" r:id="rId14"/>
    <p:sldId id="820" r:id="rId15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1020" autoAdjust="0"/>
  </p:normalViewPr>
  <p:slideViewPr>
    <p:cSldViewPr snapToGrid="0">
      <p:cViewPr varScale="1">
        <p:scale>
          <a:sx n="77" d="100"/>
          <a:sy n="77" d="100"/>
        </p:scale>
        <p:origin x="1024" y="200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u, Duen Horng" userId="dc3abf48-14f9-4497-8e09-69bdd976e267" providerId="ADAL" clId="{C8F31F60-4640-0243-BFEA-F87636535099}"/>
    <pc:docChg chg="undo custSel modSld">
      <pc:chgData name="Chau, Duen Horng" userId="dc3abf48-14f9-4497-8e09-69bdd976e267" providerId="ADAL" clId="{C8F31F60-4640-0243-BFEA-F87636535099}" dt="2021-02-24T22:47:03.173" v="15" actId="732"/>
      <pc:docMkLst>
        <pc:docMk/>
      </pc:docMkLst>
      <pc:sldChg chg="addSp delSp modSp mod modClrScheme chgLayout">
        <pc:chgData name="Chau, Duen Horng" userId="dc3abf48-14f9-4497-8e09-69bdd976e267" providerId="ADAL" clId="{C8F31F60-4640-0243-BFEA-F87636535099}" dt="2021-02-24T22:47:03.173" v="15" actId="732"/>
        <pc:sldMkLst>
          <pc:docMk/>
          <pc:sldMk cId="1510291333" sldId="273"/>
        </pc:sldMkLst>
        <pc:spChg chg="add del mod ord">
          <ac:chgData name="Chau, Duen Horng" userId="dc3abf48-14f9-4497-8e09-69bdd976e267" providerId="ADAL" clId="{C8F31F60-4640-0243-BFEA-F87636535099}" dt="2021-02-24T22:46:22.523" v="4" actId="700"/>
          <ac:spMkLst>
            <pc:docMk/>
            <pc:sldMk cId="1510291333" sldId="273"/>
            <ac:spMk id="2" creationId="{72A14585-F2F7-2A4F-8E02-5BA7FA8CE07A}"/>
          </ac:spMkLst>
        </pc:spChg>
        <pc:spChg chg="add del mod ord">
          <ac:chgData name="Chau, Duen Horng" userId="dc3abf48-14f9-4497-8e09-69bdd976e267" providerId="ADAL" clId="{C8F31F60-4640-0243-BFEA-F87636535099}" dt="2021-02-24T22:46:22.523" v="4" actId="700"/>
          <ac:spMkLst>
            <pc:docMk/>
            <pc:sldMk cId="1510291333" sldId="273"/>
            <ac:spMk id="3" creationId="{C8CF8CDE-D298-C24E-A815-BEAF85C120BE}"/>
          </ac:spMkLst>
        </pc:spChg>
        <pc:spChg chg="add del mod ord">
          <ac:chgData name="Chau, Duen Horng" userId="dc3abf48-14f9-4497-8e09-69bdd976e267" providerId="ADAL" clId="{C8F31F60-4640-0243-BFEA-F87636535099}" dt="2021-02-24T22:46:22.523" v="4" actId="700"/>
          <ac:spMkLst>
            <pc:docMk/>
            <pc:sldMk cId="1510291333" sldId="273"/>
            <ac:spMk id="4" creationId="{5772981D-FD54-EF4D-9ABD-59CFE93596CA}"/>
          </ac:spMkLst>
        </pc:spChg>
        <pc:spChg chg="add del mod ord">
          <ac:chgData name="Chau, Duen Horng" userId="dc3abf48-14f9-4497-8e09-69bdd976e267" providerId="ADAL" clId="{C8F31F60-4640-0243-BFEA-F87636535099}" dt="2021-02-24T22:46:51.844" v="12" actId="478"/>
          <ac:spMkLst>
            <pc:docMk/>
            <pc:sldMk cId="1510291333" sldId="273"/>
            <ac:spMk id="5" creationId="{67DCE063-2180-E348-A6C1-3D27D4EBB30C}"/>
          </ac:spMkLst>
        </pc:spChg>
        <pc:spChg chg="add del mod ord">
          <ac:chgData name="Chau, Duen Horng" userId="dc3abf48-14f9-4497-8e09-69bdd976e267" providerId="ADAL" clId="{C8F31F60-4640-0243-BFEA-F87636535099}" dt="2021-02-24T22:46:41.659" v="7" actId="478"/>
          <ac:spMkLst>
            <pc:docMk/>
            <pc:sldMk cId="1510291333" sldId="273"/>
            <ac:spMk id="6" creationId="{B270A73E-B766-514B-8076-0CE57BC36D2F}"/>
          </ac:spMkLst>
        </pc:spChg>
        <pc:spChg chg="add del mod ord">
          <ac:chgData name="Chau, Duen Horng" userId="dc3abf48-14f9-4497-8e09-69bdd976e267" providerId="ADAL" clId="{C8F31F60-4640-0243-BFEA-F87636535099}" dt="2021-02-24T22:46:51.844" v="12" actId="478"/>
          <ac:spMkLst>
            <pc:docMk/>
            <pc:sldMk cId="1510291333" sldId="273"/>
            <ac:spMk id="7" creationId="{9AAB4057-1457-BF4E-992F-4221EEC85527}"/>
          </ac:spMkLst>
        </pc:spChg>
        <pc:spChg chg="del">
          <ac:chgData name="Chau, Duen Horng" userId="dc3abf48-14f9-4497-8e09-69bdd976e267" providerId="ADAL" clId="{C8F31F60-4640-0243-BFEA-F87636535099}" dt="2021-02-24T22:46:42.394" v="8" actId="478"/>
          <ac:spMkLst>
            <pc:docMk/>
            <pc:sldMk cId="1510291333" sldId="273"/>
            <ac:spMk id="12" creationId="{F53B0E7D-416A-45C5-904C-D7040FB05D23}"/>
          </ac:spMkLst>
        </pc:spChg>
        <pc:spChg chg="del">
          <ac:chgData name="Chau, Duen Horng" userId="dc3abf48-14f9-4497-8e09-69bdd976e267" providerId="ADAL" clId="{C8F31F60-4640-0243-BFEA-F87636535099}" dt="2021-02-24T22:46:43.832" v="9" actId="478"/>
          <ac:spMkLst>
            <pc:docMk/>
            <pc:sldMk cId="1510291333" sldId="273"/>
            <ac:spMk id="13" creationId="{25744BC8-7A95-4D32-8101-16453A5AED69}"/>
          </ac:spMkLst>
        </pc:spChg>
        <pc:picChg chg="mod modCrop">
          <ac:chgData name="Chau, Duen Horng" userId="dc3abf48-14f9-4497-8e09-69bdd976e267" providerId="ADAL" clId="{C8F31F60-4640-0243-BFEA-F87636535099}" dt="2021-02-24T22:47:03.173" v="15" actId="732"/>
          <ac:picMkLst>
            <pc:docMk/>
            <pc:sldMk cId="1510291333" sldId="273"/>
            <ac:picMk id="11" creationId="{ECD3B686-27A6-4BA1-9E84-83CB30492DC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6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2/24/21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very good resolution.</a:t>
            </a:r>
          </a:p>
        </p:txBody>
      </p:sp>
    </p:spTree>
    <p:extLst>
      <p:ext uri="{BB962C8B-B14F-4D97-AF65-F5344CB8AC3E}">
        <p14:creationId xmlns:p14="http://schemas.microsoft.com/office/powerpoint/2010/main" val="100600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very good resolution.</a:t>
            </a:r>
          </a:p>
        </p:txBody>
      </p:sp>
    </p:spTree>
    <p:extLst>
      <p:ext uri="{BB962C8B-B14F-4D97-AF65-F5344CB8AC3E}">
        <p14:creationId xmlns:p14="http://schemas.microsoft.com/office/powerpoint/2010/main" val="548058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very good resolution.</a:t>
            </a:r>
          </a:p>
        </p:txBody>
      </p:sp>
    </p:spTree>
    <p:extLst>
      <p:ext uri="{BB962C8B-B14F-4D97-AF65-F5344CB8AC3E}">
        <p14:creationId xmlns:p14="http://schemas.microsoft.com/office/powerpoint/2010/main" val="315589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very good resolution.</a:t>
            </a:r>
          </a:p>
        </p:txBody>
      </p:sp>
    </p:spTree>
    <p:extLst>
      <p:ext uri="{BB962C8B-B14F-4D97-AF65-F5344CB8AC3E}">
        <p14:creationId xmlns:p14="http://schemas.microsoft.com/office/powerpoint/2010/main" val="3987497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very good resolution.</a:t>
            </a:r>
          </a:p>
        </p:txBody>
      </p:sp>
    </p:spTree>
    <p:extLst>
      <p:ext uri="{BB962C8B-B14F-4D97-AF65-F5344CB8AC3E}">
        <p14:creationId xmlns:p14="http://schemas.microsoft.com/office/powerpoint/2010/main" val="150023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3" y="549278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Vitesse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8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0" b="0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299" y="4585973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378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80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4" y="5301953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6" y="8759369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4" y="5792229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48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9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8940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700" y="2536909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700" y="549359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17603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5" y="2536907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0" dirty="0"/>
              <a:t>of the printing and typesetting industry. </a:t>
            </a:r>
            <a:r>
              <a:rPr lang="en-US" sz="3600" dirty="0" err="1"/>
              <a:t>Lorem</a:t>
            </a:r>
            <a:r>
              <a:rPr lang="en-US" sz="3600" dirty="0"/>
              <a:t> </a:t>
            </a:r>
            <a:r>
              <a:rPr lang="en-US" sz="3600" dirty="0" err="1"/>
              <a:t>Ipsum</a:t>
            </a:r>
            <a:r>
              <a:rPr lang="en-US" sz="3600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9" y="549359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76793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79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0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9" y="549359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3156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698" y="2186787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9" y="549359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56599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69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8" y="549359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94249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9" y="549284"/>
            <a:ext cx="12242330" cy="1425696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Vitesse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31" y="1592668"/>
            <a:ext cx="11345902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2" b="0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301" y="4585983"/>
            <a:ext cx="10191518" cy="865338"/>
          </a:xfrm>
          <a:prstGeom prst="rect">
            <a:avLst/>
          </a:prstGeom>
        </p:spPr>
        <p:txBody>
          <a:bodyPr anchor="ctr"/>
          <a:lstStyle>
            <a:lvl1pPr marL="0" indent="0" algn="l" defTabSz="914354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80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6" y="5301953"/>
            <a:ext cx="9777592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8759371"/>
            <a:ext cx="8610182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2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9" y="5792237"/>
            <a:ext cx="9589446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8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02" y="549363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80744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04707" y="2536907"/>
            <a:ext cx="9222554" cy="6947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2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2" y="549363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82681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702" y="2536914"/>
            <a:ext cx="9410700" cy="7125052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702" y="549363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15301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75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2" y="549363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8703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935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07A220C-A727-EF4B-B853-98D4153197E4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909D28-4FDA-1045-BD85-D328AD2E6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554B01-56EF-0A4F-8139-7927B84B78A8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34DE27D-752E-564F-B2E7-94A7C8841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C97A47B8-9D62-2E42-AE90-D9D2706FC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67AF28D-0C8F-B046-8214-4EFCBC8D28DB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9415D59-D9D2-0441-B6FE-5D198493EAD6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34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</p:sldLayoutIdLst>
  <p:txStyles>
    <p:titleStyle>
      <a:lvl1pPr algn="l" defTabSz="914378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862" indent="-571486" algn="l" defTabSz="914378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4" indent="-457188" algn="l" defTabSz="914378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320" indent="-457188" algn="l" defTabSz="914378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696" indent="-457188" algn="l" defTabSz="914378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74" indent="-457188" algn="l" defTabSz="914378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452" indent="-457188" algn="l" defTabSz="914378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30" indent="-457188" algn="l" defTabSz="914378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06" indent="-457188" algn="l" defTabSz="914378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8" algn="l" defTabSz="9143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6" algn="l" defTabSz="9143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2" algn="l" defTabSz="9143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08" algn="l" defTabSz="9143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86" algn="l" defTabSz="9143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264" algn="l" defTabSz="9143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algn="l" defTabSz="9143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18" algn="l" defTabSz="9143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2B01EB-D829-3040-8365-D876E8E714DB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AE997DD-F8BA-AA46-9EFA-DADEE71CD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5B5EADE-9895-3245-9750-B3F3BB418632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22F7AE4-2739-1C41-9568-4598F3A85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9320081D-831B-5D4B-9677-A2E9C3227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00466BF-7A8C-4C4D-B3C6-06B2EE90DE9A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594F1E-3C06-9D47-973A-E23A786930C9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156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</p:sldLayoutIdLst>
  <p:txStyles>
    <p:titleStyle>
      <a:lvl1pPr algn="ctr" defTabSz="914354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66" indent="-685766" algn="l" defTabSz="914354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824" indent="-571472" algn="l" defTabSz="914354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4" indent="-457176" algn="l" defTabSz="91435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34" indent="-457176" algn="l" defTabSz="914354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88" indent="-457176" algn="l" defTabSz="914354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0" indent="-457176" algn="l" defTabSz="91435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292" indent="-457176" algn="l" defTabSz="91435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44" indent="-457176" algn="l" defTabSz="91435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996" indent="-457176" algn="l" defTabSz="91435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914354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4" algn="l" defTabSz="914354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0" algn="l" defTabSz="914354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4pPr>
      <a:lvl5pPr marL="3657408" algn="l" defTabSz="914354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5pPr>
      <a:lvl6pPr marL="4571762" algn="l" defTabSz="914354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6pPr>
      <a:lvl7pPr marL="5486116" algn="l" defTabSz="914354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7pPr>
      <a:lvl8pPr marL="6400466" algn="l" defTabSz="914354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8pPr>
      <a:lvl9pPr marL="7314820" algn="l" defTabSz="914354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6" y="6705601"/>
            <a:ext cx="16304786" cy="1638092"/>
          </a:xfrm>
        </p:spPr>
        <p:txBody>
          <a:bodyPr/>
          <a:lstStyle/>
          <a:p>
            <a:r>
              <a:rPr lang="en-US" dirty="0"/>
              <a:t>Lecture 6.1 - Break Complex Problems into Simpler Ones: Part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Data_Science_for_Business_with_notes_pdf__page_44_of_409_.png" descr="Data_Science_for_Business_with_notes_pdf__page_44_of_409_.png">
            <a:extLst>
              <a:ext uri="{FF2B5EF4-FFF2-40B4-BE49-F238E27FC236}">
                <a16:creationId xmlns:a16="http://schemas.microsoft.com/office/drawing/2014/main" id="{87CBBB73-A672-4FA6-95C6-FD6F44ED8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682" y="481072"/>
            <a:ext cx="12537828" cy="4470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D3B686-27A6-4BA1-9E84-83CB30492D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6" t="41661"/>
          <a:stretch/>
        </p:blipFill>
        <p:spPr>
          <a:xfrm>
            <a:off x="10291156" y="4285672"/>
            <a:ext cx="5786404" cy="6001328"/>
          </a:xfrm>
          <a:prstGeom prst="rect">
            <a:avLst/>
          </a:prstGeom>
        </p:spPr>
      </p:pic>
      <p:sp>
        <p:nvSpPr>
          <p:cNvPr id="8" name="8 concept non-mutually exclusive classes">
            <a:extLst>
              <a:ext uri="{FF2B5EF4-FFF2-40B4-BE49-F238E27FC236}">
                <a16:creationId xmlns:a16="http://schemas.microsoft.com/office/drawing/2014/main" id="{D5A3E71F-D2BC-4EA1-8340-6F5C085DC0C8}"/>
              </a:ext>
            </a:extLst>
          </p:cNvPr>
          <p:cNvSpPr txBox="1"/>
          <p:nvPr/>
        </p:nvSpPr>
        <p:spPr>
          <a:xfrm>
            <a:off x="493819" y="5995695"/>
            <a:ext cx="9646410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algn="ctr" defTabSz="876300" fontAlgn="auto" hangingPunct="0">
              <a:spcBef>
                <a:spcPts val="0"/>
              </a:spcBef>
              <a:spcAft>
                <a:spcPts val="0"/>
              </a:spcAft>
            </a:pPr>
            <a:r>
              <a:rPr sz="52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8 non-mutually exclusive </a:t>
            </a:r>
            <a:r>
              <a:rPr lang="en-US" sz="52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concept </a:t>
            </a:r>
            <a:r>
              <a:rPr sz="52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classes </a:t>
            </a:r>
          </a:p>
        </p:txBody>
      </p:sp>
      <p:sp>
        <p:nvSpPr>
          <p:cNvPr id="9" name="http://www.amazon.com/Data-Science-Business-data-analytic-thinking/dp/1449361323">
            <a:extLst>
              <a:ext uri="{FF2B5EF4-FFF2-40B4-BE49-F238E27FC236}">
                <a16:creationId xmlns:a16="http://schemas.microsoft.com/office/drawing/2014/main" id="{303EF1E3-39B5-48E5-8EBE-943D6E1B4DFE}"/>
              </a:ext>
            </a:extLst>
          </p:cNvPr>
          <p:cNvSpPr txBox="1"/>
          <p:nvPr/>
        </p:nvSpPr>
        <p:spPr>
          <a:xfrm>
            <a:off x="493819" y="8933731"/>
            <a:ext cx="8208746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01600" tIns="101600" rIns="101600" bIns="101600" anchor="ctr">
            <a:spAutoFit/>
          </a:bodyPr>
          <a:lstStyle>
            <a:lvl1pPr algn="l">
              <a:defRPr sz="1200"/>
            </a:lvl1pPr>
          </a:lstStyle>
          <a:p>
            <a:pPr defTabSz="1168400" fontAlgn="auto" hangingPunct="0">
              <a:spcBef>
                <a:spcPts val="0"/>
              </a:spcBef>
              <a:spcAft>
                <a:spcPts val="0"/>
              </a:spcAft>
            </a:pP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http://www.amazon.com/Data-Science-Business-data-analytic-thinking/dp/1449361323</a:t>
            </a:r>
          </a:p>
        </p:txBody>
      </p:sp>
      <p:pic>
        <p:nvPicPr>
          <p:cNvPr id="20" name="Line" descr="Line">
            <a:extLst>
              <a:ext uri="{FF2B5EF4-FFF2-40B4-BE49-F238E27FC236}">
                <a16:creationId xmlns:a16="http://schemas.microsoft.com/office/drawing/2014/main" id="{DC673FD1-3D19-4127-93EA-960E9EB2BCF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914908" y="1089890"/>
            <a:ext cx="1976584" cy="182880"/>
          </a:xfrm>
          <a:prstGeom prst="rect">
            <a:avLst/>
          </a:prstGeom>
        </p:spPr>
      </p:pic>
      <p:pic>
        <p:nvPicPr>
          <p:cNvPr id="21" name="Line" descr="Line">
            <a:extLst>
              <a:ext uri="{FF2B5EF4-FFF2-40B4-BE49-F238E27FC236}">
                <a16:creationId xmlns:a16="http://schemas.microsoft.com/office/drawing/2014/main" id="{C597D991-36A2-4901-BB07-AC01DE99B0D4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987430" y="2613930"/>
            <a:ext cx="6463188" cy="182880"/>
          </a:xfrm>
          <a:prstGeom prst="rect">
            <a:avLst/>
          </a:prstGeom>
        </p:spPr>
      </p:pic>
      <p:pic>
        <p:nvPicPr>
          <p:cNvPr id="23" name="Line" descr="Line">
            <a:extLst>
              <a:ext uri="{FF2B5EF4-FFF2-40B4-BE49-F238E27FC236}">
                <a16:creationId xmlns:a16="http://schemas.microsoft.com/office/drawing/2014/main" id="{12BE7867-8086-4642-9CAB-5003C56860E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250337" y="3158872"/>
            <a:ext cx="7100498" cy="182880"/>
          </a:xfrm>
          <a:prstGeom prst="rect">
            <a:avLst/>
          </a:prstGeom>
        </p:spPr>
      </p:pic>
      <p:pic>
        <p:nvPicPr>
          <p:cNvPr id="24" name="Line" descr="Line">
            <a:extLst>
              <a:ext uri="{FF2B5EF4-FFF2-40B4-BE49-F238E27FC236}">
                <a16:creationId xmlns:a16="http://schemas.microsoft.com/office/drawing/2014/main" id="{D6FC213D-BCFA-4021-BAC1-2A770ECD5D7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589979" y="4173990"/>
            <a:ext cx="6100786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9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dict which of a (small) set of classes an entity belong to.…">
            <a:extLst>
              <a:ext uri="{FF2B5EF4-FFF2-40B4-BE49-F238E27FC236}">
                <a16:creationId xmlns:a16="http://schemas.microsoft.com/office/drawing/2014/main" id="{D65A9357-B139-4E37-9B7F-943361011BFF}"/>
              </a:ext>
            </a:extLst>
          </p:cNvPr>
          <p:cNvSpPr txBox="1">
            <a:spLocks/>
          </p:cNvSpPr>
          <p:nvPr/>
        </p:nvSpPr>
        <p:spPr>
          <a:xfrm>
            <a:off x="378575" y="3575989"/>
            <a:ext cx="8639302" cy="6701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>
            <a:norm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71476" indent="-222884" defTabSz="569594" fontAlgn="auto">
              <a:spcBef>
                <a:spcPts val="2250"/>
              </a:spcBef>
              <a:buSzPct val="100000"/>
              <a:buFontTx/>
              <a:buChar char="•"/>
              <a:defRPr sz="2730"/>
            </a:pP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6" indent="-222884" defTabSz="569594" fontAlgn="auto">
              <a:spcBef>
                <a:spcPts val="2250"/>
              </a:spcBef>
              <a:buSzPct val="100000"/>
              <a:buFontTx/>
              <a:buChar char="•"/>
              <a:defRPr sz="2730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email spam (y, n)</a:t>
            </a:r>
          </a:p>
          <a:p>
            <a:pPr marL="371476" indent="-222884" defTabSz="569594" fontAlgn="auto">
              <a:spcBef>
                <a:spcPts val="2250"/>
              </a:spcBef>
              <a:buSzPct val="100000"/>
              <a:buFontTx/>
              <a:buChar char="•"/>
              <a:defRPr sz="2730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sentiment analysis (+, -, neutral)</a:t>
            </a:r>
          </a:p>
          <a:p>
            <a:pPr marL="371476" indent="-222884" defTabSz="569594" fontAlgn="auto">
              <a:spcBef>
                <a:spcPts val="2250"/>
              </a:spcBef>
              <a:buSzPct val="100000"/>
              <a:buFontTx/>
              <a:buChar char="•"/>
              <a:defRPr sz="2730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news (politics, sports, …)</a:t>
            </a:r>
          </a:p>
          <a:p>
            <a:pPr marL="371476" indent="-222884" defTabSz="569594" fontAlgn="auto">
              <a:spcBef>
                <a:spcPts val="2250"/>
              </a:spcBef>
              <a:buSzPct val="100000"/>
              <a:buFontTx/>
              <a:buChar char="•"/>
              <a:defRPr sz="2730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medical diagnosis (cancer or not)</a:t>
            </a:r>
          </a:p>
          <a:p>
            <a:pPr marL="371476" indent="-222884" defTabSz="569594" fontAlgn="auto">
              <a:spcBef>
                <a:spcPts val="2250"/>
              </a:spcBef>
              <a:buSzPct val="100000"/>
              <a:buFontTx/>
              <a:buChar char="•"/>
              <a:defRPr sz="2730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shirt size (s, m, l)</a:t>
            </a:r>
          </a:p>
        </p:txBody>
      </p:sp>
      <p:sp>
        <p:nvSpPr>
          <p:cNvPr id="4" name="Predict which of a (small) set of classes an entity belong to.…">
            <a:extLst>
              <a:ext uri="{FF2B5EF4-FFF2-40B4-BE49-F238E27FC236}">
                <a16:creationId xmlns:a16="http://schemas.microsoft.com/office/drawing/2014/main" id="{D65A9357-B139-4E37-9B7F-943361011BFF}"/>
              </a:ext>
            </a:extLst>
          </p:cNvPr>
          <p:cNvSpPr txBox="1">
            <a:spLocks/>
          </p:cNvSpPr>
          <p:nvPr/>
        </p:nvSpPr>
        <p:spPr>
          <a:xfrm>
            <a:off x="9144001" y="3575989"/>
            <a:ext cx="8639302" cy="686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>
            <a:norm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71476" indent="-222884" defTabSz="569594" fontAlgn="auto">
              <a:spcBef>
                <a:spcPts val="2250"/>
              </a:spcBef>
              <a:buSzPct val="100000"/>
              <a:buFontTx/>
              <a:buChar char="•"/>
              <a:defRPr sz="2730"/>
            </a:pP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6" indent="-222884" defTabSz="569594" fontAlgn="auto">
              <a:spcBef>
                <a:spcPts val="2250"/>
              </a:spcBef>
              <a:buSzPct val="100000"/>
              <a:buFontTx/>
              <a:buChar char="•"/>
              <a:defRPr sz="2730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cat detection </a:t>
            </a:r>
          </a:p>
          <a:p>
            <a:pPr marL="371476" indent="-222884" defTabSz="569594" fontAlgn="auto">
              <a:spcBef>
                <a:spcPts val="2250"/>
              </a:spcBef>
              <a:buSzPct val="100000"/>
              <a:buFontTx/>
              <a:buChar char="•"/>
              <a:defRPr sz="2730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face detection (baby, middle-aged, </a:t>
            </a:r>
            <a:r>
              <a:rPr lang="en-US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71476" indent="-222884" defTabSz="569594" fontAlgn="auto">
              <a:spcBef>
                <a:spcPts val="2250"/>
              </a:spcBef>
              <a:buSzPct val="100000"/>
              <a:buFontTx/>
              <a:buChar char="•"/>
              <a:defRPr sz="2730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buy/not buy - commerce</a:t>
            </a:r>
          </a:p>
        </p:txBody>
      </p:sp>
      <p:sp>
        <p:nvSpPr>
          <p:cNvPr id="2" name="Rectangle 1"/>
          <p:cNvSpPr/>
          <p:nvPr/>
        </p:nvSpPr>
        <p:spPr>
          <a:xfrm>
            <a:off x="504702" y="2536913"/>
            <a:ext cx="1697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69594" fontAlgn="auto">
              <a:spcBef>
                <a:spcPts val="2250"/>
              </a:spcBef>
              <a:spcAft>
                <a:spcPts val="0"/>
              </a:spcAft>
              <a:defRPr sz="2730" b="1">
                <a:solidFill>
                  <a:srgbClr val="648D26"/>
                </a:solidFill>
              </a:defRPr>
            </a:pPr>
            <a:r>
              <a:rPr lang="en-US" sz="4000" kern="0" dirty="0">
                <a:solidFill>
                  <a:srgbClr val="648D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Predict which of a (small) set of classes an entity belongs to: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CFD9192-D94C-4F0A-8A78-C1348EE0FE16}"/>
              </a:ext>
            </a:extLst>
          </p:cNvPr>
          <p:cNvSpPr txBox="1">
            <a:spLocks/>
          </p:cNvSpPr>
          <p:nvPr/>
        </p:nvSpPr>
        <p:spPr>
          <a:xfrm>
            <a:off x="504702" y="549363"/>
            <a:ext cx="12364636" cy="1987550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pPr defTabSz="914378" fontAlgn="auto">
              <a:spcAft>
                <a:spcPts val="0"/>
              </a:spcAft>
            </a:pPr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</a:rPr>
              <a:t>1. Classification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ea typeface="Vitesse Medium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83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dict the numerical value of some variable for an entity.…">
            <a:extLst>
              <a:ext uri="{FF2B5EF4-FFF2-40B4-BE49-F238E27FC236}">
                <a16:creationId xmlns:a16="http://schemas.microsoft.com/office/drawing/2014/main" id="{7172F53A-E6A5-4448-A797-07F272027FA1}"/>
              </a:ext>
            </a:extLst>
          </p:cNvPr>
          <p:cNvSpPr txBox="1">
            <a:spLocks/>
          </p:cNvSpPr>
          <p:nvPr/>
        </p:nvSpPr>
        <p:spPr>
          <a:xfrm>
            <a:off x="784515" y="2536906"/>
            <a:ext cx="8359486" cy="7532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>
            <a:norm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832486" fontAlgn="auto">
              <a:spcBef>
                <a:spcPts val="3300"/>
              </a:spcBef>
              <a:defRPr sz="3989">
                <a:solidFill>
                  <a:srgbClr val="648D26"/>
                </a:solidFill>
              </a:defRPr>
            </a:pPr>
            <a:r>
              <a:rPr lang="en-US" sz="3600" kern="0" dirty="0">
                <a:solidFill>
                  <a:srgbClr val="648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 the numerical value of some variable for an entity.</a:t>
            </a:r>
          </a:p>
          <a:p>
            <a:pPr marL="542926" indent="-325756" defTabSz="832486" fontAlgn="auto">
              <a:spcBef>
                <a:spcPts val="3300"/>
              </a:spcBef>
              <a:buSzPct val="100000"/>
              <a:buFontTx/>
              <a:buChar char="•"/>
              <a:defRPr sz="3989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point value of wine (50-100)</a:t>
            </a:r>
          </a:p>
          <a:p>
            <a:pPr marL="542926" indent="-325756" defTabSz="832486" fontAlgn="auto">
              <a:spcBef>
                <a:spcPts val="3300"/>
              </a:spcBef>
              <a:buSzPct val="100000"/>
              <a:buFontTx/>
              <a:buChar char="•"/>
              <a:defRPr sz="3989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credit scores</a:t>
            </a:r>
          </a:p>
          <a:p>
            <a:pPr marL="542926" indent="-325756" defTabSz="832486" fontAlgn="auto">
              <a:spcBef>
                <a:spcPts val="3300"/>
              </a:spcBef>
              <a:buSzPct val="100000"/>
              <a:buFontTx/>
              <a:buChar char="•"/>
              <a:defRPr sz="3989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stock prices</a:t>
            </a:r>
          </a:p>
          <a:p>
            <a:pPr marL="542926" indent="-325756" defTabSz="832486" fontAlgn="auto">
              <a:spcBef>
                <a:spcPts val="3300"/>
              </a:spcBef>
              <a:buSzPct val="100000"/>
              <a:buFontTx/>
              <a:buChar char="•"/>
              <a:defRPr sz="3989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relationship between price and sales</a:t>
            </a:r>
          </a:p>
          <a:p>
            <a:pPr marL="542926" indent="-325756" defTabSz="832486" fontAlgn="auto">
              <a:spcBef>
                <a:spcPts val="3300"/>
              </a:spcBef>
              <a:buSzPct val="100000"/>
              <a:buFontTx/>
              <a:buChar char="•"/>
              <a:defRPr sz="3989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</a:p>
          <a:p>
            <a:pPr marL="542926" indent="-325756" defTabSz="832486" fontAlgn="auto">
              <a:spcBef>
                <a:spcPts val="3300"/>
              </a:spcBef>
              <a:buSzPct val="100000"/>
              <a:buFontTx/>
              <a:buChar char="•"/>
              <a:defRPr sz="3989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sports and game scores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D9192-D94C-4F0A-8A78-C1348EE0FE16}"/>
              </a:ext>
            </a:extLst>
          </p:cNvPr>
          <p:cNvSpPr txBox="1">
            <a:spLocks/>
          </p:cNvSpPr>
          <p:nvPr/>
        </p:nvSpPr>
        <p:spPr>
          <a:xfrm>
            <a:off x="784514" y="549357"/>
            <a:ext cx="12364636" cy="1987550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pPr defTabSz="914378" fontAlgn="auto">
              <a:spcAft>
                <a:spcPts val="0"/>
              </a:spcAft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</a:rPr>
              <a:t>2. Regression </a:t>
            </a:r>
            <a:b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</a:rPr>
              <a:t>(“value estimation”)</a:t>
            </a:r>
          </a:p>
        </p:txBody>
      </p:sp>
    </p:spTree>
    <p:extLst>
      <p:ext uri="{BB962C8B-B14F-4D97-AF65-F5344CB8AC3E}">
        <p14:creationId xmlns:p14="http://schemas.microsoft.com/office/powerpoint/2010/main" val="201570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dict the numerical value of some variable for an entity.">
            <a:extLst>
              <a:ext uri="{FF2B5EF4-FFF2-40B4-BE49-F238E27FC236}">
                <a16:creationId xmlns:a16="http://schemas.microsoft.com/office/drawing/2014/main" id="{9F852D2F-9ABA-4A98-B808-C841D99A2A40}"/>
              </a:ext>
            </a:extLst>
          </p:cNvPr>
          <p:cNvSpPr txBox="1">
            <a:spLocks/>
          </p:cNvSpPr>
          <p:nvPr/>
        </p:nvSpPr>
        <p:spPr>
          <a:xfrm>
            <a:off x="504703" y="2379530"/>
            <a:ext cx="18040350" cy="1005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>
            <a:norm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1168400" fontAlgn="auto">
              <a:spcBef>
                <a:spcPts val="4800"/>
              </a:spcBef>
              <a:defRPr>
                <a:solidFill>
                  <a:srgbClr val="648D26"/>
                </a:solidFill>
              </a:defRPr>
            </a:pPr>
            <a:r>
              <a:rPr lang="en-US" sz="3600" dirty="0">
                <a:solidFill>
                  <a:srgbClr val="648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similar entities (from a large dataset) based on what we know about them.</a:t>
            </a:r>
          </a:p>
          <a:p>
            <a:pPr marL="481692" indent="-253092" defTabSz="1168400" fontAlgn="auto">
              <a:spcBef>
                <a:spcPts val="4800"/>
              </a:spcBef>
              <a:buSzPct val="100000"/>
              <a:buFontTx/>
              <a:buChar char="•"/>
              <a:defRPr sz="3100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find similar gene sequences (that may be repeating, or does similar things)</a:t>
            </a:r>
          </a:p>
          <a:p>
            <a:pPr marL="481692" indent="-253092" defTabSz="1168400" fontAlgn="auto">
              <a:spcBef>
                <a:spcPts val="4800"/>
              </a:spcBef>
              <a:buSzPct val="100000"/>
              <a:buFontTx/>
              <a:buChar char="•"/>
              <a:defRPr sz="3100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online dating</a:t>
            </a:r>
          </a:p>
          <a:p>
            <a:pPr marL="481692" indent="-253092" defTabSz="1168400" fontAlgn="auto">
              <a:spcBef>
                <a:spcPts val="4800"/>
              </a:spcBef>
              <a:buSzPct val="100000"/>
              <a:buFontTx/>
              <a:buChar char="•"/>
              <a:defRPr sz="3100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patent search</a:t>
            </a:r>
          </a:p>
          <a:p>
            <a:pPr marL="481692" indent="-253092" defTabSz="1168400" fontAlgn="auto">
              <a:spcBef>
                <a:spcPts val="4800"/>
              </a:spcBef>
              <a:buSzPct val="100000"/>
              <a:buFontTx/>
              <a:buChar char="•"/>
              <a:defRPr sz="3100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carpool matching (find people to carpool)</a:t>
            </a:r>
          </a:p>
          <a:p>
            <a:pPr defTabSz="876300" fontAlgn="auto">
              <a:spcBef>
                <a:spcPts val="3600"/>
              </a:spcBef>
              <a:defRPr>
                <a:solidFill>
                  <a:srgbClr val="648D26"/>
                </a:solidFill>
              </a:defRPr>
            </a:pPr>
            <a:endParaRPr lang="en-US" sz="3600" kern="0" dirty="0">
              <a:solidFill>
                <a:srgbClr val="648D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FA6F84-D022-4888-8FCE-78DD2D3B6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656" y="6859527"/>
            <a:ext cx="1981200" cy="34274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7CFD9192-D94C-4F0A-8A78-C1348EE0FE16}"/>
              </a:ext>
            </a:extLst>
          </p:cNvPr>
          <p:cNvSpPr txBox="1">
            <a:spLocks/>
          </p:cNvSpPr>
          <p:nvPr/>
        </p:nvSpPr>
        <p:spPr>
          <a:xfrm>
            <a:off x="504702" y="549363"/>
            <a:ext cx="12364636" cy="1987550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pPr defTabSz="914378" fontAlgn="auto">
              <a:spcAft>
                <a:spcPts val="0"/>
              </a:spcAft>
            </a:pPr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</a:rPr>
              <a:t>3. Similarity Matching</a:t>
            </a:r>
          </a:p>
        </p:txBody>
      </p:sp>
    </p:spTree>
    <p:extLst>
      <p:ext uri="{BB962C8B-B14F-4D97-AF65-F5344CB8AC3E}">
        <p14:creationId xmlns:p14="http://schemas.microsoft.com/office/powerpoint/2010/main" val="264267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dict the numerical value of some variable for an entity.">
            <a:extLst>
              <a:ext uri="{FF2B5EF4-FFF2-40B4-BE49-F238E27FC236}">
                <a16:creationId xmlns:a16="http://schemas.microsoft.com/office/drawing/2014/main" id="{9F852D2F-9ABA-4A98-B808-C841D99A2A40}"/>
              </a:ext>
            </a:extLst>
          </p:cNvPr>
          <p:cNvSpPr txBox="1">
            <a:spLocks/>
          </p:cNvSpPr>
          <p:nvPr/>
        </p:nvSpPr>
        <p:spPr>
          <a:xfrm>
            <a:off x="504699" y="2536906"/>
            <a:ext cx="18040350" cy="1005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>
            <a:norm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876300" fontAlgn="auto">
              <a:spcBef>
                <a:spcPts val="3600"/>
              </a:spcBef>
              <a:defRPr>
                <a:solidFill>
                  <a:srgbClr val="648D26"/>
                </a:solidFill>
              </a:defRPr>
            </a:pPr>
            <a:endParaRPr lang="en-US" sz="4950" kern="0" dirty="0">
              <a:solidFill>
                <a:srgbClr val="648D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058329-9D7F-4484-A732-4925E51C5F96}"/>
              </a:ext>
            </a:extLst>
          </p:cNvPr>
          <p:cNvSpPr/>
          <p:nvPr/>
        </p:nvSpPr>
        <p:spPr>
          <a:xfrm>
            <a:off x="504698" y="2536907"/>
            <a:ext cx="1482989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76300" fontAlgn="auto">
              <a:spcBef>
                <a:spcPts val="3600"/>
              </a:spcBef>
              <a:spcAft>
                <a:spcPts val="0"/>
              </a:spcAft>
              <a:defRPr>
                <a:solidFill>
                  <a:srgbClr val="648D26"/>
                </a:solidFill>
              </a:defRPr>
            </a:pPr>
            <a:r>
              <a:rPr lang="en-US" sz="3600" kern="0" dirty="0">
                <a:solidFill>
                  <a:srgbClr val="648D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Group entities together by their similarity. </a:t>
            </a:r>
          </a:p>
          <a:p>
            <a:pPr marL="460376" indent="-231776" defTabSz="876300" fontAlgn="auto">
              <a:spcBef>
                <a:spcPts val="3600"/>
              </a:spcBef>
              <a:spcAft>
                <a:spcPts val="0"/>
              </a:spcAft>
              <a:buSzPct val="100000"/>
              <a:buFontTx/>
              <a:buChar char="•"/>
            </a:pP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Helvetica Neue"/>
              </a:rPr>
              <a:t>groupings of similar bugs in code</a:t>
            </a:r>
          </a:p>
          <a:p>
            <a:pPr marL="460376" indent="-231776" defTabSz="876300" fontAlgn="auto">
              <a:spcBef>
                <a:spcPts val="3600"/>
              </a:spcBef>
              <a:spcAft>
                <a:spcPts val="0"/>
              </a:spcAft>
              <a:buSzPct val="100000"/>
              <a:buFontTx/>
              <a:buChar char="•"/>
            </a:pP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Helvetica Neue"/>
              </a:rPr>
              <a:t>topical analysis (tweets?)</a:t>
            </a:r>
          </a:p>
          <a:p>
            <a:pPr marL="460376" indent="-231776" defTabSz="876300" fontAlgn="auto">
              <a:spcBef>
                <a:spcPts val="3600"/>
              </a:spcBef>
              <a:spcAft>
                <a:spcPts val="0"/>
              </a:spcAft>
              <a:buSzPct val="100000"/>
              <a:buFontTx/>
              <a:buChar char="•"/>
            </a:pP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Helvetica Neue"/>
              </a:rPr>
              <a:t>land cover: tree/road/…</a:t>
            </a:r>
          </a:p>
          <a:p>
            <a:pPr marL="460376" indent="-231776" defTabSz="876300" fontAlgn="auto">
              <a:spcBef>
                <a:spcPts val="3600"/>
              </a:spcBef>
              <a:spcAft>
                <a:spcPts val="0"/>
              </a:spcAft>
              <a:buSzPct val="100000"/>
              <a:buFontTx/>
              <a:buChar char="•"/>
            </a:pP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Helvetica Neue"/>
              </a:rPr>
              <a:t>for advertising: grouping users for marketing purposes</a:t>
            </a:r>
          </a:p>
          <a:p>
            <a:pPr marL="460376" indent="-231776" defTabSz="876300" fontAlgn="auto">
              <a:spcBef>
                <a:spcPts val="3600"/>
              </a:spcBef>
              <a:spcAft>
                <a:spcPts val="0"/>
              </a:spcAft>
              <a:buSzPct val="100000"/>
              <a:buFontTx/>
              <a:buChar char="•"/>
            </a:pP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Helvetica Neue"/>
              </a:rPr>
              <a:t>cluster people by accents (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Helvetica Neue"/>
              </a:rPr>
              <a:t>y’all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Helvetica Neue"/>
              </a:rPr>
              <a:t>, you all)</a:t>
            </a:r>
          </a:p>
          <a:p>
            <a:pPr marL="228600" defTabSz="1371600" fontAlgn="auto">
              <a:spcBef>
                <a:spcPts val="0"/>
              </a:spcBef>
              <a:spcAft>
                <a:spcPts val="0"/>
              </a:spcAft>
              <a:buSzPct val="100000"/>
            </a:pPr>
            <a:endParaRPr lang="en-US" sz="3600" kern="0" dirty="0">
              <a:solidFill>
                <a:srgbClr val="53585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CFD9192-D94C-4F0A-8A78-C1348EE0FE16}"/>
              </a:ext>
            </a:extLst>
          </p:cNvPr>
          <p:cNvSpPr txBox="1">
            <a:spLocks/>
          </p:cNvSpPr>
          <p:nvPr/>
        </p:nvSpPr>
        <p:spPr>
          <a:xfrm>
            <a:off x="504702" y="549363"/>
            <a:ext cx="12364636" cy="1987550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Vitesse Bold"/>
                <a:ea typeface="+mj-ea"/>
                <a:cs typeface="Vitesse Bold"/>
              </a:defRPr>
            </a:lvl1pPr>
          </a:lstStyle>
          <a:p>
            <a:pPr defTabSz="914378" fontAlgn="auto">
              <a:spcAft>
                <a:spcPts val="0"/>
              </a:spcAft>
            </a:pPr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</a:rPr>
              <a:t>4. Clustering </a:t>
            </a:r>
            <a:b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</a:rPr>
              <a:t>(unsupervised learning)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4B73F4-AF9D-7542-B7B2-ECBC38EF8CAB}"/>
              </a:ext>
            </a:extLst>
          </p:cNvPr>
          <p:cNvSpPr/>
          <p:nvPr/>
        </p:nvSpPr>
        <p:spPr>
          <a:xfrm>
            <a:off x="6284422" y="942970"/>
            <a:ext cx="1112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(For most algorithms, user provides # of clusters)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243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Half Page Sla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algn="l">
          <a:lnSpc>
            <a:spcPts val="1200"/>
          </a:lnSpc>
          <a:defRPr sz="1200" dirty="0" smtClean="0">
            <a:solidFill>
              <a:srgbClr val="000000"/>
            </a:solidFill>
            <a:latin typeface="Helvetica"/>
            <a:cs typeface="Helvetica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43B054-802C-4A25-99DF-F46A9EFCBA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88E22E-2A4B-4FB1-9848-BF16E7DBE74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b2811cf8-4877-470e-bec4-f5c16c1a520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91578</TotalTime>
  <Words>322</Words>
  <Application>Microsoft Macintosh PowerPoint</Application>
  <PresentationFormat>Custom</PresentationFormat>
  <Paragraphs>47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Helvetica</vt:lpstr>
      <vt:lpstr>Trebuchet MS</vt:lpstr>
      <vt:lpstr>Wingdings</vt:lpstr>
      <vt:lpstr>Title &amp; Bullet</vt:lpstr>
      <vt:lpstr>1_Title &amp; Bullet</vt:lpstr>
      <vt:lpstr>Full Page Layout</vt:lpstr>
      <vt:lpstr>Half Page Slash</vt:lpstr>
      <vt:lpstr>Lecture 6.1 - Break Complex Problems into Simpler Ones: 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3642</cp:revision>
  <dcterms:created xsi:type="dcterms:W3CDTF">2008-01-24T03:11:41Z</dcterms:created>
  <dcterms:modified xsi:type="dcterms:W3CDTF">2021-02-24T22:47:13Z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