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4" r:id="rId4"/>
    <p:sldMasterId id="2147483992" r:id="rId5"/>
    <p:sldMasterId id="2147484000" r:id="rId6"/>
    <p:sldMasterId id="2147484008" r:id="rId7"/>
  </p:sldMasterIdLst>
  <p:notesMasterIdLst>
    <p:notesMasterId r:id="rId15"/>
  </p:notesMasterIdLst>
  <p:handoutMasterIdLst>
    <p:handoutMasterId r:id="rId16"/>
  </p:handoutMasterIdLst>
  <p:sldIdLst>
    <p:sldId id="818" r:id="rId8"/>
    <p:sldId id="809" r:id="rId9"/>
    <p:sldId id="269" r:id="rId10"/>
    <p:sldId id="270" r:id="rId11"/>
    <p:sldId id="271" r:id="rId12"/>
    <p:sldId id="272" r:id="rId13"/>
    <p:sldId id="820" r:id="rId14"/>
  </p:sldIdLst>
  <p:sldSz cx="18288000" cy="10287000"/>
  <p:notesSz cx="7010400" cy="9296400"/>
  <p:defaultTextStyle>
    <a:defPPr>
      <a:defRPr lang="en-US"/>
    </a:defPPr>
    <a:lvl1pPr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761970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152393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228590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3047878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3809848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457181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533378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6095756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3" userDrawn="1">
          <p15:clr>
            <a:srgbClr val="A4A3A4"/>
          </p15:clr>
        </p15:guide>
        <p15:guide id="2" orient="horz" pos="5083" userDrawn="1">
          <p15:clr>
            <a:srgbClr val="A4A3A4"/>
          </p15:clr>
        </p15:guide>
        <p15:guide id="3" orient="horz" pos="5315" userDrawn="1">
          <p15:clr>
            <a:srgbClr val="A4A3A4"/>
          </p15:clr>
        </p15:guide>
        <p15:guide id="4" pos="9092" userDrawn="1">
          <p15:clr>
            <a:srgbClr val="A4A3A4"/>
          </p15:clr>
        </p15:guide>
        <p15:guide id="5" orient="horz" pos="1625" userDrawn="1">
          <p15:clr>
            <a:srgbClr val="A4A3A4"/>
          </p15:clr>
        </p15:guide>
        <p15:guide id="6" pos="576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A369"/>
    <a:srgbClr val="890C58"/>
    <a:srgbClr val="0071C5"/>
    <a:srgbClr val="4F2682"/>
    <a:srgbClr val="008564"/>
    <a:srgbClr val="383838"/>
    <a:srgbClr val="8C8C8C"/>
    <a:srgbClr val="CDCDCD"/>
    <a:srgbClr val="6F6F6F"/>
    <a:srgbClr val="B3B3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97AE9F-30AE-0000-A004-02087C87D44E}" v="2" dt="2021-02-25T03:50:05.45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1020" autoAdjust="0"/>
  </p:normalViewPr>
  <p:slideViewPr>
    <p:cSldViewPr snapToGrid="0">
      <p:cViewPr varScale="1">
        <p:scale>
          <a:sx n="77" d="100"/>
          <a:sy n="77" d="100"/>
        </p:scale>
        <p:origin x="1024" y="200"/>
      </p:cViewPr>
      <p:guideLst>
        <p:guide orient="horz" pos="2193"/>
        <p:guide orient="horz" pos="5083"/>
        <p:guide orient="horz" pos="5315"/>
        <p:guide pos="9092"/>
        <p:guide orient="horz" pos="1625"/>
        <p:guide pos="57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3606" y="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bungo" userId="S::jbungo_nvidia.com#ext#@gtvault.onmicrosoft.com::c69b4972-ef89-4265-a3e3-b054213acbae" providerId="AD" clId="Web-{B597AE9F-30AE-0000-A004-02087C87D44E}"/>
    <pc:docChg chg="modSld">
      <pc:chgData name="jbungo" userId="S::jbungo_nvidia.com#ext#@gtvault.onmicrosoft.com::c69b4972-ef89-4265-a3e3-b054213acbae" providerId="AD" clId="Web-{B597AE9F-30AE-0000-A004-02087C87D44E}" dt="2021-02-25T03:50:05.451" v="1" actId="20577"/>
      <pc:docMkLst>
        <pc:docMk/>
      </pc:docMkLst>
      <pc:sldChg chg="modSp">
        <pc:chgData name="jbungo" userId="S::jbungo_nvidia.com#ext#@gtvault.onmicrosoft.com::c69b4972-ef89-4265-a3e3-b054213acbae" providerId="AD" clId="Web-{B597AE9F-30AE-0000-A004-02087C87D44E}" dt="2021-02-25T03:50:05.451" v="1" actId="20577"/>
        <pc:sldMkLst>
          <pc:docMk/>
          <pc:sldMk cId="797556869" sldId="818"/>
        </pc:sldMkLst>
        <pc:spChg chg="mod">
          <ac:chgData name="jbungo" userId="S::jbungo_nvidia.com#ext#@gtvault.onmicrosoft.com::c69b4972-ef89-4265-a3e3-b054213acbae" providerId="AD" clId="Web-{B597AE9F-30AE-0000-A004-02087C87D44E}" dt="2021-02-25T03:50:05.451" v="1" actId="20577"/>
          <ac:spMkLst>
            <pc:docMk/>
            <pc:sldMk cId="797556869" sldId="818"/>
            <ac:spMk id="2" creationId="{4E9096EC-7B78-40A1-902B-4FD43798265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6.xml"/><Relationship Id="rId4" Type="http://schemas.openxmlformats.org/officeDocument/2006/relationships/image" Target="../media/image3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25FFAEB-A754-4EDE-A063-5F87103CFC27}"/>
              </a:ext>
            </a:extLst>
          </p:cNvPr>
          <p:cNvGrpSpPr/>
          <p:nvPr/>
        </p:nvGrpSpPr>
        <p:grpSpPr>
          <a:xfrm>
            <a:off x="4249882" y="8675204"/>
            <a:ext cx="2267650" cy="298438"/>
            <a:chOff x="10009693" y="1549925"/>
            <a:chExt cx="7721678" cy="101622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B7B5E74-8CE9-4070-AE0B-4319A9396E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C709196-319E-460C-BD9A-61C4F6096565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C6B9F5D1-3A4D-4466-A79D-06C828B01D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2" name="Picture 11" descr="Text&#10;&#10;Description automatically generated">
              <a:extLst>
                <a:ext uri="{FF2B5EF4-FFF2-40B4-BE49-F238E27FC236}">
                  <a16:creationId xmlns:a16="http://schemas.microsoft.com/office/drawing/2014/main" id="{61CA6E49-ACF6-4B13-9CB1-0C7F74EF78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9DC410A-BD91-4F54-BFA8-66F070ED673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58398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5.xml"/><Relationship Id="rId4" Type="http://schemas.openxmlformats.org/officeDocument/2006/relationships/image" Target="../media/image3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30565" y="883158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l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EFD2D7F-A763-4126-9B71-A7F863137437}" type="datetimeFigureOut">
              <a:rPr lang="en-US" smtClean="0"/>
              <a:pPr>
                <a:defRPr/>
              </a:pPr>
              <a:t>2/24/2021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66317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r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02D639A-AF38-4D9A-897E-57859A70BDEB}" type="slidenum">
              <a:rPr lang="en-US" smtClean="0"/>
              <a:pPr>
                <a:defRPr/>
              </a:pPr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7B74364-6FC3-4AAB-BCCB-78A57EF73B4D}"/>
              </a:ext>
            </a:extLst>
          </p:cNvPr>
          <p:cNvGrpSpPr/>
          <p:nvPr/>
        </p:nvGrpSpPr>
        <p:grpSpPr>
          <a:xfrm>
            <a:off x="4394824" y="259707"/>
            <a:ext cx="2267650" cy="298438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59CB9EB-7626-44E1-86CD-80D71DFF0C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CF17C3E-2351-45E7-8E11-40FCDACA31F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038CEBE-9523-4464-A83D-24A213DF25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2F98C3B4-B517-47AD-BAF6-46881ABB0DB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F05B4D3-6BFB-4CBB-AAC4-B7D357961D0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6712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61970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52393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28590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3047878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809848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457181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533378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6095756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 very good resolution.</a:t>
            </a:r>
          </a:p>
        </p:txBody>
      </p:sp>
    </p:spTree>
    <p:extLst>
      <p:ext uri="{BB962C8B-B14F-4D97-AF65-F5344CB8AC3E}">
        <p14:creationId xmlns:p14="http://schemas.microsoft.com/office/powerpoint/2010/main" val="1683932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 very good resolution.</a:t>
            </a:r>
          </a:p>
        </p:txBody>
      </p:sp>
    </p:spTree>
    <p:extLst>
      <p:ext uri="{BB962C8B-B14F-4D97-AF65-F5344CB8AC3E}">
        <p14:creationId xmlns:p14="http://schemas.microsoft.com/office/powerpoint/2010/main" val="38073379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 very good resolution.</a:t>
            </a:r>
          </a:p>
        </p:txBody>
      </p:sp>
    </p:spTree>
    <p:extLst>
      <p:ext uri="{BB962C8B-B14F-4D97-AF65-F5344CB8AC3E}">
        <p14:creationId xmlns:p14="http://schemas.microsoft.com/office/powerpoint/2010/main" val="7284642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 very good resolution.</a:t>
            </a:r>
          </a:p>
        </p:txBody>
      </p:sp>
    </p:spTree>
    <p:extLst>
      <p:ext uri="{BB962C8B-B14F-4D97-AF65-F5344CB8AC3E}">
        <p14:creationId xmlns:p14="http://schemas.microsoft.com/office/powerpoint/2010/main" val="2897375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3030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485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4225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69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851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023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95303" y="549278"/>
            <a:ext cx="17190626" cy="1425696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Vitesse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Course title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32922" y="1592668"/>
            <a:ext cx="17153004" cy="10844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6000" b="0" i="0" kern="1200" dirty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Module Name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95299" y="4585973"/>
            <a:ext cx="17190630" cy="865338"/>
          </a:xfrm>
          <a:prstGeom prst="rect">
            <a:avLst/>
          </a:prstGeom>
        </p:spPr>
        <p:txBody>
          <a:bodyPr anchor="ctr"/>
          <a:lstStyle>
            <a:lvl1pPr marL="0" indent="0" algn="l" defTabSz="914378" rtl="0" eaLnBrk="1" latinLnBrk="0" hangingPunct="1">
              <a:lnSpc>
                <a:spcPts val="2800"/>
              </a:lnSpc>
              <a:spcBef>
                <a:spcPct val="20000"/>
              </a:spcBef>
              <a:buFont typeface="Arial"/>
              <a:buNone/>
              <a:defRPr lang="en-US" sz="4800" b="0" i="0" kern="1200" baseline="0" dirty="0">
                <a:solidFill>
                  <a:srgbClr val="EEB21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Professor Name, Ph.D.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76484" y="5301953"/>
            <a:ext cx="17209444" cy="5085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  <a:p>
            <a:pPr lvl="0"/>
            <a:endParaRPr 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5296" y="8759369"/>
            <a:ext cx="16287520" cy="136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Lesson name: e.g. R Examples</a:t>
            </a:r>
          </a:p>
          <a:p>
            <a:pPr lvl="0"/>
            <a:r>
              <a:rPr lang="en-US" dirty="0" err="1"/>
              <a:t>Subname</a:t>
            </a:r>
            <a:r>
              <a:rPr lang="en-US" dirty="0"/>
              <a:t> if applicable (e.g. Part II)</a:t>
            </a:r>
          </a:p>
          <a:p>
            <a:pPr lvl="0"/>
            <a:endParaRPr 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495294" y="5792229"/>
            <a:ext cx="17190632" cy="6445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School Name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091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9"/>
            <a:ext cx="17124784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0707282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5"/>
          <p:cNvSpPr>
            <a:spLocks noGrp="1"/>
          </p:cNvSpPr>
          <p:nvPr>
            <p:ph sz="quarter" idx="10"/>
          </p:nvPr>
        </p:nvSpPr>
        <p:spPr>
          <a:xfrm>
            <a:off x="504700" y="2536909"/>
            <a:ext cx="16560332" cy="7039834"/>
          </a:xfrm>
          <a:prstGeom prst="rect">
            <a:avLst/>
          </a:prstGeom>
        </p:spPr>
        <p:txBody>
          <a:bodyPr/>
          <a:lstStyle>
            <a:lvl1pPr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2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8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700" y="549359"/>
            <a:ext cx="16560332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41863384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504695" y="2536907"/>
            <a:ext cx="16899006" cy="6572250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 </a:t>
            </a:r>
          </a:p>
          <a:p>
            <a:r>
              <a:rPr lang="en-US" sz="3600" dirty="0"/>
              <a:t>of the printing and typesetting industry. </a:t>
            </a:r>
            <a:r>
              <a:rPr lang="en-US" sz="3600" dirty="0" err="1"/>
              <a:t>Lorem</a:t>
            </a:r>
            <a:r>
              <a:rPr lang="en-US" sz="3600" dirty="0"/>
              <a:t> </a:t>
            </a:r>
            <a:r>
              <a:rPr lang="en-US" sz="3600" dirty="0" err="1"/>
              <a:t>Ipsum</a:t>
            </a:r>
            <a:r>
              <a:rPr lang="en-US" sz="3600" dirty="0"/>
              <a:t> has been the industry's standard dummy text ever since the 1500s, when an unknown printer took a galley of type and scrambled it to make a type specimen book. 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9" y="549359"/>
            <a:ext cx="16899006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3435003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467079" y="2220150"/>
            <a:ext cx="7190554" cy="7224888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text.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6" name="Chart Placeholder 3"/>
          <p:cNvSpPr>
            <a:spLocks noGrp="1"/>
          </p:cNvSpPr>
          <p:nvPr>
            <p:ph type="chart" sz="quarter" idx="11"/>
          </p:nvPr>
        </p:nvSpPr>
        <p:spPr>
          <a:xfrm>
            <a:off x="7657630" y="2220150"/>
            <a:ext cx="9896592" cy="7224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04699" y="549359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153115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50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698" y="2186787"/>
            <a:ext cx="16221664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9" y="549359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90904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alf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700" y="2209869"/>
            <a:ext cx="8427912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8" y="549359"/>
            <a:ext cx="12364636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0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875823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95309" y="549284"/>
            <a:ext cx="12242330" cy="1425696"/>
          </a:xfrm>
          <a:prstGeom prst="rect">
            <a:avLst/>
          </a:prstGeom>
        </p:spPr>
        <p:txBody>
          <a:bodyPr/>
          <a:lstStyle>
            <a:lvl1pPr algn="l">
              <a:defRPr lang="en-US" sz="8002" b="1" i="0" kern="1200" dirty="0">
                <a:solidFill>
                  <a:schemeClr val="tx1"/>
                </a:solidFill>
                <a:latin typeface="Arial" panose="020B0604020202020204" pitchFamily="34" charset="0"/>
                <a:ea typeface="Vitesse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Course title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32931" y="1592668"/>
            <a:ext cx="11345902" cy="10844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6002" b="0" i="0" kern="1200" dirty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Module Name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95301" y="4585983"/>
            <a:ext cx="10191518" cy="865338"/>
          </a:xfrm>
          <a:prstGeom prst="rect">
            <a:avLst/>
          </a:prstGeom>
        </p:spPr>
        <p:txBody>
          <a:bodyPr anchor="ctr"/>
          <a:lstStyle>
            <a:lvl1pPr marL="0" indent="0" algn="l" defTabSz="914354" rtl="0" eaLnBrk="1" latinLnBrk="0" hangingPunct="1">
              <a:lnSpc>
                <a:spcPts val="2800"/>
              </a:lnSpc>
              <a:spcBef>
                <a:spcPct val="20000"/>
              </a:spcBef>
              <a:buFont typeface="Arial"/>
              <a:buNone/>
              <a:defRPr lang="en-US" sz="4800" b="0" i="0" kern="1200" baseline="0" dirty="0">
                <a:solidFill>
                  <a:srgbClr val="EEB21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Professor Name, Ph.D.</a:t>
            </a:r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76486" y="5301953"/>
            <a:ext cx="9777592" cy="5085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  <a:p>
            <a:pPr lvl="0"/>
            <a:endParaRPr 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5301" y="8759371"/>
            <a:ext cx="8610182" cy="136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2" b="0" i="0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Lesson name: e.g. R Examples</a:t>
            </a:r>
          </a:p>
          <a:p>
            <a:pPr lvl="0"/>
            <a:r>
              <a:rPr lang="en-US" dirty="0" err="1"/>
              <a:t>Subname</a:t>
            </a:r>
            <a:r>
              <a:rPr lang="en-US" dirty="0"/>
              <a:t> if applicable (e.g. Part II)</a:t>
            </a:r>
          </a:p>
          <a:p>
            <a:pPr lvl="0"/>
            <a:endParaRPr 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495299" y="5792237"/>
            <a:ext cx="9589446" cy="6445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School Name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4878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Pag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702" y="549363"/>
            <a:ext cx="12364636" cy="1987550"/>
          </a:xfrm>
          <a:prstGeom prst="rect">
            <a:avLst/>
          </a:prstGeom>
        </p:spPr>
        <p:txBody>
          <a:bodyPr/>
          <a:lstStyle>
            <a:lvl1pPr algn="l">
              <a:defRPr lang="en-US" sz="8002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3182414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Page w/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504707" y="2536907"/>
            <a:ext cx="9222554" cy="69479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602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2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32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8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702" y="549363"/>
            <a:ext cx="12364636" cy="1987550"/>
          </a:xfrm>
          <a:prstGeom prst="rect">
            <a:avLst/>
          </a:prstGeom>
        </p:spPr>
        <p:txBody>
          <a:bodyPr/>
          <a:lstStyle>
            <a:lvl1pPr algn="l">
              <a:defRPr lang="en-US" sz="8002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96040516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Page w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504702" y="2536914"/>
            <a:ext cx="9410700" cy="7125052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text.</a:t>
            </a:r>
          </a:p>
          <a:p>
            <a:endParaRPr lang="en-US" sz="3602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remaining essentially unchanged.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702" y="549363"/>
            <a:ext cx="12364636" cy="1987550"/>
          </a:xfrm>
          <a:prstGeom prst="rect">
            <a:avLst/>
          </a:prstGeom>
        </p:spPr>
        <p:txBody>
          <a:bodyPr/>
          <a:lstStyle>
            <a:lvl1pPr algn="l">
              <a:defRPr lang="en-US" sz="8002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9837839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700" y="2209875"/>
            <a:ext cx="8427912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702" y="549363"/>
            <a:ext cx="12364636" cy="1987550"/>
          </a:xfrm>
          <a:prstGeom prst="rect">
            <a:avLst/>
          </a:prstGeom>
        </p:spPr>
        <p:txBody>
          <a:bodyPr/>
          <a:lstStyle>
            <a:lvl1pPr algn="l">
              <a:defRPr lang="en-US" sz="8002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202640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370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568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26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110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0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48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19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24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99C0FBA7-E3E6-4B66-B97D-6B8052B9D633}"/>
              </a:ext>
            </a:extLst>
          </p:cNvPr>
          <p:cNvGrpSpPr/>
          <p:nvPr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DCDE4B6-F6E5-42F3-97CE-972AB8E8F34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722D202-9B8D-43AB-AC18-CC0E3FF3AB71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BFA2AE89-8394-48E9-A4C6-B6B73A855A5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DA775405-05BA-4CEF-BBAB-33A59926F3C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3DC6EFE-1984-4D25-B743-8FABEE6FEDF2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kern="1200" smtClean="0">
                <a:solidFill>
                  <a:schemeClr val="accent5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baseline="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cap="none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69072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80" r:id="rId1"/>
    <p:sldLayoutId id="2147483985" r:id="rId2"/>
    <p:sldLayoutId id="2147483896" r:id="rId3"/>
    <p:sldLayoutId id="2147483981" r:id="rId4"/>
    <p:sldLayoutId id="2147483991" r:id="rId5"/>
    <p:sldLayoutId id="2147483988" r:id="rId6"/>
    <p:sldLayoutId id="2147483954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02493594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9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31AEA3D5-C469-7946-B89B-D5D7F3C9D121}"/>
              </a:ext>
            </a:extLst>
          </p:cNvPr>
          <p:cNvGrpSpPr/>
          <p:nvPr userDrawn="1"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D07D46CF-666C-8044-B237-AC5577204E15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20EC04A-44EE-3542-ACAE-64B22B6B4FF4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  <p:pic>
          <p:nvPicPr>
            <p:cNvPr id="13" name="Picture 12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CEF92BFB-ADBD-734F-8905-C0C1EF605203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4" name="Picture 13" descr="Text&#10;&#10;Description automatically generated">
              <a:extLst>
                <a:ext uri="{FF2B5EF4-FFF2-40B4-BE49-F238E27FC236}">
                  <a16:creationId xmlns:a16="http://schemas.microsoft.com/office/drawing/2014/main" id="{18C43438-D315-C74A-9799-3BE18736994D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AB196AEB-35E1-8043-822C-F66CA3B94915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2EAC7903-5B2D-B54D-9A73-5144AD698E13}"/>
              </a:ext>
            </a:extLst>
          </p:cNvPr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smtClean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dirty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101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03" r:id="rId3"/>
    <p:sldLayoutId id="2147484004" r:id="rId4"/>
    <p:sldLayoutId id="2147484005" r:id="rId5"/>
    <p:sldLayoutId id="2147484006" r:id="rId6"/>
    <p:sldLayoutId id="2147484007" r:id="rId7"/>
  </p:sldLayoutIdLst>
  <p:txStyles>
    <p:titleStyle>
      <a:lvl1pPr algn="l" defTabSz="914378" rtl="0" eaLnBrk="1" latinLnBrk="0" hangingPunct="1"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8" rtl="0" eaLnBrk="1" latinLnBrk="0" hangingPunct="1">
        <a:spcBef>
          <a:spcPct val="20000"/>
        </a:spcBef>
        <a:buFont typeface="Arial"/>
        <a:buNone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862" indent="-571486" algn="l" defTabSz="914378" rtl="0" eaLnBrk="1" latinLnBrk="0" hangingPunct="1">
        <a:spcBef>
          <a:spcPct val="20000"/>
        </a:spcBef>
        <a:buFont typeface="Arial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5944" indent="-457188" algn="l" defTabSz="914378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320" indent="-457188" algn="l" defTabSz="914378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696" indent="-457188" algn="l" defTabSz="914378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074" indent="-457188" algn="l" defTabSz="914378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452" indent="-457188" algn="l" defTabSz="914378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7830" indent="-457188" algn="l" defTabSz="914378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206" indent="-457188" algn="l" defTabSz="914378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378" algn="l" defTabSz="914378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756" algn="l" defTabSz="914378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132" algn="l" defTabSz="914378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508" algn="l" defTabSz="914378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886" algn="l" defTabSz="914378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264" algn="l" defTabSz="914378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640" algn="l" defTabSz="914378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018" algn="l" defTabSz="914378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99F4AD53-78C9-984F-9143-62FE11AB0CDE}"/>
              </a:ext>
            </a:extLst>
          </p:cNvPr>
          <p:cNvGrpSpPr/>
          <p:nvPr userDrawn="1"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258BA124-CFE4-B041-80DF-CD8FF3BEB96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8312BE17-12CE-C947-80EE-291A0369FA0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  <p:pic>
          <p:nvPicPr>
            <p:cNvPr id="13" name="Picture 12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815AA02-AE6A-5D47-9A65-13427B429B4D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4" name="Picture 13" descr="Text&#10;&#10;Description automatically generated">
              <a:extLst>
                <a:ext uri="{FF2B5EF4-FFF2-40B4-BE49-F238E27FC236}">
                  <a16:creationId xmlns:a16="http://schemas.microsoft.com/office/drawing/2014/main" id="{199058A0-FCEF-8042-A566-5CA896A72A50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9B4A3E1-A7DF-0442-9A5E-B5DAA6D6F4D0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EFA6872F-8808-3D4D-A67A-FADC913841BF}"/>
              </a:ext>
            </a:extLst>
          </p:cNvPr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smtClean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dirty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27992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</p:sldLayoutIdLst>
  <p:txStyles>
    <p:titleStyle>
      <a:lvl1pPr algn="ctr" defTabSz="914354" rtl="0" eaLnBrk="1" latinLnBrk="0" hangingPunct="1"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66" indent="-685766" algn="l" defTabSz="914354" rtl="0" eaLnBrk="1" latinLnBrk="0" hangingPunct="1">
        <a:spcBef>
          <a:spcPct val="20000"/>
        </a:spcBef>
        <a:buFont typeface="Arial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824" indent="-571472" algn="l" defTabSz="914354" rtl="0" eaLnBrk="1" latinLnBrk="0" hangingPunct="1">
        <a:spcBef>
          <a:spcPct val="20000"/>
        </a:spcBef>
        <a:buFont typeface="Arial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5884" indent="-457176" algn="l" defTabSz="914354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234" indent="-457176" algn="l" defTabSz="914354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588" indent="-457176" algn="l" defTabSz="914354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8940" indent="-457176" algn="l" defTabSz="914354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292" indent="-457176" algn="l" defTabSz="914354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7644" indent="-457176" algn="l" defTabSz="914354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1996" indent="-457176" algn="l" defTabSz="914354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1pPr>
      <a:lvl2pPr marL="914354" algn="l" defTabSz="914354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2pPr>
      <a:lvl3pPr marL="1828704" algn="l" defTabSz="914354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3pPr>
      <a:lvl4pPr marL="2743060" algn="l" defTabSz="914354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4pPr>
      <a:lvl5pPr marL="3657408" algn="l" defTabSz="914354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5pPr>
      <a:lvl6pPr marL="4571762" algn="l" defTabSz="914354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6pPr>
      <a:lvl7pPr marL="5486116" algn="l" defTabSz="914354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7pPr>
      <a:lvl8pPr marL="6400466" algn="l" defTabSz="914354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8pPr>
      <a:lvl9pPr marL="7314820" algn="l" defTabSz="914354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/4.0/legalcode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14">
            <a:extLst>
              <a:ext uri="{FF2B5EF4-FFF2-40B4-BE49-F238E27FC236}">
                <a16:creationId xmlns:a16="http://schemas.microsoft.com/office/drawing/2014/main" id="{4A6D247A-4576-4796-A8F2-4AC4CA0B20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9096EC-7B78-40A1-902B-4FD437982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5316" y="6705601"/>
            <a:ext cx="16304786" cy="1638092"/>
          </a:xfrm>
        </p:spPr>
        <p:txBody>
          <a:bodyPr/>
          <a:lstStyle/>
          <a:p>
            <a:r>
              <a:rPr lang="en-US" dirty="0">
                <a:latin typeface="Arial"/>
                <a:cs typeface="Arial"/>
              </a:rPr>
              <a:t>Lecture 6.2 - Break Complex Problems into </a:t>
            </a:r>
            <a:r>
              <a:rPr lang="en-US">
                <a:latin typeface="Arial"/>
                <a:cs typeface="Arial"/>
              </a:rPr>
              <a:t>Simpler Ones: Part 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B2F42C-38A8-43F3-8788-F337D2EA91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</p:txBody>
      </p:sp>
    </p:spTree>
    <p:extLst>
      <p:ext uri="{BB962C8B-B14F-4D97-AF65-F5344CB8AC3E}">
        <p14:creationId xmlns:p14="http://schemas.microsoft.com/office/powerpoint/2010/main" val="79755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F39E623-7E8F-487F-86AA-742B27905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8880" y="3505059"/>
            <a:ext cx="3190241" cy="1104314"/>
          </a:xfrm>
          <a:prstGeom prst="rect">
            <a:avLst/>
          </a:prstGeom>
        </p:spPr>
      </p:pic>
      <p:sp>
        <p:nvSpPr>
          <p:cNvPr id="10" name="Subtitle 11">
            <a:extLst>
              <a:ext uri="{FF2B5EF4-FFF2-40B4-BE49-F238E27FC236}">
                <a16:creationId xmlns:a16="http://schemas.microsoft.com/office/drawing/2014/main" id="{7A19A67C-0C19-4076-8945-3A7EB019B8F8}"/>
              </a:ext>
            </a:extLst>
          </p:cNvPr>
          <p:cNvSpPr txBox="1">
            <a:spLocks noGrp="1"/>
          </p:cNvSpPr>
          <p:nvPr>
            <p:ph idx="1"/>
          </p:nvPr>
        </p:nvSpPr>
        <p:spPr bwMode="auto">
          <a:xfrm>
            <a:off x="853440" y="4980568"/>
            <a:ext cx="16581120" cy="561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defTabSz="346459" rtl="0" fontAlgn="base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F6F6F"/>
              </a:buClr>
              <a:buSzPct val="100000"/>
              <a:buFontTx/>
              <a:buNone/>
              <a:defRPr sz="1400" b="0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0238" indent="-2286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04863" indent="-2032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31066" indent="-171443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bg1"/>
                </a:solidFill>
                <a:latin typeface="+mn-lt"/>
              </a:defRPr>
            </a:lvl4pPr>
            <a:lvl5pPr marL="1588230" indent="-171443" algn="l" rtl="0" fontAlgn="base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5pPr>
            <a:lvl6pPr marL="1931117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6pPr>
            <a:lvl7pPr marL="2274003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7pPr>
            <a:lvl8pPr marL="2616890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8pPr>
            <a:lvl9pPr marL="2959775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9pPr>
          </a:lstStyle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The Accelerated Data Science Teaching Kit is licensed by NVIDIA, Georgia Institute of Technology, and Prairie View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A&amp;M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University under the</a:t>
            </a:r>
          </a:p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 Commons Attribution-</a:t>
            </a:r>
            <a:r>
              <a:rPr lang="en-US" sz="1600" u="sng" dirty="0" err="1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NonCommercial</a:t>
            </a: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4.0 International License.</a:t>
            </a:r>
            <a:endParaRPr lang="en-US" sz="1600" dirty="0">
              <a:solidFill>
                <a:srgbClr val="6F6F6F"/>
              </a:solidFill>
              <a:ea typeface="Times New Roman" panose="02020603050405020304" pitchFamily="18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  <p:extLst>
      <p:ext uri="{BB962C8B-B14F-4D97-AF65-F5344CB8AC3E}">
        <p14:creationId xmlns:p14="http://schemas.microsoft.com/office/powerpoint/2010/main" val="2765269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CFD9192-D94C-4F0A-8A78-C1348EE0F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dirty="0">
                <a:latin typeface="Arial" panose="020B0604020202020204" pitchFamily="34" charset="0"/>
                <a:ea typeface="Vitesse Medium" charset="0"/>
                <a:cs typeface="Arial" panose="020B0604020202020204" pitchFamily="34" charset="0"/>
              </a:rPr>
              <a:t>5. Co-occurrence grouping</a:t>
            </a:r>
          </a:p>
        </p:txBody>
      </p:sp>
      <p:sp>
        <p:nvSpPr>
          <p:cNvPr id="7" name="Predict the numerical value of some variable for an entity.">
            <a:extLst>
              <a:ext uri="{FF2B5EF4-FFF2-40B4-BE49-F238E27FC236}">
                <a16:creationId xmlns:a16="http://schemas.microsoft.com/office/drawing/2014/main" id="{9F852D2F-9ABA-4A98-B808-C841D99A2A40}"/>
              </a:ext>
            </a:extLst>
          </p:cNvPr>
          <p:cNvSpPr txBox="1">
            <a:spLocks/>
          </p:cNvSpPr>
          <p:nvPr/>
        </p:nvSpPr>
        <p:spPr>
          <a:xfrm>
            <a:off x="504699" y="2536906"/>
            <a:ext cx="18040350" cy="10058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76200" tIns="76200" rIns="76200" bIns="76200">
            <a:normAutofit/>
          </a:bodyPr>
          <a:lstStyle>
            <a:lvl1pPr marL="0" marR="0" indent="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13335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7780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22225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6670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30226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3782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7338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0894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defTabSz="876300" fontAlgn="auto">
              <a:spcBef>
                <a:spcPts val="3600"/>
              </a:spcBef>
              <a:defRPr>
                <a:solidFill>
                  <a:srgbClr val="648D26"/>
                </a:solidFill>
              </a:defRPr>
            </a:pPr>
            <a:endParaRPr lang="en-US" sz="4950" kern="0" dirty="0">
              <a:solidFill>
                <a:srgbClr val="648D2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(Many names: frequent itemset mining, association rule discovery, market-basket analysis)">
            <a:extLst>
              <a:ext uri="{FF2B5EF4-FFF2-40B4-BE49-F238E27FC236}">
                <a16:creationId xmlns:a16="http://schemas.microsoft.com/office/drawing/2014/main" id="{F324AD0F-4B05-4286-953B-D26743981A4C}"/>
              </a:ext>
            </a:extLst>
          </p:cNvPr>
          <p:cNvSpPr txBox="1"/>
          <p:nvPr/>
        </p:nvSpPr>
        <p:spPr>
          <a:xfrm>
            <a:off x="883387" y="1887930"/>
            <a:ext cx="16358074" cy="12618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76200" tIns="76200" rIns="76200" bIns="76200" anchor="ctr">
            <a:spAutoFit/>
          </a:bodyPr>
          <a:lstStyle>
            <a:lvl1pPr>
              <a:defRPr sz="36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defTabSz="1371600" fontAlgn="auto">
              <a:spcBef>
                <a:spcPts val="0"/>
              </a:spcBef>
              <a:spcAft>
                <a:spcPts val="0"/>
              </a:spcAft>
            </a:pPr>
            <a:r>
              <a:rPr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(Many names: frequent itemset mining, association rule discovery, market-basket analysis)</a:t>
            </a:r>
          </a:p>
        </p:txBody>
      </p:sp>
      <p:sp>
        <p:nvSpPr>
          <p:cNvPr id="8" name="Find associations between entities based on transactions that involve them  (e.g., bread and milk often bought together)">
            <a:extLst>
              <a:ext uri="{FF2B5EF4-FFF2-40B4-BE49-F238E27FC236}">
                <a16:creationId xmlns:a16="http://schemas.microsoft.com/office/drawing/2014/main" id="{62AFFE9A-8C0B-4D01-81E1-5319E1E8A81A}"/>
              </a:ext>
            </a:extLst>
          </p:cNvPr>
          <p:cNvSpPr txBox="1">
            <a:spLocks/>
          </p:cNvSpPr>
          <p:nvPr/>
        </p:nvSpPr>
        <p:spPr>
          <a:xfrm>
            <a:off x="883385" y="3457282"/>
            <a:ext cx="16358074" cy="39208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76200" tIns="76200" rIns="76200" bIns="76200">
            <a:normAutofit/>
          </a:bodyPr>
          <a:lstStyle>
            <a:lvl1pPr marL="0" marR="0" indent="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13335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7780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22225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6670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30226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3782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7338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0894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defTabSz="876300" fontAlgn="auto">
              <a:spcBef>
                <a:spcPts val="0"/>
              </a:spcBef>
              <a:defRPr sz="4400"/>
            </a:pPr>
            <a:r>
              <a:rPr lang="en-US" kern="0" dirty="0">
                <a:solidFill>
                  <a:srgbClr val="648D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 associations between entities based on transactions that involve them </a:t>
            </a:r>
            <a:br>
              <a:rPr lang="en-US" kern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kern="0" dirty="0">
                <a:latin typeface="Arial" panose="020B0604020202020204" pitchFamily="34" charset="0"/>
                <a:cs typeface="Arial" panose="020B0604020202020204" pitchFamily="34" charset="0"/>
              </a:rPr>
              <a:t>(e.g., bread and milk often bought together)</a:t>
            </a:r>
          </a:p>
        </p:txBody>
      </p:sp>
      <p:pic>
        <p:nvPicPr>
          <p:cNvPr id="9" name="How_Target_Figured_Out_A_Teen_Girl_Was_Pregnant_Before_Her_Father_Did_-_Forbes.png" descr="How_Target_Figured_Out_A_Teen_Girl_Was_Pregnant_Before_Her_Father_Did_-_Forbes.png">
            <a:extLst>
              <a:ext uri="{FF2B5EF4-FFF2-40B4-BE49-F238E27FC236}">
                <a16:creationId xmlns:a16="http://schemas.microsoft.com/office/drawing/2014/main" id="{E62F7EB2-26A5-4126-8370-12D48A261F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8130" y="6970975"/>
            <a:ext cx="7735216" cy="1866682"/>
          </a:xfrm>
          <a:prstGeom prst="rect">
            <a:avLst/>
          </a:prstGeom>
          <a:ln w="12700">
            <a:miter lim="400000"/>
          </a:ln>
        </p:spPr>
      </p:pic>
      <p:sp>
        <p:nvSpPr>
          <p:cNvPr id="12" name="http://www.forbes.com/sites/kashmirhill/2012/02/16/how-target-figured-out-a-teen-girl-was-pregnant-before-her-father-did/">
            <a:extLst>
              <a:ext uri="{FF2B5EF4-FFF2-40B4-BE49-F238E27FC236}">
                <a16:creationId xmlns:a16="http://schemas.microsoft.com/office/drawing/2014/main" id="{49D37374-1BE1-44EA-936A-B8F66D5EB959}"/>
              </a:ext>
            </a:extLst>
          </p:cNvPr>
          <p:cNvSpPr txBox="1"/>
          <p:nvPr/>
        </p:nvSpPr>
        <p:spPr>
          <a:xfrm>
            <a:off x="4138130" y="9056887"/>
            <a:ext cx="11280546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76200" tIns="76200" rIns="76200" bIns="76200" anchor="ctr">
            <a:spAutoFit/>
          </a:bodyPr>
          <a:lstStyle>
            <a:lvl1pPr algn="l">
              <a:defRPr sz="1600"/>
            </a:lvl1pPr>
          </a:lstStyle>
          <a:p>
            <a:pPr defTabSz="876300" fontAlgn="auto" hangingPunct="0">
              <a:spcBef>
                <a:spcPts val="0"/>
              </a:spcBef>
              <a:spcAft>
                <a:spcPts val="0"/>
              </a:spcAft>
            </a:pPr>
            <a:r>
              <a:rPr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http://www.forbes.com/sites/kashmirhill/2012/02/16/how-target-figured-out-a-teen-girl-was-pregnant-before-her-father-did/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96887BF-3A77-4C3A-85B9-C38B061500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34511" y="6907464"/>
            <a:ext cx="1953490" cy="337953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386" y="6084462"/>
            <a:ext cx="2997696" cy="3400072"/>
          </a:xfrm>
          <a:prstGeom prst="rect">
            <a:avLst/>
          </a:prstGeom>
          <a:ln w="127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61" t="20639" r="25642" b="4981"/>
          <a:stretch/>
        </p:blipFill>
        <p:spPr>
          <a:xfrm>
            <a:off x="2617076" y="7758201"/>
            <a:ext cx="832708" cy="776198"/>
          </a:xfrm>
          <a:prstGeom prst="rect">
            <a:avLst/>
          </a:prstGeom>
          <a:ln w="38100" cap="sq">
            <a:solidFill>
              <a:schemeClr val="bg1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3045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CFD9192-D94C-4F0A-8A78-C1348EE0F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99" y="591399"/>
            <a:ext cx="17387454" cy="1861334"/>
          </a:xfrm>
        </p:spPr>
        <p:txBody>
          <a:bodyPr/>
          <a:lstStyle/>
          <a:p>
            <a:r>
              <a:rPr lang="en-US" sz="6000" dirty="0">
                <a:latin typeface="Arial" panose="020B0604020202020204" pitchFamily="34" charset="0"/>
                <a:ea typeface="Vitesse Medium" charset="0"/>
                <a:cs typeface="Arial" panose="020B0604020202020204" pitchFamily="34" charset="0"/>
              </a:rPr>
              <a:t>6. Profiling/Pattern Mining/Anomaly Detection</a:t>
            </a:r>
            <a:endParaRPr lang="en-US" sz="2800" dirty="0">
              <a:latin typeface="Arial" panose="020B0604020202020204" pitchFamily="34" charset="0"/>
              <a:ea typeface="Vitesse Medium" charset="0"/>
              <a:cs typeface="Arial" panose="020B0604020202020204" pitchFamily="34" charset="0"/>
            </a:endParaRPr>
          </a:p>
        </p:txBody>
      </p:sp>
      <p:sp>
        <p:nvSpPr>
          <p:cNvPr id="7" name="Predict the numerical value of some variable for an entity.">
            <a:extLst>
              <a:ext uri="{FF2B5EF4-FFF2-40B4-BE49-F238E27FC236}">
                <a16:creationId xmlns:a16="http://schemas.microsoft.com/office/drawing/2014/main" id="{9F852D2F-9ABA-4A98-B808-C841D99A2A40}"/>
              </a:ext>
            </a:extLst>
          </p:cNvPr>
          <p:cNvSpPr txBox="1">
            <a:spLocks/>
          </p:cNvSpPr>
          <p:nvPr/>
        </p:nvSpPr>
        <p:spPr>
          <a:xfrm>
            <a:off x="504699" y="2536906"/>
            <a:ext cx="18040350" cy="10058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76200" tIns="76200" rIns="76200" bIns="76200">
            <a:normAutofit/>
          </a:bodyPr>
          <a:lstStyle>
            <a:lvl1pPr marL="0" marR="0" indent="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13335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7780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22225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6670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30226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3782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7338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0894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defTabSz="876300" fontAlgn="auto">
              <a:spcBef>
                <a:spcPts val="3600"/>
              </a:spcBef>
              <a:defRPr>
                <a:solidFill>
                  <a:srgbClr val="648D26"/>
                </a:solidFill>
              </a:defRPr>
            </a:pPr>
            <a:endParaRPr lang="en-US" sz="4950" kern="0" dirty="0">
              <a:solidFill>
                <a:srgbClr val="648D2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haracterize typical behaviors of an entity (person, computer router, etc.) so you can find trends and outliers.…">
            <a:extLst>
              <a:ext uri="{FF2B5EF4-FFF2-40B4-BE49-F238E27FC236}">
                <a16:creationId xmlns:a16="http://schemas.microsoft.com/office/drawing/2014/main" id="{9E266716-0BC4-4B5B-9000-583C1539118D}"/>
              </a:ext>
            </a:extLst>
          </p:cNvPr>
          <p:cNvSpPr txBox="1">
            <a:spLocks/>
          </p:cNvSpPr>
          <p:nvPr/>
        </p:nvSpPr>
        <p:spPr>
          <a:xfrm>
            <a:off x="504699" y="1881470"/>
            <a:ext cx="14988910" cy="6524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76200" tIns="76200" rIns="76200" bIns="76200">
            <a:noAutofit/>
          </a:bodyPr>
          <a:lstStyle>
            <a:lvl1pPr marL="0" marR="0" indent="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13335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7780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22225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6670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30226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3782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7338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0894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defTabSz="736090" fontAlgn="auto">
              <a:spcBef>
                <a:spcPts val="3000"/>
              </a:spcBef>
              <a:defRPr sz="3528">
                <a:solidFill>
                  <a:srgbClr val="648D26"/>
                </a:solidFill>
              </a:defRPr>
            </a:pPr>
            <a:r>
              <a:rPr lang="en-US" sz="3600" kern="0" dirty="0">
                <a:solidFill>
                  <a:srgbClr val="648D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Characterize typical behaviors of an entity (person, computer router, etc.) so you can find trends and outliers. </a:t>
            </a:r>
          </a:p>
          <a:p>
            <a:pPr marL="1120138" indent="-720088" defTabSz="736090" fontAlgn="auto">
              <a:spcBef>
                <a:spcPts val="3000"/>
              </a:spcBef>
              <a:buSzPct val="171000"/>
              <a:buFontTx/>
              <a:buChar char="•"/>
              <a:defRPr sz="3528"/>
            </a:pP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Google sign-in alert</a:t>
            </a:r>
          </a:p>
          <a:p>
            <a:pPr marL="1120138" indent="-720088" defTabSz="736090" fontAlgn="auto">
              <a:spcBef>
                <a:spcPts val="3000"/>
              </a:spcBef>
              <a:buSzPct val="171000"/>
              <a:buFontTx/>
              <a:buChar char="•"/>
              <a:defRPr sz="3528"/>
            </a:pP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Computer instruction prediction</a:t>
            </a:r>
          </a:p>
          <a:p>
            <a:pPr marL="1120138" indent="-720088" defTabSz="736090" fontAlgn="auto">
              <a:spcBef>
                <a:spcPts val="3000"/>
              </a:spcBef>
              <a:buSzPct val="171000"/>
              <a:buFontTx/>
              <a:buChar char="•"/>
              <a:defRPr sz="3528"/>
            </a:pP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Removing noisy data (data cleaning)</a:t>
            </a:r>
          </a:p>
          <a:p>
            <a:pPr marL="1120138" indent="-720088" defTabSz="736090" fontAlgn="auto">
              <a:spcBef>
                <a:spcPts val="3000"/>
              </a:spcBef>
              <a:buSzPct val="171000"/>
              <a:buFontTx/>
              <a:buChar char="•"/>
              <a:defRPr sz="3528"/>
            </a:pP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Detect anomalies in network traffic</a:t>
            </a:r>
          </a:p>
          <a:p>
            <a:pPr marL="1120138" indent="-720088" defTabSz="736090" fontAlgn="auto">
              <a:spcBef>
                <a:spcPts val="3000"/>
              </a:spcBef>
              <a:buSzPct val="171000"/>
              <a:buFontTx/>
              <a:buChar char="•"/>
              <a:defRPr sz="3528"/>
            </a:pP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Moneyball</a:t>
            </a:r>
          </a:p>
          <a:p>
            <a:pPr marL="1120138" indent="-720088" defTabSz="736090" fontAlgn="auto">
              <a:spcBef>
                <a:spcPts val="3000"/>
              </a:spcBef>
              <a:buSzPct val="171000"/>
              <a:buFontTx/>
              <a:buChar char="•"/>
              <a:defRPr sz="3528"/>
            </a:pP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Smart security camera</a:t>
            </a:r>
            <a:b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7E640DB-4B45-47E0-852E-8DFCF41AC8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0656" y="6914943"/>
            <a:ext cx="1981200" cy="3427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563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CFD9192-D94C-4F0A-8A78-C1348EE0F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dirty="0">
                <a:latin typeface="Arial" panose="020B0604020202020204" pitchFamily="34" charset="0"/>
                <a:ea typeface="Vitesse Medium" charset="0"/>
                <a:cs typeface="Arial" panose="020B0604020202020204" pitchFamily="34" charset="0"/>
              </a:rPr>
              <a:t>7. Link Prediction/ Recommendation</a:t>
            </a:r>
            <a:br>
              <a:rPr lang="en-US" sz="7200" dirty="0">
                <a:latin typeface="Arial" panose="020B0604020202020204" pitchFamily="34" charset="0"/>
                <a:ea typeface="Vitesse Medium" charset="0"/>
                <a:cs typeface="Arial" panose="020B0604020202020204" pitchFamily="34" charset="0"/>
              </a:rPr>
            </a:br>
            <a:r>
              <a:rPr lang="en-US" sz="7200" dirty="0">
                <a:latin typeface="Arial" panose="020B0604020202020204" pitchFamily="34" charset="0"/>
                <a:ea typeface="Vitesse Medium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7" name="Predict the numerical value of some variable for an entity.">
            <a:extLst>
              <a:ext uri="{FF2B5EF4-FFF2-40B4-BE49-F238E27FC236}">
                <a16:creationId xmlns:a16="http://schemas.microsoft.com/office/drawing/2014/main" id="{9F852D2F-9ABA-4A98-B808-C841D99A2A40}"/>
              </a:ext>
            </a:extLst>
          </p:cNvPr>
          <p:cNvSpPr txBox="1">
            <a:spLocks/>
          </p:cNvSpPr>
          <p:nvPr/>
        </p:nvSpPr>
        <p:spPr>
          <a:xfrm>
            <a:off x="504699" y="2536906"/>
            <a:ext cx="18040350" cy="10058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76200" tIns="76200" rIns="76200" bIns="76200">
            <a:normAutofit/>
          </a:bodyPr>
          <a:lstStyle>
            <a:lvl1pPr marL="0" marR="0" indent="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13335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7780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22225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6670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30226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3782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7338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0894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defTabSz="876300" fontAlgn="auto">
              <a:spcBef>
                <a:spcPts val="3600"/>
              </a:spcBef>
              <a:defRPr>
                <a:solidFill>
                  <a:srgbClr val="648D26"/>
                </a:solidFill>
              </a:defRPr>
            </a:pPr>
            <a:endParaRPr lang="en-US" sz="4950" kern="0" dirty="0">
              <a:solidFill>
                <a:srgbClr val="648D2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Predict if two entities should be connected, and how strongly that link should be.…">
            <a:extLst>
              <a:ext uri="{FF2B5EF4-FFF2-40B4-BE49-F238E27FC236}">
                <a16:creationId xmlns:a16="http://schemas.microsoft.com/office/drawing/2014/main" id="{3AA97EB4-17DB-48CE-834E-DC5C572613E3}"/>
              </a:ext>
            </a:extLst>
          </p:cNvPr>
          <p:cNvSpPr txBox="1">
            <a:spLocks/>
          </p:cNvSpPr>
          <p:nvPr/>
        </p:nvSpPr>
        <p:spPr>
          <a:xfrm>
            <a:off x="504698" y="2955468"/>
            <a:ext cx="15245196" cy="4989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76200" tIns="76200" rIns="76200" bIns="76200">
            <a:normAutofit/>
          </a:bodyPr>
          <a:lstStyle>
            <a:lvl1pPr marL="0" marR="0" indent="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13335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7780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22225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6670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30226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3782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7338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0894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defTabSz="876300" fontAlgn="auto">
              <a:spcBef>
                <a:spcPts val="3600"/>
              </a:spcBef>
              <a:defRPr sz="3900">
                <a:solidFill>
                  <a:srgbClr val="648D26"/>
                </a:solidFill>
              </a:defRPr>
            </a:pPr>
            <a:r>
              <a:rPr lang="en-US" sz="3600" kern="0" dirty="0">
                <a:solidFill>
                  <a:srgbClr val="648D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Predict if two entities should be connected, and how strongly that link should be.</a:t>
            </a:r>
          </a:p>
          <a:p>
            <a:pPr defTabSz="876300" fontAlgn="auto">
              <a:spcBef>
                <a:spcPts val="3600"/>
              </a:spcBef>
              <a:defRPr sz="3900"/>
            </a:pPr>
            <a:r>
              <a:rPr lang="en-US" sz="3600" kern="0" dirty="0" err="1">
                <a:latin typeface="Arial" panose="020B0604020202020204" pitchFamily="34" charset="0"/>
                <a:cs typeface="Arial" panose="020B0604020202020204" pitchFamily="34" charset="0"/>
              </a:rPr>
              <a:t>Linkedin</a:t>
            </a: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/Facebook: people you may know</a:t>
            </a:r>
          </a:p>
          <a:p>
            <a:pPr defTabSz="876300" fontAlgn="auto">
              <a:spcBef>
                <a:spcPts val="3600"/>
              </a:spcBef>
              <a:defRPr sz="3900"/>
            </a:pP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Amazon/Netflix/Pandora: because you like terminator…suggest other movies you may also like</a:t>
            </a:r>
          </a:p>
        </p:txBody>
      </p:sp>
    </p:spTree>
    <p:extLst>
      <p:ext uri="{BB962C8B-B14F-4D97-AF65-F5344CB8AC3E}">
        <p14:creationId xmlns:p14="http://schemas.microsoft.com/office/powerpoint/2010/main" val="548392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CFD9192-D94C-4F0A-8A78-C1348EE0F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dirty="0">
                <a:latin typeface="Arial" panose="020B0604020202020204" pitchFamily="34" charset="0"/>
                <a:ea typeface="Vitesse Medium" charset="0"/>
                <a:cs typeface="Arial" panose="020B0604020202020204" pitchFamily="34" charset="0"/>
              </a:rPr>
              <a:t>8. Data Reduction</a:t>
            </a:r>
            <a:br>
              <a:rPr lang="en-US" sz="7200" dirty="0">
                <a:latin typeface="Arial" panose="020B0604020202020204" pitchFamily="34" charset="0"/>
                <a:ea typeface="Vitesse Medium" charset="0"/>
                <a:cs typeface="Arial" panose="020B0604020202020204" pitchFamily="34" charset="0"/>
              </a:rPr>
            </a:br>
            <a:r>
              <a:rPr lang="en-US" sz="3600" dirty="0">
                <a:latin typeface="Arial" panose="020B0604020202020204" pitchFamily="34" charset="0"/>
                <a:ea typeface="Vitesse Medium" charset="0"/>
                <a:cs typeface="Arial" panose="020B0604020202020204" pitchFamily="34" charset="0"/>
              </a:rPr>
              <a:t>(“dimensionality reduction”)</a:t>
            </a:r>
            <a:br>
              <a:rPr lang="en-US" sz="3600" dirty="0">
                <a:latin typeface="Arial" panose="020B0604020202020204" pitchFamily="34" charset="0"/>
                <a:ea typeface="Vitesse Medium" charset="0"/>
                <a:cs typeface="Arial" panose="020B0604020202020204" pitchFamily="34" charset="0"/>
              </a:rPr>
            </a:br>
            <a:r>
              <a:rPr lang="en-US" sz="7200" dirty="0">
                <a:latin typeface="Arial" panose="020B0604020202020204" pitchFamily="34" charset="0"/>
                <a:ea typeface="Vitesse Medium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7" name="Predict the numerical value of some variable for an entity.">
            <a:extLst>
              <a:ext uri="{FF2B5EF4-FFF2-40B4-BE49-F238E27FC236}">
                <a16:creationId xmlns:a16="http://schemas.microsoft.com/office/drawing/2014/main" id="{9F852D2F-9ABA-4A98-B808-C841D99A2A40}"/>
              </a:ext>
            </a:extLst>
          </p:cNvPr>
          <p:cNvSpPr txBox="1">
            <a:spLocks/>
          </p:cNvSpPr>
          <p:nvPr/>
        </p:nvSpPr>
        <p:spPr>
          <a:xfrm>
            <a:off x="504699" y="2536906"/>
            <a:ext cx="18040350" cy="10058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76200" tIns="76200" rIns="76200" bIns="76200">
            <a:normAutofit/>
          </a:bodyPr>
          <a:lstStyle>
            <a:lvl1pPr marL="0" marR="0" indent="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13335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7780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22225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6670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30226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3782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7338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0894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defTabSz="876300" fontAlgn="auto">
              <a:spcBef>
                <a:spcPts val="3600"/>
              </a:spcBef>
              <a:defRPr>
                <a:solidFill>
                  <a:srgbClr val="648D26"/>
                </a:solidFill>
              </a:defRPr>
            </a:pPr>
            <a:endParaRPr lang="en-US" sz="4950" kern="0" dirty="0">
              <a:solidFill>
                <a:srgbClr val="648D2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hrink a large dataset into smaller one, with as little loss of information as possible…">
            <a:extLst>
              <a:ext uri="{FF2B5EF4-FFF2-40B4-BE49-F238E27FC236}">
                <a16:creationId xmlns:a16="http://schemas.microsoft.com/office/drawing/2014/main" id="{A267CBF3-39F3-4013-B87E-2571CF3D253A}"/>
              </a:ext>
            </a:extLst>
          </p:cNvPr>
          <p:cNvSpPr txBox="1">
            <a:spLocks/>
          </p:cNvSpPr>
          <p:nvPr/>
        </p:nvSpPr>
        <p:spPr>
          <a:xfrm>
            <a:off x="504699" y="2819700"/>
            <a:ext cx="17278602" cy="7467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76200" tIns="76200" rIns="76200" bIns="76200">
            <a:normAutofit/>
          </a:bodyPr>
          <a:lstStyle>
            <a:lvl1pPr marL="0" marR="0" indent="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13335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7780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22225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6670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30226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3782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7338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0894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defTabSz="876300" fontAlgn="auto">
              <a:spcBef>
                <a:spcPts val="3600"/>
              </a:spcBef>
              <a:defRPr>
                <a:solidFill>
                  <a:srgbClr val="648D26"/>
                </a:solidFill>
              </a:defRPr>
            </a:pPr>
            <a:r>
              <a:rPr lang="en-US" sz="3600" kern="0" dirty="0">
                <a:solidFill>
                  <a:srgbClr val="648D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Shrink a large dataset into smaller one, with as little loss of information as possible</a:t>
            </a:r>
          </a:p>
          <a:p>
            <a:pPr defTabSz="876300" fontAlgn="auto">
              <a:spcBef>
                <a:spcPts val="3600"/>
              </a:spcBef>
            </a:pP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1. if you want to visualize the data (in 2D/3D)</a:t>
            </a:r>
          </a:p>
          <a:p>
            <a:pPr defTabSz="876300" fontAlgn="auto">
              <a:spcBef>
                <a:spcPts val="3600"/>
              </a:spcBef>
            </a:pP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2. faster computation/less storage</a:t>
            </a:r>
          </a:p>
          <a:p>
            <a:pPr defTabSz="876300" fontAlgn="auto">
              <a:spcBef>
                <a:spcPts val="3600"/>
              </a:spcBef>
            </a:pP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3. reduce noise</a:t>
            </a:r>
          </a:p>
        </p:txBody>
      </p:sp>
    </p:spTree>
    <p:extLst>
      <p:ext uri="{BB962C8B-B14F-4D97-AF65-F5344CB8AC3E}">
        <p14:creationId xmlns:p14="http://schemas.microsoft.com/office/powerpoint/2010/main" val="1563435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6D3E35-7FB6-4F84-88E8-ED2635EB18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0077" y="6610379"/>
            <a:ext cx="9235191" cy="1705219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276C08-D6AC-41B8-9C4F-83CCA4CE3F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05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Full Page Layou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Half Page Slash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>
        <a:normAutofit/>
      </a:bodyPr>
      <a:lstStyle>
        <a:defPPr algn="l">
          <a:lnSpc>
            <a:spcPts val="1200"/>
          </a:lnSpc>
          <a:defRPr sz="1200" dirty="0" smtClean="0">
            <a:solidFill>
              <a:srgbClr val="000000"/>
            </a:solidFill>
            <a:latin typeface="Helvetica"/>
            <a:cs typeface="Helvetica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3317AA0AAFE040A4C7C5D23CBE8847" ma:contentTypeVersion="4" ma:contentTypeDescription="Create a new document." ma:contentTypeScope="" ma:versionID="5b1f19b83b10f4e69c2746e9f27fdab9">
  <xsd:schema xmlns:xsd="http://www.w3.org/2001/XMLSchema" xmlns:xs="http://www.w3.org/2001/XMLSchema" xmlns:p="http://schemas.microsoft.com/office/2006/metadata/properties" xmlns:ns2="b2811cf8-4877-470e-bec4-f5c16c1a5202" targetNamespace="http://schemas.microsoft.com/office/2006/metadata/properties" ma:root="true" ma:fieldsID="cd1f39e3641858cffea9d19f9c4007fb" ns2:_="">
    <xsd:import namespace="b2811cf8-4877-470e-bec4-f5c16c1a52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811cf8-4877-470e-bec4-f5c16c1a52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F88E22E-2A4B-4FB1-9848-BF16E7DBE74B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F9E2EFE-149C-4FC7-8F55-6D02E72512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2811cf8-4877-470e-bec4-f5c16c1a52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29B7386-0C5E-43DB-8BF1-052EEAD5F5D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91573</TotalTime>
  <Words>293</Words>
  <Application>Microsoft Office PowerPoint</Application>
  <PresentationFormat>Custom</PresentationFormat>
  <Paragraphs>31</Paragraphs>
  <Slides>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Title &amp; Bullet</vt:lpstr>
      <vt:lpstr>1_Title &amp; Bullet</vt:lpstr>
      <vt:lpstr>Full Page Layout</vt:lpstr>
      <vt:lpstr>Half Page Slash</vt:lpstr>
      <vt:lpstr>Lecture 6.2 - Break Complex Problems into Simpler Ones: Part 2</vt:lpstr>
      <vt:lpstr>PowerPoint Presentation</vt:lpstr>
      <vt:lpstr>5. Co-occurrence grouping</vt:lpstr>
      <vt:lpstr>6. Profiling/Pattern Mining/Anomaly Detection</vt:lpstr>
      <vt:lpstr>7. Link Prediction/ Recommendation  </vt:lpstr>
      <vt:lpstr>8. Data Reduction (“dimensionality reduction”)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Jennifer Hohn</dc:creator>
  <cp:lastModifiedBy>Chau, Duen Horng</cp:lastModifiedBy>
  <cp:revision>3644</cp:revision>
  <dcterms:created xsi:type="dcterms:W3CDTF">2008-01-24T03:11:41Z</dcterms:created>
  <dcterms:modified xsi:type="dcterms:W3CDTF">2021-02-25T03:50:08Z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0x010100903317AA0AAFE040A4C7C5D23CBE8847</vt:lpwstr>
  </property>
  <property fmtid="{D5CDD505-2E9C-101B-9397-08002B2CF9AE}" pid="3" name="MSIP_Label_6b558183-044c-4105-8d9c-cea02a2a3d86_Enabled">
    <vt:lpwstr>True</vt:lpwstr>
  </property>
  <property fmtid="{D5CDD505-2E9C-101B-9397-08002B2CF9AE}" pid="4" name="MSIP_Label_6b558183-044c-4105-8d9c-cea02a2a3d86_SiteId">
    <vt:lpwstr>43083d15-7273-40c1-b7db-39efd9ccc17a</vt:lpwstr>
  </property>
  <property fmtid="{D5CDD505-2E9C-101B-9397-08002B2CF9AE}" pid="5" name="MSIP_Label_6b558183-044c-4105-8d9c-cea02a2a3d86_Ref">
    <vt:lpwstr>https://api.informationprotection.azure.com/api/43083d15-7273-40c1-b7db-39efd9ccc17a</vt:lpwstr>
  </property>
  <property fmtid="{D5CDD505-2E9C-101B-9397-08002B2CF9AE}" pid="6" name="MSIP_Label_6b558183-044c-4105-8d9c-cea02a2a3d86_Owner">
    <vt:lpwstr>lspillman@nvidia.com</vt:lpwstr>
  </property>
  <property fmtid="{D5CDD505-2E9C-101B-9397-08002B2CF9AE}" pid="7" name="MSIP_Label_6b558183-044c-4105-8d9c-cea02a2a3d86_SetDate">
    <vt:lpwstr>2018-05-11T15:28:31.9824217-07:00</vt:lpwstr>
  </property>
  <property fmtid="{D5CDD505-2E9C-101B-9397-08002B2CF9AE}" pid="8" name="MSIP_Label_6b558183-044c-4105-8d9c-cea02a2a3d86_Name">
    <vt:lpwstr>Unrestricted</vt:lpwstr>
  </property>
  <property fmtid="{D5CDD505-2E9C-101B-9397-08002B2CF9AE}" pid="9" name="MSIP_Label_6b558183-044c-4105-8d9c-cea02a2a3d86_Application">
    <vt:lpwstr>Microsoft Azure Information Protection</vt:lpwstr>
  </property>
  <property fmtid="{D5CDD505-2E9C-101B-9397-08002B2CF9AE}" pid="10" name="MSIP_Label_6b558183-044c-4105-8d9c-cea02a2a3d86_Extended_MSFT_Method">
    <vt:lpwstr>Automatic</vt:lpwstr>
  </property>
  <property fmtid="{D5CDD505-2E9C-101B-9397-08002B2CF9AE}" pid="11" name="Sensitivity">
    <vt:lpwstr>Unrestricted</vt:lpwstr>
  </property>
</Properties>
</file>