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  <p:sldMasterId id="2147483992" r:id="rId5"/>
    <p:sldMasterId id="2147484000" r:id="rId6"/>
  </p:sldMasterIdLst>
  <p:notesMasterIdLst>
    <p:notesMasterId r:id="rId40"/>
  </p:notesMasterIdLst>
  <p:handoutMasterIdLst>
    <p:handoutMasterId r:id="rId41"/>
  </p:handoutMasterIdLst>
  <p:sldIdLst>
    <p:sldId id="818" r:id="rId7"/>
    <p:sldId id="809" r:id="rId8"/>
    <p:sldId id="745" r:id="rId9"/>
    <p:sldId id="743" r:id="rId10"/>
    <p:sldId id="575" r:id="rId11"/>
    <p:sldId id="576" r:id="rId12"/>
    <p:sldId id="577" r:id="rId13"/>
    <p:sldId id="578" r:id="rId14"/>
    <p:sldId id="579" r:id="rId15"/>
    <p:sldId id="580" r:id="rId16"/>
    <p:sldId id="581" r:id="rId17"/>
    <p:sldId id="582" r:id="rId18"/>
    <p:sldId id="584" r:id="rId19"/>
    <p:sldId id="585" r:id="rId20"/>
    <p:sldId id="587" r:id="rId21"/>
    <p:sldId id="590" r:id="rId22"/>
    <p:sldId id="591" r:id="rId23"/>
    <p:sldId id="592" r:id="rId24"/>
    <p:sldId id="593" r:id="rId25"/>
    <p:sldId id="594" r:id="rId26"/>
    <p:sldId id="595" r:id="rId27"/>
    <p:sldId id="596" r:id="rId28"/>
    <p:sldId id="597" r:id="rId29"/>
    <p:sldId id="598" r:id="rId30"/>
    <p:sldId id="599" r:id="rId31"/>
    <p:sldId id="601" r:id="rId32"/>
    <p:sldId id="603" r:id="rId33"/>
    <p:sldId id="604" r:id="rId34"/>
    <p:sldId id="605" r:id="rId35"/>
    <p:sldId id="606" r:id="rId36"/>
    <p:sldId id="612" r:id="rId37"/>
    <p:sldId id="613" r:id="rId38"/>
    <p:sldId id="820" r:id="rId39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60" autoAdjust="0"/>
    <p:restoredTop sz="85860" autoAdjust="0"/>
  </p:normalViewPr>
  <p:slideViewPr>
    <p:cSldViewPr snapToGrid="0">
      <p:cViewPr varScale="1">
        <p:scale>
          <a:sx n="48" d="100"/>
          <a:sy n="48" d="100"/>
        </p:scale>
        <p:origin x="216" y="2504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5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4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2/24/21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D7357-6906-A243-B27C-DD0F8B309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841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&gt;= 53 degrees F at launch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latin typeface="Tahom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D7357-6906-A243-B27C-DD0F8B309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008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latin typeface="Tahom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D7357-6906-A243-B27C-DD0F8B309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689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latin typeface="Tahom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D7357-6906-A243-B27C-DD0F8B309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465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latin typeface="Tahom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D7357-6906-A243-B27C-DD0F8B309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787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Tufte</a:t>
            </a:r>
            <a:r>
              <a:rPr lang="en-US" baseline="0"/>
              <a:t> went through and generated this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D7357-6906-A243-B27C-DD0F8B309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354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D7357-6906-A243-B27C-DD0F8B309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50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D7357-6906-A243-B27C-DD0F8B309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8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Please visit to view video http://</a:t>
            </a:r>
            <a:r>
              <a:rPr lang="en-US" sz="1200" dirty="0" err="1"/>
              <a:t>www.ted.com</a:t>
            </a:r>
            <a:r>
              <a:rPr lang="en-US" sz="1200" dirty="0"/>
              <a:t>/talks/</a:t>
            </a:r>
            <a:r>
              <a:rPr lang="en-US" sz="1200" dirty="0" err="1"/>
              <a:t>hans_rosling_shows_the_best_stats_you_ve_ever_seen.html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D7357-6906-A243-B27C-DD0F8B309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1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D7357-6906-A243-B27C-DD0F8B309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655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D7357-6906-A243-B27C-DD0F8B309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300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D7357-6906-A243-B27C-DD0F8B309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39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ahoma" charset="0"/>
              </a:rPr>
              <a:t>Excerpted from Edward </a:t>
            </a:r>
            <a:r>
              <a:rPr lang="en-US" dirty="0" err="1">
                <a:latin typeface="Tahoma" charset="0"/>
              </a:rPr>
              <a:t>Tufte</a:t>
            </a:r>
            <a:r>
              <a:rPr lang="ja-JP" altLang="en-US" dirty="0">
                <a:latin typeface="Tahoma" charset="0"/>
              </a:rPr>
              <a:t>’</a:t>
            </a:r>
            <a:r>
              <a:rPr lang="en-US" dirty="0">
                <a:latin typeface="Tahoma" charset="0"/>
              </a:rPr>
              <a:t>s </a:t>
            </a:r>
            <a:r>
              <a:rPr lang="en-US" i="1" dirty="0">
                <a:latin typeface="Tahoma" charset="0"/>
              </a:rPr>
              <a:t>Visual Explanations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D7357-6906-A243-B27C-DD0F8B309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57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ahoma" charset="0"/>
              </a:rPr>
              <a:t>Excerpted from Edward </a:t>
            </a:r>
            <a:r>
              <a:rPr lang="en-US" dirty="0" err="1">
                <a:latin typeface="Tahoma" charset="0"/>
              </a:rPr>
              <a:t>Tufte</a:t>
            </a:r>
            <a:r>
              <a:rPr lang="ja-JP" altLang="en-US" dirty="0">
                <a:latin typeface="Tahoma" charset="0"/>
              </a:rPr>
              <a:t>’</a:t>
            </a:r>
            <a:r>
              <a:rPr lang="en-US" dirty="0">
                <a:latin typeface="Tahoma" charset="0"/>
              </a:rPr>
              <a:t>s </a:t>
            </a:r>
            <a:r>
              <a:rPr lang="en-US" i="1" dirty="0">
                <a:latin typeface="Tahoma" charset="0"/>
              </a:rPr>
              <a:t>Visual Explanations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D7357-6906-A243-B27C-DD0F8B309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269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latin typeface="Tahom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D7357-6906-A243-B27C-DD0F8B309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901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latin typeface="Tahom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D7357-6906-A243-B27C-DD0F8B309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893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Richard Feynman</a:t>
            </a:r>
            <a:r>
              <a:rPr lang="en-US" baseline="0" dirty="0"/>
              <a:t> in front of Congress</a:t>
            </a:r>
          </a:p>
          <a:p>
            <a:r>
              <a:rPr lang="en-US" baseline="0" dirty="0"/>
              <a:t>“most watched science experiment of all time” (”fine” man)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latin typeface="Tahoma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Please visit YouTube to view video:  https://</a:t>
            </a:r>
            <a:r>
              <a:rPr lang="en-US" sz="1200" dirty="0" err="1"/>
              <a:t>youtu.be</a:t>
            </a:r>
            <a:r>
              <a:rPr lang="en-US" sz="1200" dirty="0"/>
              <a:t>/6Rwcbsn19c0</a:t>
            </a:r>
            <a:endParaRPr lang="en-US" i="1" dirty="0">
              <a:latin typeface="Tahom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D7357-6906-A243-B27C-DD0F8B309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291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latin typeface="Tahom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D7357-6906-A243-B27C-DD0F8B309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233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latin typeface="Tahom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D7357-6906-A243-B27C-DD0F8B3090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25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8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2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5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5301" y="549278"/>
            <a:ext cx="17190626" cy="1425696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Vitesse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2922" y="1592666"/>
            <a:ext cx="17153004" cy="108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6000" b="0" i="0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Module Name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297" y="4585971"/>
            <a:ext cx="17190630" cy="86533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None/>
              <a:defRPr lang="en-US" sz="4800" b="0" i="0" kern="1200" baseline="0" dirty="0">
                <a:solidFill>
                  <a:srgbClr val="EEB2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Professor Name, Ph.D.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482" y="5301951"/>
            <a:ext cx="17209444" cy="50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5294" y="8759367"/>
            <a:ext cx="16287520" cy="13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name: e.g. R Examples</a:t>
            </a:r>
          </a:p>
          <a:p>
            <a:pPr lvl="0"/>
            <a:r>
              <a:rPr lang="en-US" dirty="0" err="1"/>
              <a:t>Subname</a:t>
            </a:r>
            <a:r>
              <a:rPr lang="en-US" dirty="0"/>
              <a:t> if applicable (e.g. Part II)</a:t>
            </a:r>
          </a:p>
          <a:p>
            <a:pPr lvl="0"/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4" y="5792227"/>
            <a:ext cx="17190632" cy="644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School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45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7124784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339027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698" y="2536907"/>
            <a:ext cx="16560332" cy="7039834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86250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695" y="2536907"/>
            <a:ext cx="16899006" cy="657225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 </a:t>
            </a:r>
          </a:p>
          <a:p>
            <a:r>
              <a:rPr lang="en-US" sz="3600" dirty="0"/>
              <a:t>of the printing and typesetting industry. </a:t>
            </a:r>
            <a:r>
              <a:rPr lang="en-US" sz="3600" dirty="0" err="1"/>
              <a:t>Lorem</a:t>
            </a:r>
            <a:r>
              <a:rPr lang="en-US" sz="3600" dirty="0"/>
              <a:t> </a:t>
            </a:r>
            <a:r>
              <a:rPr lang="en-US" sz="3600" dirty="0" err="1"/>
              <a:t>Ipsum</a:t>
            </a:r>
            <a:r>
              <a:rPr lang="en-US" sz="3600" dirty="0"/>
              <a:t> has been the industry's standard dummy text ever since the 1500s, when an unknown printer took a galley of type and scrambled it to make a type specimen book. 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85531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77" y="2220150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0" y="2220150"/>
            <a:ext cx="9896592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38274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698" y="2186785"/>
            <a:ext cx="16221664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60338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0" y="2209873"/>
            <a:ext cx="8427912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0" y="549361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3468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8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49359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73C5F4F-538A-E542-B239-41484082D32E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257795C-F69A-3649-AE18-1BA5D75E7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FB0A972-F532-0749-8E3C-CA7A6017FE39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7EA99BA-9BB7-9E42-97DB-25C57B194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54EC9891-B965-DC44-9979-3AD0DCD6E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D0FB24F-1A82-E34E-B6CF-60DDF7338C8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1D33961-E040-5F4B-BF0F-468A05D10BF5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899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6" y="6705601"/>
            <a:ext cx="16304786" cy="1638092"/>
          </a:xfrm>
        </p:spPr>
        <p:txBody>
          <a:bodyPr/>
          <a:lstStyle/>
          <a:p>
            <a:r>
              <a:rPr lang="en-US"/>
              <a:t>Lecture 7.1 - What is Info Vis and Why it is Important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FFE2FF1-27CE-4E9D-9239-6E33717F2CDC}"/>
              </a:ext>
            </a:extLst>
          </p:cNvPr>
          <p:cNvSpPr txBox="1">
            <a:spLocks/>
          </p:cNvSpPr>
          <p:nvPr/>
        </p:nvSpPr>
        <p:spPr>
          <a:xfrm>
            <a:off x="3314700" y="3543335"/>
            <a:ext cx="11658600" cy="32003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Vitesse Bold"/>
                <a:ea typeface="+mj-ea"/>
                <a:cs typeface="Vitesse Bold"/>
              </a:defRPr>
            </a:lvl1pPr>
          </a:lstStyle>
          <a:p>
            <a:pPr algn="ctr" defTabSz="914400" fontAlgn="auto">
              <a:spcAft>
                <a:spcPts val="0"/>
              </a:spcAft>
            </a:pPr>
            <a: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Shuttle Challenger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58A0F6F-3A9B-4967-86E5-B9D0C4519FF9}"/>
              </a:ext>
            </a:extLst>
          </p:cNvPr>
          <p:cNvSpPr txBox="1">
            <a:spLocks/>
          </p:cNvSpPr>
          <p:nvPr/>
        </p:nvSpPr>
        <p:spPr>
          <a:xfrm>
            <a:off x="4343400" y="4810790"/>
            <a:ext cx="9601200" cy="92784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</a:rPr>
              <a:t>January 28, 1986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FBB9BD5-9BBC-4A47-9DDD-55B93F673689}"/>
              </a:ext>
            </a:extLst>
          </p:cNvPr>
          <p:cNvSpPr txBox="1">
            <a:spLocks/>
          </p:cNvSpPr>
          <p:nvPr/>
        </p:nvSpPr>
        <p:spPr>
          <a:xfrm>
            <a:off x="4881283" y="5738638"/>
            <a:ext cx="8935570" cy="860612"/>
          </a:xfrm>
          <a:prstGeom prst="rect">
            <a:avLst/>
          </a:prstGeom>
        </p:spPr>
        <p:txBody>
          <a:bodyPr vert="horz" lIns="137160" tIns="68580" rIns="137160" bIns="6858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pPr defTabSz="914400"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Temperature: 31°F</a:t>
            </a:r>
          </a:p>
        </p:txBody>
      </p:sp>
    </p:spTree>
    <p:extLst>
      <p:ext uri="{BB962C8B-B14F-4D97-AF65-F5344CB8AC3E}">
        <p14:creationId xmlns:p14="http://schemas.microsoft.com/office/powerpoint/2010/main" val="3265954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014.jpg">
            <a:extLst>
              <a:ext uri="{FF2B5EF4-FFF2-40B4-BE49-F238E27FC236}">
                <a16:creationId xmlns:a16="http://schemas.microsoft.com/office/drawing/2014/main" id="{395E326B-6FEF-4470-8CBF-D79A8144212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6" t="1942" r="126" b="3848"/>
          <a:stretch/>
        </p:blipFill>
        <p:spPr bwMode="auto">
          <a:xfrm>
            <a:off x="3833446" y="82063"/>
            <a:ext cx="10447330" cy="945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0828" y="9829780"/>
            <a:ext cx="10918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Tufte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, E. R. (2012). Visual explanations: images and quantities, evidence and narrative. Cheshire, CT: Graphics Press.</a:t>
            </a:r>
          </a:p>
        </p:txBody>
      </p:sp>
    </p:spTree>
    <p:extLst>
      <p:ext uri="{BB962C8B-B14F-4D97-AF65-F5344CB8AC3E}">
        <p14:creationId xmlns:p14="http://schemas.microsoft.com/office/powerpoint/2010/main" val="2846662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7"/>
          <a:stretch/>
        </p:blipFill>
        <p:spPr>
          <a:xfrm>
            <a:off x="2852026" y="0"/>
            <a:ext cx="13311339" cy="9528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01119" y="8291955"/>
            <a:ext cx="6197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Tufte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, E. R. (2012). Visual explanations: images and quantities, evidence and narrative. Cheshire, CT: Graphics Press.</a:t>
            </a:r>
          </a:p>
        </p:txBody>
      </p:sp>
    </p:spTree>
    <p:extLst>
      <p:ext uri="{BB962C8B-B14F-4D97-AF65-F5344CB8AC3E}">
        <p14:creationId xmlns:p14="http://schemas.microsoft.com/office/powerpoint/2010/main" val="2533524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77193" y="7119310"/>
            <a:ext cx="774256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Video originally from: http://www.FeynmanPhysicsLectures.com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53980" y="552661"/>
            <a:ext cx="16980040" cy="1376626"/>
          </a:xfrm>
        </p:spPr>
        <p:txBody>
          <a:bodyPr/>
          <a:lstStyle/>
          <a:p>
            <a:r>
              <a:rPr lang="en-US" sz="7200" dirty="0"/>
              <a:t>Most Watched Science Experiment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73" y="2481024"/>
            <a:ext cx="7170974" cy="63003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77192" y="2956104"/>
            <a:ext cx="91568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Richard Feynman, Physics Nobel laureate explained how rubber became rigid in cold temperate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YouTube video: </a:t>
            </a:r>
            <a:b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</a:b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https://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youtu.be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/6Rwcbsn19c0</a:t>
            </a:r>
            <a:endParaRPr lang="en-US" sz="4000" i="1" dirty="0">
              <a:solidFill>
                <a:prstClr val="black"/>
              </a:solidFill>
              <a:latin typeface="Tahoma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5881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FB7B4E-FF9B-4BC4-8752-F6E3E37326C8}"/>
              </a:ext>
            </a:extLst>
          </p:cNvPr>
          <p:cNvSpPr txBox="1">
            <a:spLocks/>
          </p:cNvSpPr>
          <p:nvPr/>
        </p:nvSpPr>
        <p:spPr>
          <a:xfrm>
            <a:off x="1497725" y="3905089"/>
            <a:ext cx="15197958" cy="14867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Vitesse Bold"/>
                <a:ea typeface="+mj-ea"/>
                <a:cs typeface="Vitesse Bold"/>
              </a:defRPr>
            </a:lvl1pPr>
          </a:lstStyle>
          <a:p>
            <a:pPr algn="ctr" defTabSz="914400" fontAlgn="auto">
              <a:spcAft>
                <a:spcPts val="0"/>
              </a:spcAft>
            </a:pPr>
            <a: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this happen?</a:t>
            </a:r>
          </a:p>
        </p:txBody>
      </p:sp>
    </p:spTree>
    <p:extLst>
      <p:ext uri="{BB962C8B-B14F-4D97-AF65-F5344CB8AC3E}">
        <p14:creationId xmlns:p14="http://schemas.microsoft.com/office/powerpoint/2010/main" val="1367447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474" y="9654988"/>
            <a:ext cx="10918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Tufte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, E. R. (2012). Visual explanations: images and quantities, evidence and narrative. Cheshire, CT: Graphics Press.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344" y="5143501"/>
            <a:ext cx="8093312" cy="3846326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7BFB7B4E-FF9B-4BC4-8752-F6E3E37326C8}"/>
              </a:ext>
            </a:extLst>
          </p:cNvPr>
          <p:cNvSpPr txBox="1">
            <a:spLocks/>
          </p:cNvSpPr>
          <p:nvPr/>
        </p:nvSpPr>
        <p:spPr>
          <a:xfrm>
            <a:off x="2113051" y="1199068"/>
            <a:ext cx="15197958" cy="34948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Vitesse Bold"/>
                <a:ea typeface="+mj-ea"/>
                <a:cs typeface="Vitesse Bold"/>
              </a:defRPr>
            </a:lvl1pPr>
          </a:lstStyle>
          <a:p>
            <a:pPr algn="ctr" defTabSz="914400" fontAlgn="auto">
              <a:spcAft>
                <a:spcPts val="0"/>
              </a:spcAft>
            </a:pPr>
            <a:r>
              <a:rPr lang="en-US" sz="6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 at Morton Thiokol, the rocket maker, presented on the day before and recommended not to launch.</a:t>
            </a:r>
          </a:p>
        </p:txBody>
      </p:sp>
    </p:spTree>
    <p:extLst>
      <p:ext uri="{BB962C8B-B14F-4D97-AF65-F5344CB8AC3E}">
        <p14:creationId xmlns:p14="http://schemas.microsoft.com/office/powerpoint/2010/main" val="470700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06.jpg">
            <a:extLst>
              <a:ext uri="{FF2B5EF4-FFF2-40B4-BE49-F238E27FC236}">
                <a16:creationId xmlns:a16="http://schemas.microsoft.com/office/drawing/2014/main" id="{7FAD3CF9-C317-448A-86F4-C1DC51DA4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1" y="99850"/>
            <a:ext cx="13658550" cy="498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006.jpg">
            <a:extLst>
              <a:ext uri="{FF2B5EF4-FFF2-40B4-BE49-F238E27FC236}">
                <a16:creationId xmlns:a16="http://schemas.microsoft.com/office/drawing/2014/main" id="{63873155-4A99-4F28-82A4-B033749FE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26" t="6949" b="40842"/>
          <a:stretch/>
        </p:blipFill>
        <p:spPr bwMode="auto">
          <a:xfrm>
            <a:off x="3726761" y="4928097"/>
            <a:ext cx="11992854" cy="476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2">
            <a:extLst>
              <a:ext uri="{FF2B5EF4-FFF2-40B4-BE49-F238E27FC236}">
                <a16:creationId xmlns:a16="http://schemas.microsoft.com/office/drawing/2014/main" id="{3ACA0B0A-7342-407C-8BEC-01C7CD1C4965}"/>
              </a:ext>
            </a:extLst>
          </p:cNvPr>
          <p:cNvSpPr/>
          <p:nvPr/>
        </p:nvSpPr>
        <p:spPr>
          <a:xfrm>
            <a:off x="3249681" y="5939626"/>
            <a:ext cx="954158" cy="59634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27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1" y="9748244"/>
            <a:ext cx="10918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Tufte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, E. R. (2012). Visual explanations: images and quantities, evidence and narrative. Cheshire, CT: Graphics Press.</a:t>
            </a:r>
          </a:p>
        </p:txBody>
      </p:sp>
    </p:spTree>
    <p:extLst>
      <p:ext uri="{BB962C8B-B14F-4D97-AF65-F5344CB8AC3E}">
        <p14:creationId xmlns:p14="http://schemas.microsoft.com/office/powerpoint/2010/main" val="2783978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4979BF-A5A3-49FF-8154-E43716A67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772" y="140612"/>
            <a:ext cx="12746456" cy="9706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8080" y="9807834"/>
            <a:ext cx="10918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Tufte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, E. R. (2012). Visual explanations: images and quantities, evidence and narrative. Cheshire, CT: Graphics Press.</a:t>
            </a:r>
          </a:p>
        </p:txBody>
      </p:sp>
    </p:spTree>
    <p:extLst>
      <p:ext uri="{BB962C8B-B14F-4D97-AF65-F5344CB8AC3E}">
        <p14:creationId xmlns:p14="http://schemas.microsoft.com/office/powerpoint/2010/main" val="2505626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011.jpg">
            <a:extLst>
              <a:ext uri="{FF2B5EF4-FFF2-40B4-BE49-F238E27FC236}">
                <a16:creationId xmlns:a16="http://schemas.microsoft.com/office/drawing/2014/main" id="{B9E90598-185F-4C3B-9EE4-932F2F6D1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228" y="2757053"/>
            <a:ext cx="16012232" cy="380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84909" y="9278471"/>
            <a:ext cx="10918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Tufte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, E. R. (2012). Visual explanations: images and quantities, evidence and narrative. Cheshire, CT: Graphics Press.</a:t>
            </a:r>
          </a:p>
        </p:txBody>
      </p:sp>
    </p:spTree>
    <p:extLst>
      <p:ext uri="{BB962C8B-B14F-4D97-AF65-F5344CB8AC3E}">
        <p14:creationId xmlns:p14="http://schemas.microsoft.com/office/powerpoint/2010/main" val="1320177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12.jpg">
            <a:extLst>
              <a:ext uri="{FF2B5EF4-FFF2-40B4-BE49-F238E27FC236}">
                <a16:creationId xmlns:a16="http://schemas.microsoft.com/office/drawing/2014/main" id="{0869CEF9-680D-4E08-AFEE-D4A4C6D65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3980" y="1714498"/>
            <a:ext cx="13938028" cy="626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64DBEA-5F35-4463-91AF-793218413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485900"/>
            <a:ext cx="8458200" cy="3314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27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4909" y="9332259"/>
            <a:ext cx="10918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Tufte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, E. R. (2012). Visual explanations: images and quantities, evidence and narrative. Cheshire, CT: Graphics Press.</a:t>
            </a:r>
          </a:p>
        </p:txBody>
      </p:sp>
    </p:spTree>
    <p:extLst>
      <p:ext uri="{BB962C8B-B14F-4D97-AF65-F5344CB8AC3E}">
        <p14:creationId xmlns:p14="http://schemas.microsoft.com/office/powerpoint/2010/main" val="144452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07.jpg">
            <a:extLst>
              <a:ext uri="{FF2B5EF4-FFF2-40B4-BE49-F238E27FC236}">
                <a16:creationId xmlns:a16="http://schemas.microsoft.com/office/drawing/2014/main" id="{B516E128-670E-4DBF-B2DC-144A980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000">
            <a:off x="2225853" y="378584"/>
            <a:ext cx="13698334" cy="903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84909" y="9317559"/>
            <a:ext cx="10918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Tufte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, E. R. (2012). Visual explanations: images and quantities, evidence and narrative. Cheshire, CT: Graphics Press.</a:t>
            </a:r>
          </a:p>
        </p:txBody>
      </p:sp>
    </p:spTree>
    <p:extLst>
      <p:ext uri="{BB962C8B-B14F-4D97-AF65-F5344CB8AC3E}">
        <p14:creationId xmlns:p14="http://schemas.microsoft.com/office/powerpoint/2010/main" val="1584627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008.jpg">
            <a:extLst>
              <a:ext uri="{FF2B5EF4-FFF2-40B4-BE49-F238E27FC236}">
                <a16:creationId xmlns:a16="http://schemas.microsoft.com/office/drawing/2014/main" id="{C04FC310-EB21-4F78-B7DC-23F1D3461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344" y="2299855"/>
            <a:ext cx="13997656" cy="512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84909" y="9251576"/>
            <a:ext cx="10918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Tufte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, E. R. (2012). Visual explanations: images and quantities, evidence and narrative. Cheshire, CT: Graphics Press.</a:t>
            </a:r>
          </a:p>
        </p:txBody>
      </p:sp>
    </p:spTree>
    <p:extLst>
      <p:ext uri="{BB962C8B-B14F-4D97-AF65-F5344CB8AC3E}">
        <p14:creationId xmlns:p14="http://schemas.microsoft.com/office/powerpoint/2010/main" val="362545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49ED50-3055-43FA-8091-B0154979B44B}"/>
              </a:ext>
            </a:extLst>
          </p:cNvPr>
          <p:cNvSpPr txBox="1">
            <a:spLocks/>
          </p:cNvSpPr>
          <p:nvPr/>
        </p:nvSpPr>
        <p:spPr>
          <a:xfrm>
            <a:off x="2002004" y="2237877"/>
            <a:ext cx="14283992" cy="68904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Vitesse Bold"/>
                <a:ea typeface="+mj-ea"/>
                <a:cs typeface="Vitesse Bold"/>
              </a:defRPr>
            </a:lvl1pPr>
          </a:lstStyle>
          <a:p>
            <a:pPr algn="ctr" defTabSz="914400" fontAlgn="auto">
              <a:spcBef>
                <a:spcPts val="1600"/>
              </a:spcBef>
              <a:spcAft>
                <a:spcPts val="0"/>
              </a:spcAft>
            </a:pPr>
            <a:r>
              <a:rPr lang="en-US" sz="8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communication is </a:t>
            </a:r>
            <a:br>
              <a:rPr lang="en-US" sz="8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 important.</a:t>
            </a:r>
            <a:br>
              <a:rPr lang="en-US" sz="6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6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 can help with that – </a:t>
            </a:r>
            <a:r>
              <a:rPr lang="en-US" sz="5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ideas and insights. </a:t>
            </a:r>
          </a:p>
        </p:txBody>
      </p:sp>
    </p:spTree>
    <p:extLst>
      <p:ext uri="{BB962C8B-B14F-4D97-AF65-F5344CB8AC3E}">
        <p14:creationId xmlns:p14="http://schemas.microsoft.com/office/powerpoint/2010/main" val="3151206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1-17 at 5.13.38 PM.png">
            <a:extLst>
              <a:ext uri="{FF2B5EF4-FFF2-40B4-BE49-F238E27FC236}">
                <a16:creationId xmlns:a16="http://schemas.microsoft.com/office/drawing/2014/main" id="{31D3EFBA-8AF1-4824-AED9-4AF88A840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878265"/>
            <a:ext cx="13716000" cy="82151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5440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B4650CA-D22E-4808-A492-5C8C72F0C79B}"/>
              </a:ext>
            </a:extLst>
          </p:cNvPr>
          <p:cNvSpPr txBox="1">
            <a:spLocks/>
          </p:cNvSpPr>
          <p:nvPr/>
        </p:nvSpPr>
        <p:spPr>
          <a:xfrm>
            <a:off x="3661551" y="2529625"/>
            <a:ext cx="11899014" cy="26336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Vitesse Bold"/>
                <a:ea typeface="+mj-ea"/>
                <a:cs typeface="Vitesse Bold"/>
              </a:defRPr>
            </a:lvl1pPr>
          </a:lstStyle>
          <a:p>
            <a:pPr algn="ctr" defTabSz="914400" fontAlgn="auto">
              <a:spcAft>
                <a:spcPts val="0"/>
              </a:spcAft>
            </a:pPr>
            <a:r>
              <a:rPr lang="en-US" sz="5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 can also help with </a:t>
            </a:r>
            <a:r>
              <a:rPr lang="en-US" sz="5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Exploratory Data Analysis </a:t>
            </a:r>
            <a:r>
              <a:rPr lang="en-US" sz="5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(EDA)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3CB40D-4262-4DDB-869C-FD4902F11AC2}"/>
              </a:ext>
            </a:extLst>
          </p:cNvPr>
          <p:cNvSpPr txBox="1">
            <a:spLocks/>
          </p:cNvSpPr>
          <p:nvPr/>
        </p:nvSpPr>
        <p:spPr>
          <a:xfrm>
            <a:off x="3535428" y="5532065"/>
            <a:ext cx="11658600" cy="33901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Aft>
                <a:spcPts val="0"/>
              </a:spcAft>
            </a:pPr>
            <a:r>
              <a:rPr lang="en-US" sz="58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But why do you need to explore data at all???</a:t>
            </a:r>
          </a:p>
        </p:txBody>
      </p:sp>
    </p:spTree>
    <p:extLst>
      <p:ext uri="{BB962C8B-B14F-4D97-AF65-F5344CB8AC3E}">
        <p14:creationId xmlns:p14="http://schemas.microsoft.com/office/powerpoint/2010/main" val="216053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690CF441-5568-4AB7-845E-A0C0DB6DFABC}"/>
              </a:ext>
            </a:extLst>
          </p:cNvPr>
          <p:cNvSpPr txBox="1">
            <a:spLocks/>
          </p:cNvSpPr>
          <p:nvPr/>
        </p:nvSpPr>
        <p:spPr>
          <a:xfrm>
            <a:off x="1371600" y="3195639"/>
            <a:ext cx="15544800" cy="22050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Vitesse Bold"/>
                <a:ea typeface="+mj-ea"/>
                <a:cs typeface="Vitesse Bold"/>
              </a:defRPr>
            </a:lvl1pPr>
          </a:lstStyle>
          <a:p>
            <a:pPr algn="ctr" defTabSz="914400" fontAlgn="auto">
              <a:spcAft>
                <a:spcPts val="0"/>
              </a:spcAft>
            </a:pPr>
            <a: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“There are three kinds of lies:</a:t>
            </a:r>
            <a:b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lies, damned lies, and statistics.”</a:t>
            </a:r>
          </a:p>
          <a:p>
            <a:pPr algn="r" defTabSz="914400" fontAlgn="auto">
              <a:spcAft>
                <a:spcPts val="0"/>
              </a:spcAft>
            </a:pPr>
            <a:r>
              <a:rPr lang="en-US" sz="5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-Various Attributions  </a:t>
            </a:r>
          </a:p>
          <a:p>
            <a:pPr algn="r" defTabSz="914400" fontAlgn="auto">
              <a:spcAft>
                <a:spcPts val="0"/>
              </a:spcAft>
            </a:pPr>
            <a:endParaRPr lang="en-US" sz="6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55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92B4DF-2BBD-4620-A302-D970256E6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607690"/>
          </a:xfrm>
        </p:spPr>
        <p:txBody>
          <a:bodyPr/>
          <a:lstStyle/>
          <a:p>
            <a:r>
              <a:rPr lang="en-US" sz="7200" dirty="0"/>
              <a:t>Mystery Data Set</a:t>
            </a:r>
            <a:endParaRPr lang="en-US" dirty="0"/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03DBE8E9-3079-4266-9874-B69FD6C73860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2971800" y="2588144"/>
          <a:ext cx="12344400" cy="5440680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en-US" sz="4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</a:p>
                  </a:txBody>
                  <a:tcPr marL="137160" marR="137160" marT="68580" marB="6858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</a:p>
                  </a:txBody>
                  <a:tcPr marL="137160" marR="137160" marT="68580" marB="6858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l"/>
                      <a:r>
                        <a:rPr lang="en-US" sz="4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mean( x )</a:t>
                      </a:r>
                    </a:p>
                  </a:txBody>
                  <a:tcPr marL="137160" marR="137160" marT="68580" marB="6858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200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9</a:t>
                      </a:r>
                    </a:p>
                  </a:txBody>
                  <a:tcPr marL="137160" marR="137160" marT="68580" marB="6858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l"/>
                      <a:r>
                        <a:rPr lang="en-US" sz="4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variance (</a:t>
                      </a:r>
                      <a:r>
                        <a:rPr lang="en-US" sz="42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)</a:t>
                      </a:r>
                      <a:endParaRPr lang="en-US" sz="4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200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11</a:t>
                      </a:r>
                    </a:p>
                  </a:txBody>
                  <a:tcPr marL="137160" marR="137160" marT="68580" marB="6858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l"/>
                      <a:r>
                        <a:rPr lang="en-US" sz="4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  <a:r>
                        <a:rPr lang="en-US" sz="42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y )</a:t>
                      </a:r>
                      <a:endParaRPr lang="en-US" sz="4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200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7.5</a:t>
                      </a:r>
                    </a:p>
                  </a:txBody>
                  <a:tcPr marL="137160" marR="137160" marT="68580" marB="6858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l"/>
                      <a:r>
                        <a:rPr lang="en-US" sz="4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variance</a:t>
                      </a:r>
                      <a:r>
                        <a:rPr lang="en-US" sz="42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 y )</a:t>
                      </a:r>
                      <a:endParaRPr lang="en-US" sz="4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200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4.122</a:t>
                      </a:r>
                    </a:p>
                  </a:txBody>
                  <a:tcPr marL="137160" marR="137160" marT="68580" marB="6858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l"/>
                      <a:r>
                        <a:rPr lang="en-US" sz="4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correlation</a:t>
                      </a:r>
                      <a:r>
                        <a:rPr lang="en-US" sz="42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 </a:t>
                      </a:r>
                      <a:r>
                        <a:rPr lang="en-US" sz="4200" b="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x,y</a:t>
                      </a:r>
                      <a:r>
                        <a:rPr lang="en-US" sz="42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)</a:t>
                      </a:r>
                      <a:endParaRPr lang="en-US" sz="4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200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0.816</a:t>
                      </a:r>
                    </a:p>
                  </a:txBody>
                  <a:tcPr marL="137160" marR="137160" marT="68580" marB="6858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l"/>
                      <a:r>
                        <a:rPr lang="en-US" sz="4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Linear Regression</a:t>
                      </a:r>
                      <a:r>
                        <a:rPr lang="en-US" sz="42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Line</a:t>
                      </a:r>
                      <a:endParaRPr lang="en-US" sz="4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200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y = 3 + 0.5x</a:t>
                      </a:r>
                    </a:p>
                  </a:txBody>
                  <a:tcPr marL="137160" marR="137160" marT="68580" marB="6858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289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86" y="1207008"/>
            <a:ext cx="12486784" cy="873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86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86" y="1207008"/>
            <a:ext cx="12486784" cy="873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2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86" y="1207008"/>
            <a:ext cx="12486784" cy="873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569957-9614-440A-AD83-D063A44435DD}"/>
              </a:ext>
            </a:extLst>
          </p:cNvPr>
          <p:cNvSpPr txBox="1">
            <a:spLocks/>
          </p:cNvSpPr>
          <p:nvPr/>
        </p:nvSpPr>
        <p:spPr>
          <a:xfrm>
            <a:off x="3314700" y="1699751"/>
            <a:ext cx="11658600" cy="22050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Vitesse Bold"/>
                <a:ea typeface="+mj-ea"/>
                <a:cs typeface="Vitesse Bold"/>
              </a:defRPr>
            </a:lvl1pPr>
          </a:lstStyle>
          <a:p>
            <a:pPr algn="ctr" defTabSz="914400" fontAlgn="auto">
              <a:spcAft>
                <a:spcPts val="0"/>
              </a:spcAft>
            </a:pPr>
            <a:r>
              <a:rPr lang="en-US" sz="6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Information Visualization</a:t>
            </a:r>
            <a:br>
              <a:rPr lang="en-US" sz="6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</a:br>
            <a:r>
              <a:rPr lang="en-US" sz="6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Crash Course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4D558A5-16C9-4192-96F8-9E12216962BA}"/>
              </a:ext>
            </a:extLst>
          </p:cNvPr>
          <p:cNvSpPr txBox="1">
            <a:spLocks/>
          </p:cNvSpPr>
          <p:nvPr/>
        </p:nvSpPr>
        <p:spPr>
          <a:xfrm>
            <a:off x="2626780" y="6191250"/>
            <a:ext cx="10629900" cy="2628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Aft>
                <a:spcPts val="0"/>
              </a:spcAft>
            </a:pP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Chad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Stolper</a:t>
            </a:r>
            <a:b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Software Engineer at Google</a:t>
            </a:r>
          </a:p>
          <a:p>
            <a:pPr algn="ctr" defTabSz="914400" fontAlgn="auto">
              <a:spcAft>
                <a:spcPts val="0"/>
              </a:spcAft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(graduated from Georgia Tech CS PhD)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BEE9F0-BBBD-4C42-9B53-59AB50C95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681" y="6010277"/>
            <a:ext cx="2381250" cy="29908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07FD34-F1F4-431D-B881-F4D40A192E87}"/>
              </a:ext>
            </a:extLst>
          </p:cNvPr>
          <p:cNvSpPr/>
          <p:nvPr/>
        </p:nvSpPr>
        <p:spPr>
          <a:xfrm>
            <a:off x="4544804" y="4165951"/>
            <a:ext cx="98671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(AKA Information Visualization 101)</a:t>
            </a:r>
          </a:p>
        </p:txBody>
      </p:sp>
    </p:spTree>
    <p:extLst>
      <p:ext uri="{BB962C8B-B14F-4D97-AF65-F5344CB8AC3E}">
        <p14:creationId xmlns:p14="http://schemas.microsoft.com/office/powerpoint/2010/main" val="2933445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86" y="1207008"/>
            <a:ext cx="12486784" cy="873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64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>
            <a:extLst>
              <a:ext uri="{FF2B5EF4-FFF2-40B4-BE49-F238E27FC236}">
                <a16:creationId xmlns:a16="http://schemas.microsoft.com/office/drawing/2014/main" id="{605A62D6-809F-410A-8A9C-97E1448F3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</p:spPr>
        <p:txBody>
          <a:bodyPr/>
          <a:lstStyle/>
          <a:p>
            <a:r>
              <a:rPr lang="en-US" sz="7200" dirty="0" err="1"/>
              <a:t>Anscombe’s</a:t>
            </a:r>
            <a:r>
              <a:rPr lang="en-US" sz="7200" dirty="0"/>
              <a:t> Quartet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C8D5A5-75C1-4223-A3B8-72C4CFA89B4D}"/>
              </a:ext>
            </a:extLst>
          </p:cNvPr>
          <p:cNvSpPr/>
          <p:nvPr/>
        </p:nvSpPr>
        <p:spPr>
          <a:xfrm>
            <a:off x="3699400" y="9189246"/>
            <a:ext cx="113884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https://en.wikipedia.org/wiki/Anscombe%27s_quartet</a:t>
            </a:r>
          </a:p>
        </p:txBody>
      </p:sp>
      <p:pic>
        <p:nvPicPr>
          <p:cNvPr id="6" name="Content Placeholder 9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141" r="-16141"/>
          <a:stretch>
            <a:fillRect/>
          </a:stretch>
        </p:blipFill>
        <p:spPr>
          <a:xfrm>
            <a:off x="2185579" y="1914214"/>
            <a:ext cx="12902258" cy="709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44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/>
          <p:cNvPicPr>
            <a:picLocks noChangeAspect="1"/>
          </p:cNvPicPr>
          <p:nvPr/>
        </p:nvPicPr>
        <p:blipFill>
          <a:blip r:embed="rId2" cstate="screen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141" r="-16141"/>
          <a:stretch>
            <a:fillRect/>
          </a:stretch>
        </p:blipFill>
        <p:spPr>
          <a:xfrm>
            <a:off x="2692871" y="2435554"/>
            <a:ext cx="12902258" cy="70957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D75799A-17F6-4778-BB53-AF4B8797A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</p:spPr>
        <p:txBody>
          <a:bodyPr/>
          <a:lstStyle/>
          <a:p>
            <a:r>
              <a:rPr lang="en-US" sz="7200" dirty="0" err="1"/>
              <a:t>Anscombe’s</a:t>
            </a:r>
            <a:r>
              <a:rPr lang="en-US" sz="7200" dirty="0"/>
              <a:t> Quartet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C2C2818-D8E7-4CCC-8F0C-06310815B8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0" y="4864764"/>
            <a:ext cx="16459200" cy="678894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</a:rPr>
              <a:t>Sanity Checking Models</a:t>
            </a:r>
          </a:p>
          <a:p>
            <a:pPr algn="ctr"/>
            <a:r>
              <a:rPr lang="en-US" sz="6000" dirty="0">
                <a:latin typeface="Arial" panose="020B0604020202020204" pitchFamily="34" charset="0"/>
              </a:rPr>
              <a:t>Outlier Detection</a:t>
            </a:r>
          </a:p>
        </p:txBody>
      </p:sp>
    </p:spTree>
    <p:extLst>
      <p:ext uri="{BB962C8B-B14F-4D97-AF65-F5344CB8AC3E}">
        <p14:creationId xmlns:p14="http://schemas.microsoft.com/office/powerpoint/2010/main" val="471297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36D7B5-415C-4040-BE64-705B58DDADEE}"/>
              </a:ext>
            </a:extLst>
          </p:cNvPr>
          <p:cNvSpPr txBox="1">
            <a:spLocks/>
          </p:cNvSpPr>
          <p:nvPr/>
        </p:nvSpPr>
        <p:spPr>
          <a:xfrm>
            <a:off x="1504030" y="3639789"/>
            <a:ext cx="15544800" cy="2205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600" tIns="101600" rIns="101600" bIns="101600" anchor="ctr">
            <a:normAutofit/>
          </a:bodyPr>
          <a:lstStyle>
            <a:lvl1pPr marL="0" marR="0" indent="0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2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120541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2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24108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2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36162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2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482163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2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602704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2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72324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2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84378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2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964326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2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defTabSz="616098" fontAlgn="auto"/>
            <a:r>
              <a:rPr lang="en-US" sz="6600" kern="0" dirty="0">
                <a:latin typeface="Arial" panose="020B0604020202020204" pitchFamily="34" charset="0"/>
              </a:rPr>
              <a:t>What is Information Visualization?</a:t>
            </a:r>
          </a:p>
        </p:txBody>
      </p:sp>
    </p:spTree>
    <p:extLst>
      <p:ext uri="{BB962C8B-B14F-4D97-AF65-F5344CB8AC3E}">
        <p14:creationId xmlns:p14="http://schemas.microsoft.com/office/powerpoint/2010/main" val="3897983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92B4DF-2BBD-4620-A302-D970256E6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607690"/>
          </a:xfrm>
        </p:spPr>
        <p:txBody>
          <a:bodyPr/>
          <a:lstStyle/>
          <a:p>
            <a:r>
              <a:rPr lang="en-US" sz="7200" dirty="0"/>
              <a:t>Information Visualization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09247E-2EBE-4C85-AFF3-2275047321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29350" y="3341146"/>
            <a:ext cx="13567244" cy="678894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5000" dirty="0">
                <a:latin typeface="Arial" panose="020B0604020202020204" pitchFamily="34" charset="0"/>
              </a:rPr>
              <a:t>“The use of </a:t>
            </a:r>
            <a:r>
              <a:rPr lang="en-US" sz="5000" b="1" dirty="0">
                <a:latin typeface="Arial" panose="020B0604020202020204" pitchFamily="34" charset="0"/>
              </a:rPr>
              <a:t>computer</a:t>
            </a:r>
            <a:r>
              <a:rPr lang="en-US" sz="5000" dirty="0">
                <a:latin typeface="Arial" panose="020B0604020202020204" pitchFamily="34" charset="0"/>
              </a:rPr>
              <a:t>-supported, </a:t>
            </a:r>
            <a:r>
              <a:rPr lang="en-US" sz="5000" b="1" dirty="0">
                <a:latin typeface="Arial" panose="020B0604020202020204" pitchFamily="34" charset="0"/>
              </a:rPr>
              <a:t>interactive</a:t>
            </a:r>
            <a:r>
              <a:rPr lang="en-US" sz="5000" dirty="0">
                <a:latin typeface="Arial" panose="020B0604020202020204" pitchFamily="34" charset="0"/>
              </a:rPr>
              <a:t>, </a:t>
            </a:r>
            <a:r>
              <a:rPr lang="en-US" sz="5000" b="1" dirty="0">
                <a:latin typeface="Arial" panose="020B0604020202020204" pitchFamily="34" charset="0"/>
              </a:rPr>
              <a:t>visual</a:t>
            </a:r>
            <a:r>
              <a:rPr lang="en-US" sz="5000" dirty="0">
                <a:latin typeface="Arial" panose="020B0604020202020204" pitchFamily="34" charset="0"/>
              </a:rPr>
              <a:t> representations of abstract data to </a:t>
            </a:r>
            <a:r>
              <a:rPr lang="en-US" sz="5000" b="1" dirty="0">
                <a:latin typeface="Arial" panose="020B0604020202020204" pitchFamily="34" charset="0"/>
              </a:rPr>
              <a:t>amplify cognition</a:t>
            </a:r>
            <a:r>
              <a:rPr lang="en-US" sz="5000" dirty="0">
                <a:latin typeface="Arial" panose="020B0604020202020204" pitchFamily="34" charset="0"/>
              </a:rPr>
              <a:t>.”</a:t>
            </a:r>
          </a:p>
          <a:p>
            <a:pPr algn="ctr"/>
            <a:endParaRPr lang="en-US" sz="5000" dirty="0">
              <a:latin typeface="Arial" panose="020B0604020202020204" pitchFamily="34" charset="0"/>
            </a:endParaRPr>
          </a:p>
          <a:p>
            <a:pPr algn="ctr"/>
            <a:r>
              <a:rPr lang="en-US" sz="5000" dirty="0">
                <a:latin typeface="Arial" panose="020B0604020202020204" pitchFamily="34" charset="0"/>
              </a:rPr>
              <a:t>Card, Mackinlay, and Shneiderman 1999</a:t>
            </a:r>
          </a:p>
        </p:txBody>
      </p:sp>
    </p:spTree>
    <p:extLst>
      <p:ext uri="{BB962C8B-B14F-4D97-AF65-F5344CB8AC3E}">
        <p14:creationId xmlns:p14="http://schemas.microsoft.com/office/powerpoint/2010/main" val="82485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CA8E12-B091-4B14-8248-A09DD2B932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72710" y="3137337"/>
            <a:ext cx="13771180" cy="893954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</a:rPr>
              <a:t>Communication</a:t>
            </a:r>
          </a:p>
          <a:p>
            <a:pPr algn="ctr"/>
            <a:endParaRPr lang="en-US" sz="6600" dirty="0">
              <a:latin typeface="Arial" panose="020B0604020202020204" pitchFamily="34" charset="0"/>
            </a:endParaRPr>
          </a:p>
          <a:p>
            <a:pPr algn="ctr"/>
            <a:r>
              <a:rPr lang="en-US" sz="6600" b="1" dirty="0">
                <a:latin typeface="Arial" panose="020B0604020202020204" pitchFamily="34" charset="0"/>
              </a:rPr>
              <a:t>Exploratory Data Analysis </a:t>
            </a:r>
            <a:r>
              <a:rPr lang="en-US" sz="6600" dirty="0">
                <a:latin typeface="Arial" panose="020B0604020202020204" pitchFamily="34" charset="0"/>
              </a:rPr>
              <a:t>(EDA)</a:t>
            </a:r>
          </a:p>
        </p:txBody>
      </p:sp>
    </p:spTree>
    <p:extLst>
      <p:ext uri="{BB962C8B-B14F-4D97-AF65-F5344CB8AC3E}">
        <p14:creationId xmlns:p14="http://schemas.microsoft.com/office/powerpoint/2010/main" val="110948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5D75C5-01C0-466C-89A2-8D93B217DAFE}"/>
              </a:ext>
            </a:extLst>
          </p:cNvPr>
          <p:cNvSpPr txBox="1">
            <a:spLocks/>
          </p:cNvSpPr>
          <p:nvPr/>
        </p:nvSpPr>
        <p:spPr>
          <a:xfrm>
            <a:off x="3244102" y="4101699"/>
            <a:ext cx="11658600" cy="22050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Vitesse Bold"/>
                <a:ea typeface="+mj-ea"/>
                <a:cs typeface="Vitesse Bold"/>
              </a:defRPr>
            </a:lvl1pPr>
          </a:lstStyle>
          <a:p>
            <a:pPr algn="ctr" defTabSz="914400" fontAlgn="auto">
              <a:spcAft>
                <a:spcPts val="0"/>
              </a:spcAft>
            </a:pPr>
            <a: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4DF133A-6501-4E01-BCA3-7B78D8777D6E}"/>
              </a:ext>
            </a:extLst>
          </p:cNvPr>
          <p:cNvSpPr txBox="1">
            <a:spLocks/>
          </p:cNvSpPr>
          <p:nvPr/>
        </p:nvSpPr>
        <p:spPr>
          <a:xfrm>
            <a:off x="6031004" y="5204216"/>
            <a:ext cx="6084796" cy="869016"/>
          </a:xfrm>
          <a:prstGeom prst="rect">
            <a:avLst/>
          </a:prstGeom>
        </p:spPr>
        <p:txBody>
          <a:bodyPr vert="horz" lIns="137160" tIns="68580" rIns="137160" bIns="6858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pPr defTabSz="914400"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(gone wrong)</a:t>
            </a:r>
          </a:p>
        </p:txBody>
      </p:sp>
    </p:spTree>
    <p:extLst>
      <p:ext uri="{BB962C8B-B14F-4D97-AF65-F5344CB8AC3E}">
        <p14:creationId xmlns:p14="http://schemas.microsoft.com/office/powerpoint/2010/main" val="2997287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7F5B15-0BBD-4DA7-BB90-F6F78C0A03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7" r="167"/>
          <a:stretch/>
        </p:blipFill>
        <p:spPr>
          <a:xfrm>
            <a:off x="5490085" y="167233"/>
            <a:ext cx="7004344" cy="89581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84909" y="9274625"/>
            <a:ext cx="10918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Tufte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, E. R. (2012). Visual explanations: images and quantities, evidence and narrative. Cheshire, CT: Graphics Press.</a:t>
            </a:r>
          </a:p>
        </p:txBody>
      </p:sp>
    </p:spTree>
    <p:extLst>
      <p:ext uri="{BB962C8B-B14F-4D97-AF65-F5344CB8AC3E}">
        <p14:creationId xmlns:p14="http://schemas.microsoft.com/office/powerpoint/2010/main" val="1377787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BBC10-9122-4CF2-995A-BD81FD3AF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587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7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Page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221932-CA29-48BA-BB81-E2B97B161FDA}"/>
</file>

<file path=customXml/itemProps2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91574</TotalTime>
  <Words>720</Words>
  <Application>Microsoft Macintosh PowerPoint</Application>
  <PresentationFormat>Custom</PresentationFormat>
  <Paragraphs>93</Paragraphs>
  <Slides>33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Courier New</vt:lpstr>
      <vt:lpstr>Helvetica</vt:lpstr>
      <vt:lpstr>Tahoma</vt:lpstr>
      <vt:lpstr>Trebuchet MS</vt:lpstr>
      <vt:lpstr>Wingdings</vt:lpstr>
      <vt:lpstr>Title &amp; Bullet</vt:lpstr>
      <vt:lpstr>1_Title &amp; Bullet</vt:lpstr>
      <vt:lpstr>Full Page Layout</vt:lpstr>
      <vt:lpstr>Lecture 7.1 - What is Info Vis and Why it is Important</vt:lpstr>
      <vt:lpstr>PowerPoint Presentation</vt:lpstr>
      <vt:lpstr>PowerPoint Presentation</vt:lpstr>
      <vt:lpstr>PowerPoint Presentation</vt:lpstr>
      <vt:lpstr>Information Visualization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Most Watched Science Experiment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Mystery Data Set</vt:lpstr>
      <vt:lpstr>PowerPoint Presentation</vt:lpstr>
      <vt:lpstr>PowerPoint Presentation</vt:lpstr>
      <vt:lpstr>PowerPoint Presentation</vt:lpstr>
      <vt:lpstr>PowerPoint Presentation</vt:lpstr>
      <vt:lpstr>Anscombe’s Quartet</vt:lpstr>
      <vt:lpstr>Anscombe’s Quartet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Chau, Duen Horng</cp:lastModifiedBy>
  <cp:revision>3642</cp:revision>
  <dcterms:created xsi:type="dcterms:W3CDTF">2008-01-24T03:11:41Z</dcterms:created>
  <dcterms:modified xsi:type="dcterms:W3CDTF">2021-02-24T07:46:38Z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