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94" r:id="rId4"/>
    <p:sldMasterId id="2147483992" r:id="rId5"/>
    <p:sldMasterId id="2147484000" r:id="rId6"/>
  </p:sldMasterIdLst>
  <p:notesMasterIdLst>
    <p:notesMasterId r:id="rId35"/>
  </p:notesMasterIdLst>
  <p:handoutMasterIdLst>
    <p:handoutMasterId r:id="rId36"/>
  </p:handoutMasterIdLst>
  <p:sldIdLst>
    <p:sldId id="818" r:id="rId7"/>
    <p:sldId id="809" r:id="rId8"/>
    <p:sldId id="617" r:id="rId9"/>
    <p:sldId id="618" r:id="rId10"/>
    <p:sldId id="619" r:id="rId11"/>
    <p:sldId id="621" r:id="rId12"/>
    <p:sldId id="622" r:id="rId13"/>
    <p:sldId id="623" r:id="rId14"/>
    <p:sldId id="625" r:id="rId15"/>
    <p:sldId id="626" r:id="rId16"/>
    <p:sldId id="627" r:id="rId17"/>
    <p:sldId id="628" r:id="rId18"/>
    <p:sldId id="629" r:id="rId19"/>
    <p:sldId id="630" r:id="rId20"/>
    <p:sldId id="631" r:id="rId21"/>
    <p:sldId id="761" r:id="rId22"/>
    <p:sldId id="632" r:id="rId23"/>
    <p:sldId id="762" r:id="rId24"/>
    <p:sldId id="634" r:id="rId25"/>
    <p:sldId id="763" r:id="rId26"/>
    <p:sldId id="637" r:id="rId27"/>
    <p:sldId id="764" r:id="rId28"/>
    <p:sldId id="639" r:id="rId29"/>
    <p:sldId id="765" r:id="rId30"/>
    <p:sldId id="641" r:id="rId31"/>
    <p:sldId id="642" r:id="rId32"/>
    <p:sldId id="643" r:id="rId33"/>
    <p:sldId id="820" r:id="rId34"/>
  </p:sldIdLst>
  <p:sldSz cx="18288000" cy="10287000"/>
  <p:notesSz cx="7010400" cy="9296400"/>
  <p:defaultTextStyle>
    <a:defPPr>
      <a:defRPr lang="en-US"/>
    </a:defPPr>
    <a:lvl1pPr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1pPr>
    <a:lvl2pPr marL="761970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2pPr>
    <a:lvl3pPr marL="152393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3pPr>
    <a:lvl4pPr marL="2285909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4pPr>
    <a:lvl5pPr marL="3047878" algn="l" defTabSz="76197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5pPr>
    <a:lvl6pPr marL="3809848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6pPr>
    <a:lvl7pPr marL="457181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7pPr>
    <a:lvl8pPr marL="5333787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8pPr>
    <a:lvl9pPr marL="6095756" algn="l" defTabSz="1523939" rtl="0" eaLnBrk="1" latinLnBrk="0" hangingPunct="1">
      <a:defRPr kern="1200">
        <a:solidFill>
          <a:schemeClr val="tx1"/>
        </a:solidFill>
        <a:latin typeface="Arial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3" userDrawn="1">
          <p15:clr>
            <a:srgbClr val="A4A3A4"/>
          </p15:clr>
        </p15:guide>
        <p15:guide id="2" orient="horz" pos="5083" userDrawn="1">
          <p15:clr>
            <a:srgbClr val="A4A3A4"/>
          </p15:clr>
        </p15:guide>
        <p15:guide id="3" orient="horz" pos="5315" userDrawn="1">
          <p15:clr>
            <a:srgbClr val="A4A3A4"/>
          </p15:clr>
        </p15:guide>
        <p15:guide id="4" pos="9092" userDrawn="1">
          <p15:clr>
            <a:srgbClr val="A4A3A4"/>
          </p15:clr>
        </p15:guide>
        <p15:guide id="5" orient="horz" pos="1625" userDrawn="1">
          <p15:clr>
            <a:srgbClr val="A4A3A4"/>
          </p15:clr>
        </p15:guide>
        <p15:guide id="6" pos="57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3A369"/>
    <a:srgbClr val="890C58"/>
    <a:srgbClr val="0071C5"/>
    <a:srgbClr val="4F2682"/>
    <a:srgbClr val="008564"/>
    <a:srgbClr val="383838"/>
    <a:srgbClr val="8C8C8C"/>
    <a:srgbClr val="CDCDCD"/>
    <a:srgbClr val="6F6F6F"/>
    <a:srgbClr val="B3B3B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80" autoAdjust="0"/>
    <p:restoredTop sz="91056" autoAdjust="0"/>
  </p:normalViewPr>
  <p:slideViewPr>
    <p:cSldViewPr snapToGrid="0">
      <p:cViewPr varScale="1">
        <p:scale>
          <a:sx n="72" d="100"/>
          <a:sy n="72" d="100"/>
        </p:scale>
        <p:origin x="256" y="1976"/>
      </p:cViewPr>
      <p:guideLst>
        <p:guide orient="horz" pos="2193"/>
        <p:guide orient="horz" pos="5083"/>
        <p:guide orient="horz" pos="5315"/>
        <p:guide pos="9092"/>
        <p:guide orient="horz" pos="1625"/>
        <p:guide pos="57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2" d="100"/>
          <a:sy n="92" d="100"/>
        </p:scale>
        <p:origin x="3606" y="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theme" Target="theme/theme1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slide" Target="slides/slide23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slide" Target="slides/slide2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5.xml"/><Relationship Id="rId4" Type="http://schemas.openxmlformats.org/officeDocument/2006/relationships/image" Target="../media/image3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525FFAEB-A754-4EDE-A063-5F87103CFC27}"/>
              </a:ext>
            </a:extLst>
          </p:cNvPr>
          <p:cNvGrpSpPr/>
          <p:nvPr/>
        </p:nvGrpSpPr>
        <p:grpSpPr>
          <a:xfrm>
            <a:off x="4249882" y="8675204"/>
            <a:ext cx="2267650" cy="298438"/>
            <a:chOff x="10009693" y="1549925"/>
            <a:chExt cx="7721678" cy="1016226"/>
          </a:xfrm>
        </p:grpSpPr>
        <p:pic>
          <p:nvPicPr>
            <p:cNvPr id="7" name="Picture 6">
              <a:extLst>
                <a:ext uri="{FF2B5EF4-FFF2-40B4-BE49-F238E27FC236}">
                  <a16:creationId xmlns:a16="http://schemas.microsoft.com/office/drawing/2014/main" id="{EB7B5E74-8CE9-4070-AE0B-4319A9396E4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2C709196-319E-460C-BD9A-61C4F6096565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1" name="Picture 10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C6B9F5D1-3A4D-4466-A79D-06C828B01D1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2" name="Picture 11" descr="Text&#10;&#10;Description automatically generated">
              <a:extLst>
                <a:ext uri="{FF2B5EF4-FFF2-40B4-BE49-F238E27FC236}">
                  <a16:creationId xmlns:a16="http://schemas.microsoft.com/office/drawing/2014/main" id="{61CA6E49-ACF6-4B13-9CB1-0C7F74EF786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19DC410A-BD91-4F54-BFA8-66F070ED673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583985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heme" Target="../theme/theme4.xml"/><Relationship Id="rId4" Type="http://schemas.openxmlformats.org/officeDocument/2006/relationships/image" Target="../media/image3.png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30565" y="883158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l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0EFD2D7F-A763-4126-9B71-A7F863137437}" type="datetimeFigureOut">
              <a:rPr lang="en-US" smtClean="0"/>
              <a:pPr>
                <a:defRPr/>
              </a:pPr>
              <a:t>2/24/21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66317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ctr"/>
          <a:lstStyle>
            <a:lvl1pPr algn="r">
              <a:defRPr sz="1100">
                <a:latin typeface="Arial" panose="020B0604020202020204" pitchFamily="34" charset="0"/>
                <a:ea typeface="ＭＳ Ｐゴシック" pitchFamily="-16" charset="-128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E02D639A-AF38-4D9A-897E-57859A70BDEB}" type="slidenum">
              <a:rPr lang="en-US" smtClean="0"/>
              <a:pPr>
                <a:defRPr/>
              </a:pPr>
              <a:t>‹#›</a:t>
            </a:fld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7B74364-6FC3-4AAB-BCCB-78A57EF73B4D}"/>
              </a:ext>
            </a:extLst>
          </p:cNvPr>
          <p:cNvGrpSpPr/>
          <p:nvPr/>
        </p:nvGrpSpPr>
        <p:grpSpPr>
          <a:xfrm>
            <a:off x="4394824" y="259707"/>
            <a:ext cx="2267650" cy="298438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E59CB9EB-7626-44E1-86CD-80D71DFF0C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4CF17C3E-2351-45E7-8E11-40FCDACA31F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038CEBE-9523-4464-A83D-24A213DF25D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2F98C3B4-B517-47AD-BAF6-46881ABB0DB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F05B4D3-6BFB-4CBB-AAC4-B7D357961D06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4671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761970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52393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2285909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3047878" algn="l" rtl="0" eaLnBrk="0" fontAlgn="base" hangingPunct="0">
      <a:spcBef>
        <a:spcPct val="30000"/>
      </a:spcBef>
      <a:spcAft>
        <a:spcPct val="0"/>
      </a:spcAft>
      <a:defRPr sz="1833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3809848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457181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5333787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6095756" algn="l" defTabSz="1523939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reason we should understand</a:t>
            </a:r>
            <a:r>
              <a:rPr lang="en-US" baseline="0" dirty="0"/>
              <a:t> human perception is because</a:t>
            </a:r>
            <a:r>
              <a:rPr lang="mr-IN" baseline="0" dirty="0"/>
              <a:t>…</a:t>
            </a:r>
            <a:endParaRPr lang="en-US" baseline="0" dirty="0"/>
          </a:p>
          <a:p>
            <a:endParaRPr lang="en-US" baseline="0" dirty="0"/>
          </a:p>
          <a:p>
            <a:r>
              <a:rPr lang="en-US" baseline="0" dirty="0"/>
              <a:t>So to design effective visualization, it is important to </a:t>
            </a:r>
            <a:r>
              <a:rPr lang="mr-IN" baseline="0" dirty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7292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405987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human visual perception is a powerful channel to leverage, because process</a:t>
            </a:r>
            <a:r>
              <a:rPr lang="en-US" baseline="0" dirty="0"/>
              <a:t> lots of info</a:t>
            </a:r>
            <a:r>
              <a:rPr lang="mr-IN" baseline="0" dirty="0"/>
              <a:t>…</a:t>
            </a:r>
            <a:endParaRPr lang="en-US" dirty="0"/>
          </a:p>
          <a:p>
            <a:endParaRPr lang="en-US" dirty="0"/>
          </a:p>
          <a:p>
            <a:r>
              <a:rPr lang="en-US" dirty="0"/>
              <a:t>A quick quiz</a:t>
            </a:r>
            <a:r>
              <a:rPr lang="mr-IN" dirty="0"/>
              <a:t>…</a:t>
            </a:r>
            <a:r>
              <a:rPr lang="en-US" baseline="0" dirty="0"/>
              <a:t> c</a:t>
            </a:r>
            <a:r>
              <a:rPr lang="en-US" dirty="0"/>
              <a:t>ertainly, sight</a:t>
            </a:r>
            <a:r>
              <a:rPr lang="en-US" baseline="0" dirty="0"/>
              <a:t> is one of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2745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20610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41063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31867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05931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43246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110370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4CD7357-6906-A243-B27C-DD0F8B30904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03117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430303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85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94225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6690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18515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23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495301" y="549278"/>
            <a:ext cx="17190626" cy="1425696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Vitesse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Course title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2922" y="1592666"/>
            <a:ext cx="17153004" cy="10844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en-US" sz="6000" b="0" i="0" kern="1200" dirty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Module Name</a:t>
            </a:r>
          </a:p>
        </p:txBody>
      </p:sp>
      <p:sp>
        <p:nvSpPr>
          <p:cNvPr id="11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495297" y="4585971"/>
            <a:ext cx="17190630" cy="865338"/>
          </a:xfrm>
          <a:prstGeom prst="rect">
            <a:avLst/>
          </a:prstGeom>
        </p:spPr>
        <p:txBody>
          <a:bodyPr anchor="ctr"/>
          <a:lstStyle>
            <a:lvl1pPr marL="0" indent="0" algn="l" defTabSz="914400" rtl="0" eaLnBrk="1" latinLnBrk="0" hangingPunct="1">
              <a:lnSpc>
                <a:spcPts val="2800"/>
              </a:lnSpc>
              <a:spcBef>
                <a:spcPct val="20000"/>
              </a:spcBef>
              <a:buFont typeface="Arial"/>
              <a:buNone/>
              <a:defRPr lang="en-US" sz="4800" b="0" i="0" kern="1200" baseline="0" dirty="0">
                <a:solidFill>
                  <a:srgbClr val="EEB211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Professor Name, Ph.D.</a:t>
            </a:r>
          </a:p>
        </p:txBody>
      </p:sp>
      <p:sp>
        <p:nvSpPr>
          <p:cNvPr id="12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76482" y="5301951"/>
            <a:ext cx="17209444" cy="5085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Title</a:t>
            </a:r>
          </a:p>
          <a:p>
            <a:pPr lvl="0"/>
            <a:endParaRPr lang="en-US" dirty="0"/>
          </a:p>
        </p:txBody>
      </p:sp>
      <p:sp>
        <p:nvSpPr>
          <p:cNvPr id="13" name="Text Placeholder 5"/>
          <p:cNvSpPr>
            <a:spLocks noGrp="1"/>
          </p:cNvSpPr>
          <p:nvPr>
            <p:ph type="body" sz="quarter" idx="13" hasCustomPrompt="1"/>
          </p:nvPr>
        </p:nvSpPr>
        <p:spPr>
          <a:xfrm>
            <a:off x="495294" y="8759367"/>
            <a:ext cx="16287520" cy="13620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0" i="0" baseline="0">
                <a:solidFill>
                  <a:schemeClr val="tx2"/>
                </a:solidFill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Lesson name: e.g. R Examples</a:t>
            </a:r>
          </a:p>
          <a:p>
            <a:pPr lvl="0"/>
            <a:r>
              <a:rPr lang="en-US" dirty="0" err="1"/>
              <a:t>Subname</a:t>
            </a:r>
            <a:r>
              <a:rPr lang="en-US" dirty="0"/>
              <a:t> if applicable (e.g. Part II)</a:t>
            </a:r>
          </a:p>
          <a:p>
            <a:pPr lvl="0"/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sz="quarter" idx="14" hasCustomPrompt="1"/>
          </p:nvPr>
        </p:nvSpPr>
        <p:spPr>
          <a:xfrm>
            <a:off x="495294" y="5792227"/>
            <a:ext cx="17190632" cy="644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 b="0" i="0" baseline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School Name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0439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7124784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8401206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5"/>
          <p:cNvSpPr>
            <a:spLocks noGrp="1"/>
          </p:cNvSpPr>
          <p:nvPr>
            <p:ph sz="quarter" idx="10"/>
          </p:nvPr>
        </p:nvSpPr>
        <p:spPr>
          <a:xfrm>
            <a:off x="504698" y="2536907"/>
            <a:ext cx="16560332" cy="7039834"/>
          </a:xfrm>
          <a:prstGeom prst="rect">
            <a:avLst/>
          </a:prstGeom>
        </p:spPr>
        <p:txBody>
          <a:bodyPr/>
          <a:lstStyle>
            <a:lvl1pPr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36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32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8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04698" y="549357"/>
            <a:ext cx="16560332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64100333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504695" y="2536907"/>
            <a:ext cx="16899006" cy="6572250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 </a:t>
            </a:r>
          </a:p>
          <a:p>
            <a:r>
              <a:rPr lang="en-US" sz="3600" dirty="0"/>
              <a:t>of the printing and typesetting industry. </a:t>
            </a:r>
            <a:r>
              <a:rPr lang="en-US" sz="3600" dirty="0" err="1"/>
              <a:t>Lorem</a:t>
            </a:r>
            <a:r>
              <a:rPr lang="en-US" sz="3600" dirty="0"/>
              <a:t> </a:t>
            </a:r>
            <a:r>
              <a:rPr lang="en-US" sz="3600" dirty="0" err="1"/>
              <a:t>Ipsum</a:t>
            </a:r>
            <a:r>
              <a:rPr lang="en-US" sz="3600" dirty="0"/>
              <a:t> has been the industry's standard dummy text ever since the 1500s, when an unknown printer took a galley of type and scrambled it to make a type specimen book. 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899006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53815072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Text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quarter" idx="10" hasCustomPrompt="1"/>
          </p:nvPr>
        </p:nvSpPr>
        <p:spPr>
          <a:xfrm>
            <a:off x="467077" y="2220150"/>
            <a:ext cx="7190554" cy="7224888"/>
          </a:xfrm>
          <a:prstGeom prst="rect">
            <a:avLst/>
          </a:prstGeom>
        </p:spPr>
        <p:txBody>
          <a:bodyPr/>
          <a:lstStyle>
            <a:lvl1pPr marL="571500" indent="-571500">
              <a:buFont typeface="Arial"/>
              <a:buChar char="•"/>
              <a:defRPr sz="4000" b="0" i="0">
                <a:latin typeface="Arial" panose="020B0604020202020204" pitchFamily="34" charset="0"/>
                <a:ea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b="1" dirty="0" err="1">
                <a:latin typeface="Helvetica"/>
                <a:cs typeface="Helvetica"/>
              </a:rPr>
              <a:t>Lorem</a:t>
            </a:r>
            <a:r>
              <a:rPr lang="en-US" b="1" dirty="0">
                <a:latin typeface="Helvetica"/>
                <a:cs typeface="Helvetica"/>
              </a:rPr>
              <a:t> </a:t>
            </a:r>
            <a:r>
              <a:rPr lang="en-US" b="1" dirty="0" err="1">
                <a:latin typeface="Helvetica"/>
                <a:cs typeface="Helvetica"/>
              </a:rPr>
              <a:t>Ipsum</a:t>
            </a:r>
            <a:r>
              <a:rPr lang="en-US" b="1" dirty="0">
                <a:latin typeface="Helvetica"/>
                <a:cs typeface="Helvetica"/>
              </a:rPr>
              <a:t> is simply dummy text.</a:t>
            </a:r>
          </a:p>
          <a:p>
            <a:endParaRPr lang="en-US" sz="3600" dirty="0"/>
          </a:p>
          <a:p>
            <a:r>
              <a:rPr lang="en-US" b="1" dirty="0"/>
              <a:t>It has survived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not only five centuries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but also the leap into electronic typesetting, </a:t>
            </a:r>
          </a:p>
          <a:p>
            <a:pPr marL="285750" indent="-285750">
              <a:buFont typeface="Arial"/>
              <a:buChar char="•"/>
            </a:pPr>
            <a:r>
              <a:rPr lang="en-US" sz="3600" dirty="0"/>
              <a:t>remaining essentially unchanged. </a:t>
            </a:r>
          </a:p>
        </p:txBody>
      </p:sp>
      <p:sp>
        <p:nvSpPr>
          <p:cNvPr id="6" name="Chart Placeholder 3"/>
          <p:cNvSpPr>
            <a:spLocks noGrp="1"/>
          </p:cNvSpPr>
          <p:nvPr>
            <p:ph type="chart" sz="quarter" idx="11"/>
          </p:nvPr>
        </p:nvSpPr>
        <p:spPr>
          <a:xfrm>
            <a:off x="7657630" y="2220150"/>
            <a:ext cx="9896592" cy="72248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2402032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507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698" y="2186785"/>
            <a:ext cx="16221664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697" y="549357"/>
            <a:ext cx="16372190" cy="1987550"/>
          </a:xfrm>
          <a:prstGeom prst="rect">
            <a:avLst/>
          </a:prstGeom>
        </p:spPr>
        <p:txBody>
          <a:bodyPr/>
          <a:lstStyle>
            <a:lvl1pPr algn="l">
              <a:defRPr lang="en-US" sz="8000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1689599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Half Page w/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hart Placeholder 3"/>
          <p:cNvSpPr>
            <a:spLocks noGrp="1"/>
          </p:cNvSpPr>
          <p:nvPr>
            <p:ph type="chart" sz="quarter" idx="10"/>
          </p:nvPr>
        </p:nvSpPr>
        <p:spPr>
          <a:xfrm>
            <a:off x="504700" y="2209873"/>
            <a:ext cx="8427912" cy="747875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04700" y="549361"/>
            <a:ext cx="12364636" cy="1987550"/>
          </a:xfrm>
          <a:prstGeom prst="rect">
            <a:avLst/>
          </a:prstGeom>
        </p:spPr>
        <p:txBody>
          <a:bodyPr/>
          <a:lstStyle>
            <a:lvl1pPr algn="l">
              <a:defRPr lang="en-US" sz="8002" b="1" i="0" kern="1200" dirty="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28992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 title and Tex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8301" y="747664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1977" y="3186797"/>
            <a:ext cx="16581120" cy="6198208"/>
          </a:xfrm>
        </p:spPr>
        <p:txBody>
          <a:bodyPr/>
          <a:lstStyle>
            <a:lvl1pPr marL="0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33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331" y="1741489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3701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936" y="747428"/>
            <a:ext cx="16626840" cy="984885"/>
          </a:xfrm>
        </p:spPr>
        <p:txBody>
          <a:bodyPr/>
          <a:lstStyle>
            <a:lvl1pPr algn="l">
              <a:defRPr sz="4800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4728" y="3189912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4728" y="1739896"/>
            <a:ext cx="16607858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20568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n Brande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5700" y="748506"/>
            <a:ext cx="16626840" cy="984885"/>
          </a:xfrm>
        </p:spPr>
        <p:txBody>
          <a:bodyPr/>
          <a:lstStyle>
            <a:lvl1pPr algn="l">
              <a:defRPr sz="4800" b="1" cap="none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9340" y="3191235"/>
            <a:ext cx="16581120" cy="6198208"/>
          </a:xfrm>
        </p:spPr>
        <p:txBody>
          <a:bodyPr/>
          <a:lstStyle>
            <a:lvl1pPr marL="383654" indent="-383654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333527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2098189" indent="-283111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2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2958101" indent="-381008">
              <a:lnSpc>
                <a:spcPct val="90000"/>
              </a:lnSpc>
              <a:spcBef>
                <a:spcPts val="500"/>
              </a:spcBef>
              <a:spcAft>
                <a:spcPts val="500"/>
              </a:spcAft>
              <a:buClr>
                <a:schemeClr val="bg2"/>
              </a:buClr>
              <a:buSzPct val="75000"/>
              <a:buFont typeface="Arial" panose="020B0604020202020204" pitchFamily="34" charset="0"/>
              <a:buNone/>
              <a:defRPr sz="18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5828" y="1740430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9460CD7-0C13-8944-A014-77CEFB207FB0}"/>
              </a:ext>
            </a:extLst>
          </p:cNvPr>
          <p:cNvSpPr/>
          <p:nvPr userDrawn="1"/>
        </p:nvSpPr>
        <p:spPr>
          <a:xfrm>
            <a:off x="13012614" y="9465547"/>
            <a:ext cx="5275385" cy="82145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 - NO LOGO &amp;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06618" y="744037"/>
            <a:ext cx="16620988" cy="990175"/>
          </a:xfrm>
        </p:spPr>
        <p:txBody>
          <a:bodyPr/>
          <a:lstStyle>
            <a:lvl1pPr algn="l">
              <a:defRPr sz="4800" cap="none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3440" y="3505060"/>
            <a:ext cx="16581120" cy="5950440"/>
          </a:xfrm>
        </p:spPr>
        <p:txBody>
          <a:bodyPr/>
          <a:lstStyle>
            <a:lvl1pPr marL="0" indent="0">
              <a:buClr>
                <a:schemeClr val="bg2"/>
              </a:buClr>
              <a:buSzPct val="100000"/>
              <a:buFontTx/>
              <a:buNone/>
              <a:defRPr sz="2400">
                <a:solidFill>
                  <a:schemeClr val="accent4"/>
                </a:solidFill>
              </a:defRPr>
            </a:lvl1pPr>
            <a:lvl2pPr marL="952519" indent="0">
              <a:buClr>
                <a:schemeClr val="bg2"/>
              </a:buClr>
              <a:buSzPct val="100000"/>
              <a:buFontTx/>
              <a:buNone/>
              <a:defRPr sz="2000">
                <a:solidFill>
                  <a:schemeClr val="accent4"/>
                </a:solidFill>
              </a:defRPr>
            </a:lvl2pPr>
            <a:lvl3pPr marL="1815078" indent="0">
              <a:buClr>
                <a:schemeClr val="bg2"/>
              </a:buClr>
              <a:buSzPct val="100000"/>
              <a:buFontTx/>
              <a:buNone/>
              <a:defRPr sz="1800">
                <a:solidFill>
                  <a:schemeClr val="accent4"/>
                </a:solidFill>
              </a:defRPr>
            </a:lvl3pPr>
            <a:lvl4pPr marL="2958101" indent="-381008">
              <a:buClr>
                <a:schemeClr val="bg2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</a:defRPr>
            </a:lvl4pPr>
            <a:lvl5pPr marL="3529612" indent="-381008">
              <a:buClr>
                <a:schemeClr val="bg2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827103" y="1740548"/>
            <a:ext cx="16626840" cy="875772"/>
          </a:xfrm>
        </p:spPr>
        <p:txBody>
          <a:bodyPr/>
          <a:lstStyle>
            <a:lvl1pPr marL="0" indent="0" algn="l">
              <a:buFontTx/>
              <a:buNone/>
              <a:defRPr sz="3000" b="0">
                <a:solidFill>
                  <a:srgbClr val="6F6F6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952519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2pPr>
            <a:lvl3pPr marL="1815078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3pPr>
            <a:lvl4pPr marL="2577093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4pPr>
            <a:lvl5pPr marL="3148605" indent="0" algn="ctr">
              <a:buFontTx/>
              <a:buNone/>
              <a:defRPr sz="4667">
                <a:solidFill>
                  <a:schemeClr val="tx2"/>
                </a:solidFill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0264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or Transi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3869" y="3998551"/>
            <a:ext cx="11900262" cy="2193243"/>
          </a:xfrm>
        </p:spPr>
        <p:txBody>
          <a:bodyPr anchor="t"/>
          <a:lstStyle>
            <a:lvl1pPr algn="ctr"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C993AEE-ACAA-4A36-926F-A62FD4F2A9AC}"/>
              </a:ext>
            </a:extLst>
          </p:cNvPr>
          <p:cNvSpPr/>
          <p:nvPr userDrawn="1"/>
        </p:nvSpPr>
        <p:spPr bwMode="white">
          <a:xfrm>
            <a:off x="0" y="9330779"/>
            <a:ext cx="1524000" cy="9562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10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CD02034B-E0DD-432D-BED0-94DE68C503D5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sp>
        <p:nvSpPr>
          <p:cNvPr id="11" name="Rectangle 4"/>
          <p:cNvSpPr>
            <a:spLocks noGrp="1" noChangeArrowheads="1"/>
          </p:cNvSpPr>
          <p:nvPr userDrawn="1"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 wrap="square"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1000"/>
              </a:spcBef>
              <a:spcAft>
                <a:spcPts val="500"/>
              </a:spcAft>
              <a:buFontTx/>
              <a:buNone/>
              <a:defRPr sz="24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305" name="Title 304"/>
          <p:cNvSpPr>
            <a:spLocks noGrp="1"/>
          </p:cNvSpPr>
          <p:nvPr userDrawn="1">
            <p:ph type="title" hasCustomPrompt="1"/>
          </p:nvPr>
        </p:nvSpPr>
        <p:spPr>
          <a:xfrm>
            <a:off x="1135316" y="6705601"/>
            <a:ext cx="9692640" cy="1638092"/>
          </a:xfrm>
        </p:spPr>
        <p:txBody>
          <a:bodyPr anchor="b">
            <a:noAutofit/>
          </a:bodyPr>
          <a:lstStyle>
            <a:lvl1pPr algn="l">
              <a:lnSpc>
                <a:spcPct val="90000"/>
              </a:lnSpc>
              <a:spcBef>
                <a:spcPts val="0"/>
              </a:spcBef>
              <a:defRPr sz="6000" b="1" cap="none" baseline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B6FCCD42-41E8-4430-B6CA-E5E37163336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4F12FC3C-F346-45C5-A2EB-14122560DDD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24D7601B-DE46-423C-B955-7A66CD436A7B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4" name="Picture 13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8936C1C8-404D-40E3-B988-930C448D42C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5" name="Picture 14" descr="Text&#10;&#10;Description automatically generated">
              <a:extLst>
                <a:ext uri="{FF2B5EF4-FFF2-40B4-BE49-F238E27FC236}">
                  <a16:creationId xmlns:a16="http://schemas.microsoft.com/office/drawing/2014/main" id="{3336A004-E1EA-48BD-969E-3F5237E6E18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21F47EB3-A644-424B-8140-E89309FB54E1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A9F37D2-4A95-428F-86C9-909FE5B586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0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2">
            <a:extLst>
              <a:ext uri="{FF2B5EF4-FFF2-40B4-BE49-F238E27FC236}">
                <a16:creationId xmlns:a16="http://schemas.microsoft.com/office/drawing/2014/main" id="{6A32E851-9FF9-4796-BF7E-0EBA88C671DC}"/>
              </a:ext>
            </a:extLst>
          </p:cNvPr>
          <p:cNvSpPr/>
          <p:nvPr userDrawn="1"/>
        </p:nvSpPr>
        <p:spPr>
          <a:xfrm>
            <a:off x="0" y="1688123"/>
            <a:ext cx="18288000" cy="8597621"/>
          </a:xfrm>
          <a:custGeom>
            <a:avLst/>
            <a:gdLst>
              <a:gd name="connsiteX0" fmla="*/ 0 w 7772400"/>
              <a:gd name="connsiteY0" fmla="*/ 0 h 2226411"/>
              <a:gd name="connsiteX1" fmla="*/ 0 w 7772400"/>
              <a:gd name="connsiteY1" fmla="*/ 2226411 h 2226411"/>
              <a:gd name="connsiteX2" fmla="*/ 7772400 w 7772400"/>
              <a:gd name="connsiteY2" fmla="*/ 2226411 h 2226411"/>
              <a:gd name="connsiteX3" fmla="*/ 7772400 w 7772400"/>
              <a:gd name="connsiteY3" fmla="*/ 804875 h 2226411"/>
              <a:gd name="connsiteX4" fmla="*/ 0 w 7772400"/>
              <a:gd name="connsiteY4" fmla="*/ 0 h 22264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72400" h="2226411">
                <a:moveTo>
                  <a:pt x="0" y="0"/>
                </a:moveTo>
                <a:lnTo>
                  <a:pt x="0" y="2226411"/>
                </a:lnTo>
                <a:lnTo>
                  <a:pt x="7772400" y="2226411"/>
                </a:lnTo>
                <a:lnTo>
                  <a:pt x="7772400" y="804875"/>
                </a:lnTo>
                <a:lnTo>
                  <a:pt x="0" y="0"/>
                </a:lnTo>
                <a:close/>
              </a:path>
            </a:pathLst>
          </a:custGeom>
          <a:solidFill>
            <a:srgbClr val="383838"/>
          </a:solidFill>
        </p:spPr>
        <p:txBody>
          <a:bodyPr wrap="square" lIns="0" tIns="0" rIns="0" bIns="0" rtlCol="0"/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endParaRPr>
              <a:solidFill>
                <a:prstClr val="black"/>
              </a:solidFill>
              <a:latin typeface="Trebuchet MS" panose="020B0603020202020204" pitchFamily="34" charset="0"/>
              <a:ea typeface="+mn-ea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92D678CF-84A9-4BA9-BA2F-CB71E25345BA}"/>
              </a:ext>
            </a:extLst>
          </p:cNvPr>
          <p:cNvGrpSpPr/>
          <p:nvPr userDrawn="1"/>
        </p:nvGrpSpPr>
        <p:grpSpPr>
          <a:xfrm>
            <a:off x="10009693" y="1549925"/>
            <a:ext cx="7721678" cy="1016226"/>
            <a:chOff x="10009693" y="1549925"/>
            <a:chExt cx="7721678" cy="1016226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5F82662B-989A-432A-8998-0DE213D193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97600756-64AC-421F-BD0D-3BBAECD315E3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8" name="Picture 7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EDE70775-8944-4C24-BD3B-25F0DAFA8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1" name="Picture 10" descr="Text&#10;&#10;Description automatically generated">
              <a:extLst>
                <a:ext uri="{FF2B5EF4-FFF2-40B4-BE49-F238E27FC236}">
                  <a16:creationId xmlns:a16="http://schemas.microsoft.com/office/drawing/2014/main" id="{88877B3C-A955-4F0B-8795-703F3118E30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1EA36F10-6A68-4D16-8BA5-C08BC942E108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5F0-3D37-4CB5-AFFE-81169D61D023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077" y="6610379"/>
            <a:ext cx="9235191" cy="1705219"/>
          </a:xfrm>
        </p:spPr>
        <p:txBody>
          <a:bodyPr/>
          <a:lstStyle>
            <a:lvl1pPr>
              <a:defRPr sz="60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B6C10C75-E8F7-45AB-929B-93D7D86B8F2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>
            <a:lvl1pPr>
              <a:defRPr sz="1800">
                <a:solidFill>
                  <a:srgbClr val="B3B3B3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48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99C0FBA7-E3E6-4B66-B97D-6B8052B9D633}"/>
              </a:ext>
            </a:extLst>
          </p:cNvPr>
          <p:cNvGrpSpPr/>
          <p:nvPr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DCDE4B6-F6E5-42F3-97CE-972AB8E8F343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A722D202-9B8D-43AB-AC18-CC0E3FF3AB71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5" name="Picture 14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BFA2AE89-8394-48E9-A4C6-B6B73A855A5D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6" name="Picture 15" descr="Text&#10;&#10;Description automatically generated">
              <a:extLst>
                <a:ext uri="{FF2B5EF4-FFF2-40B4-BE49-F238E27FC236}">
                  <a16:creationId xmlns:a16="http://schemas.microsoft.com/office/drawing/2014/main" id="{DA775405-05BA-4CEF-BBAB-33A59926F3C6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23DC6EFE-1984-4D25-B743-8FABEE6FEDF2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ln w="12700">
              <a:solidFill>
                <a:srgbClr val="38383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kern="1200" smtClean="0">
                <a:solidFill>
                  <a:schemeClr val="accent5"/>
                </a:solidFill>
                <a:latin typeface="Arial" panose="020B0604020202020204" pitchFamily="34" charset="0"/>
                <a:ea typeface="MS PGothic" pitchFamily="34" charset="-128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baseline="0" dirty="0">
                <a:solidFill>
                  <a:schemeClr val="accent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1600" cap="none" dirty="0">
              <a:solidFill>
                <a:schemeClr val="accent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5690729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80" r:id="rId1"/>
    <p:sldLayoutId id="2147483985" r:id="rId2"/>
    <p:sldLayoutId id="2147483896" r:id="rId3"/>
    <p:sldLayoutId id="2147483981" r:id="rId4"/>
    <p:sldLayoutId id="2147483991" r:id="rId5"/>
    <p:sldLayoutId id="2147483988" r:id="rId6"/>
    <p:sldLayoutId id="2147483954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5090" y="749096"/>
            <a:ext cx="16622192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4201" y="3185146"/>
            <a:ext cx="16581552" cy="622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024935940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800" b="1" cap="none" baseline="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5pPr>
      <a:lvl6pPr marL="762015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6pPr>
      <a:lvl7pPr marL="1524030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7pPr>
      <a:lvl8pPr marL="2286046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8pPr>
      <a:lvl9pPr marL="3048061" algn="l" rtl="0" eaLnBrk="1" fontAlgn="base" hangingPunct="1">
        <a:spcBef>
          <a:spcPct val="0"/>
        </a:spcBef>
        <a:spcAft>
          <a:spcPct val="0"/>
        </a:spcAft>
        <a:defRPr sz="5333" b="1">
          <a:solidFill>
            <a:srgbClr val="73B900"/>
          </a:solidFill>
          <a:latin typeface="Arial" charset="0"/>
        </a:defRPr>
      </a:lvl9pPr>
    </p:titleStyle>
    <p:bodyStyle>
      <a:lvl1pPr marL="0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800" b="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52519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2400" b="0">
          <a:solidFill>
            <a:schemeClr val="bg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815078" indent="0" algn="l" rtl="0" fontAlgn="base">
        <a:lnSpc>
          <a:spcPct val="90000"/>
        </a:lnSpc>
        <a:spcBef>
          <a:spcPts val="1500"/>
        </a:spcBef>
        <a:spcAft>
          <a:spcPts val="1500"/>
        </a:spcAft>
        <a:buClr>
          <a:schemeClr val="bg2"/>
        </a:buClr>
        <a:buSzPct val="100000"/>
        <a:buFontTx/>
        <a:buNone/>
        <a:defRPr sz="1833" b="0">
          <a:solidFill>
            <a:schemeClr val="accent4"/>
          </a:solidFill>
          <a:latin typeface="Trebuchet MS" pitchFamily="34" charset="0"/>
        </a:defRPr>
      </a:lvl3pPr>
      <a:lvl4pPr marL="2958101" indent="-381008" algn="l" rtl="0" fontAlgn="base">
        <a:spcBef>
          <a:spcPct val="20000"/>
        </a:spcBef>
        <a:spcAft>
          <a:spcPct val="0"/>
        </a:spcAft>
        <a:buChar char="–"/>
        <a:defRPr sz="3333">
          <a:solidFill>
            <a:schemeClr val="bg1"/>
          </a:solidFill>
          <a:latin typeface="+mn-lt"/>
        </a:defRPr>
      </a:lvl4pPr>
      <a:lvl5pPr marL="3529612" indent="-381008" algn="l" rtl="0" fontAlgn="base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5pPr>
      <a:lvl6pPr marL="4291627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6pPr>
      <a:lvl7pPr marL="505364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7pPr>
      <a:lvl8pPr marL="5815658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8pPr>
      <a:lvl9pPr marL="6577673" indent="-381008" algn="l" rtl="0" eaLnBrk="1" fontAlgn="base" hangingPunct="1">
        <a:spcBef>
          <a:spcPct val="20000"/>
        </a:spcBef>
        <a:spcAft>
          <a:spcPct val="0"/>
        </a:spcAft>
        <a:buChar char="»"/>
        <a:defRPr sz="3333">
          <a:solidFill>
            <a:schemeClr val="bg1"/>
          </a:solidFill>
          <a:latin typeface="+mn-lt"/>
        </a:defRPr>
      </a:lvl9pPr>
    </p:bodyStyle>
    <p:otherStyle>
      <a:defPPr>
        <a:defRPr lang="en-US"/>
      </a:defPPr>
      <a:lvl1pPr marL="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15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30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8604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4806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10076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72091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34107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096122" algn="l" defTabSz="1524030" rtl="0" eaLnBrk="1" latinLnBrk="0" hangingPunct="1">
        <a:defRPr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3DC1A744-ADD4-7845-95D9-7B39D1F28A64}"/>
              </a:ext>
            </a:extLst>
          </p:cNvPr>
          <p:cNvGrpSpPr/>
          <p:nvPr userDrawn="1"/>
        </p:nvGrpSpPr>
        <p:grpSpPr>
          <a:xfrm>
            <a:off x="13272656" y="9515789"/>
            <a:ext cx="4770933" cy="627887"/>
            <a:chOff x="10009693" y="1549925"/>
            <a:chExt cx="7721678" cy="1016226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A0B5AC9B-B588-8240-A089-1CFE7000F340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2780211" y="1686172"/>
              <a:ext cx="1930510" cy="816283"/>
            </a:xfrm>
            <a:prstGeom prst="rect">
              <a:avLst/>
            </a:prstGeom>
          </p:spPr>
        </p:pic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5886E850-4F40-904F-93ED-232A48C409F7}"/>
                </a:ext>
              </a:extLst>
            </p:cNvPr>
            <p:cNvCxnSpPr/>
            <p:nvPr/>
          </p:nvCxnSpPr>
          <p:spPr>
            <a:xfrm>
              <a:off x="12472158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  <p:pic>
          <p:nvPicPr>
            <p:cNvPr id="13" name="Picture 12" descr="A picture containing text&#10;&#10;Description automatically generated">
              <a:extLst>
                <a:ext uri="{FF2B5EF4-FFF2-40B4-BE49-F238E27FC236}">
                  <a16:creationId xmlns:a16="http://schemas.microsoft.com/office/drawing/2014/main" id="{0ECF3D34-874E-F247-B8E4-7745E9E4C547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0009693" y="1549925"/>
              <a:ext cx="2413994" cy="1016226"/>
            </a:xfrm>
            <a:prstGeom prst="rect">
              <a:avLst/>
            </a:prstGeom>
          </p:spPr>
        </p:pic>
        <p:pic>
          <p:nvPicPr>
            <p:cNvPr id="14" name="Picture 13" descr="Text&#10;&#10;Description automatically generated">
              <a:extLst>
                <a:ext uri="{FF2B5EF4-FFF2-40B4-BE49-F238E27FC236}">
                  <a16:creationId xmlns:a16="http://schemas.microsoft.com/office/drawing/2014/main" id="{EA326B78-9160-A741-B8F8-88C8406BB78B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15021781" y="1604129"/>
              <a:ext cx="2709590" cy="921922"/>
            </a:xfrm>
            <a:prstGeom prst="rect">
              <a:avLst/>
            </a:prstGeom>
          </p:spPr>
        </p:pic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A31DD45B-8EBA-6541-9A99-8AFE87AF4F2B}"/>
                </a:ext>
              </a:extLst>
            </p:cNvPr>
            <p:cNvCxnSpPr/>
            <p:nvPr/>
          </p:nvCxnSpPr>
          <p:spPr>
            <a:xfrm>
              <a:off x="14954400" y="1622477"/>
              <a:ext cx="0" cy="943674"/>
            </a:xfrm>
            <a:prstGeom prst="line">
              <a:avLst/>
            </a:prstGeom>
            <a:noFill/>
            <a:ln w="12700" cap="flat" cmpd="sng" algn="ctr">
              <a:solidFill>
                <a:srgbClr val="383838"/>
              </a:solidFill>
              <a:prstDash val="solid"/>
            </a:ln>
            <a:effectLst/>
          </p:spPr>
        </p:cxnSp>
      </p:grpSp>
      <p:sp>
        <p:nvSpPr>
          <p:cNvPr id="16" name="TextBox 15">
            <a:extLst>
              <a:ext uri="{FF2B5EF4-FFF2-40B4-BE49-F238E27FC236}">
                <a16:creationId xmlns:a16="http://schemas.microsoft.com/office/drawing/2014/main" id="{BE29AD0F-37C1-8C4A-9E9B-6F589A642BD5}"/>
              </a:ext>
            </a:extLst>
          </p:cNvPr>
          <p:cNvSpPr txBox="1"/>
          <p:nvPr userDrawn="1"/>
        </p:nvSpPr>
        <p:spPr>
          <a:xfrm>
            <a:off x="958176" y="9762020"/>
            <a:ext cx="535045" cy="246221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>
            <a:defPPr>
              <a:defRPr lang="en-US"/>
            </a:defPPr>
            <a:lvl1pPr algn="ctr">
              <a:defRPr sz="4400" cap="all">
                <a:solidFill>
                  <a:schemeClr val="bg1"/>
                </a:solidFill>
                <a:latin typeface="Century Gothic" pitchFamily="34" charset="0"/>
              </a:defRPr>
            </a:lvl1pPr>
          </a:lstStyle>
          <a:p>
            <a:pPr algn="l"/>
            <a:fld id="{9EF62655-870B-4C06-BC3D-C67D37BAE36D}" type="slidenum">
              <a:rPr lang="en-US" sz="1600" smtClean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l"/>
              <a:t>‹#›</a:t>
            </a:fld>
            <a:r>
              <a:rPr lang="en-US" sz="1600" cap="none" dirty="0">
                <a:solidFill>
                  <a:srgbClr val="8C8C8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29472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</p:sldLayoutIdLst>
  <p:txStyles>
    <p:titleStyle>
      <a:lvl1pPr algn="l" defTabSz="914400" rtl="0" eaLnBrk="1" latinLnBrk="0" hangingPunct="1">
        <a:spcBef>
          <a:spcPct val="0"/>
        </a:spcBef>
        <a:buNone/>
        <a:defRPr sz="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/>
        <a:buNone/>
        <a:defRPr sz="6400" kern="1200">
          <a:solidFill>
            <a:schemeClr val="tx1"/>
          </a:solidFill>
          <a:latin typeface="+mn-lt"/>
          <a:ea typeface="+mn-ea"/>
          <a:cs typeface="+mn-cs"/>
        </a:defRPr>
      </a:lvl1pPr>
      <a:lvl2pPr marL="1485900" indent="-571500" algn="l" defTabSz="914400" rtl="0" eaLnBrk="1" latinLnBrk="0" hangingPunct="1">
        <a:spcBef>
          <a:spcPct val="20000"/>
        </a:spcBef>
        <a:buFont typeface="Arial"/>
        <a:buChar char="–"/>
        <a:defRPr sz="5600" kern="1200">
          <a:solidFill>
            <a:schemeClr val="tx1"/>
          </a:solidFill>
          <a:latin typeface="+mn-lt"/>
          <a:ea typeface="+mn-ea"/>
          <a:cs typeface="+mn-cs"/>
        </a:defRPr>
      </a:lvl2pPr>
      <a:lvl3pPr marL="2286000" indent="-457200" algn="l" defTabSz="914400" rtl="0" eaLnBrk="1" latinLnBrk="0" hangingPunct="1">
        <a:spcBef>
          <a:spcPct val="20000"/>
        </a:spcBef>
        <a:buFont typeface="Arial"/>
        <a:buChar char="•"/>
        <a:defRPr sz="4800" kern="1200">
          <a:solidFill>
            <a:schemeClr val="tx1"/>
          </a:solidFill>
          <a:latin typeface="+mn-lt"/>
          <a:ea typeface="+mn-ea"/>
          <a:cs typeface="+mn-cs"/>
        </a:defRPr>
      </a:lvl3pPr>
      <a:lvl4pPr marL="3200400" indent="-457200" algn="l" defTabSz="914400" rtl="0" eaLnBrk="1" latinLnBrk="0" hangingPunct="1">
        <a:spcBef>
          <a:spcPct val="20000"/>
        </a:spcBef>
        <a:buFont typeface="Arial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4pPr>
      <a:lvl5pPr marL="4114800" indent="-457200" algn="l" defTabSz="914400" rtl="0" eaLnBrk="1" latinLnBrk="0" hangingPunct="1">
        <a:spcBef>
          <a:spcPct val="20000"/>
        </a:spcBef>
        <a:buFont typeface="Arial"/>
        <a:buChar char="»"/>
        <a:defRPr sz="4000" kern="1200">
          <a:solidFill>
            <a:schemeClr val="tx1"/>
          </a:solidFill>
          <a:latin typeface="+mn-lt"/>
          <a:ea typeface="+mn-ea"/>
          <a:cs typeface="+mn-cs"/>
        </a:defRPr>
      </a:lvl5pPr>
      <a:lvl6pPr marL="50292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6pPr>
      <a:lvl7pPr marL="59436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7pPr>
      <a:lvl8pPr marL="68580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8pPr>
      <a:lvl9pPr marL="7772400" indent="-457200" algn="l" defTabSz="914400" rtl="0" eaLnBrk="1" latinLnBrk="0" hangingPunct="1">
        <a:spcBef>
          <a:spcPct val="20000"/>
        </a:spcBef>
        <a:buFont typeface="Arial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3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20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64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008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5200" algn="l" defTabSz="914400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/4.0/legalcode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ubtitle 14">
            <a:extLst>
              <a:ext uri="{FF2B5EF4-FFF2-40B4-BE49-F238E27FC236}">
                <a16:creationId xmlns:a16="http://schemas.microsoft.com/office/drawing/2014/main" id="{4A6D247A-4576-4796-A8F2-4AC4CA0B201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8290560"/>
            <a:ext cx="9692640" cy="47705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E9096EC-7B78-40A1-902B-4FD437982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5316" y="6705601"/>
            <a:ext cx="16304786" cy="1638092"/>
          </a:xfrm>
        </p:spPr>
        <p:txBody>
          <a:bodyPr/>
          <a:lstStyle/>
          <a:p>
            <a:r>
              <a:rPr lang="en-US"/>
              <a:t>Lecture 7.2 - Human Perception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B2F42C-38A8-43F3-8788-F337D2EA915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35316" y="6188616"/>
            <a:ext cx="8866188" cy="474663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</p:txBody>
      </p:sp>
    </p:spTree>
    <p:extLst>
      <p:ext uri="{BB962C8B-B14F-4D97-AF65-F5344CB8AC3E}">
        <p14:creationId xmlns:p14="http://schemas.microsoft.com/office/powerpoint/2010/main" val="7975568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062CB31-8C13-43A1-A84C-9AAE488D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>
            <a:normAutofit/>
          </a:bodyPr>
          <a:lstStyle/>
          <a:p>
            <a:r>
              <a:rPr lang="en-US" sz="7200" dirty="0"/>
              <a:t>Example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EA1CD3-6B84-44CC-B0BE-B5064698BE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3533530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5600" dirty="0">
                <a:latin typeface="Arial" panose="020B0604020202020204" pitchFamily="34" charset="0"/>
              </a:rPr>
              <a:t>1281768756138976546984506985604982826762</a:t>
            </a:r>
          </a:p>
          <a:p>
            <a:r>
              <a:rPr lang="en-US" sz="5600" dirty="0">
                <a:latin typeface="Arial" panose="020B0604020202020204" pitchFamily="34" charset="0"/>
              </a:rPr>
              <a:t>9809858458224509856458945098450980943585</a:t>
            </a:r>
          </a:p>
          <a:p>
            <a:r>
              <a:rPr lang="en-US" sz="5600" dirty="0">
                <a:latin typeface="Arial" panose="020B0604020202020204" pitchFamily="34" charset="0"/>
              </a:rPr>
              <a:t>9091030209905959595772564675050678904567</a:t>
            </a:r>
          </a:p>
          <a:p>
            <a:r>
              <a:rPr lang="en-US" sz="5600" dirty="0">
                <a:latin typeface="Arial" panose="020B0604020202020204" pitchFamily="34" charset="0"/>
              </a:rPr>
              <a:t>8845789809821677654876364908560912949686</a:t>
            </a:r>
          </a:p>
        </p:txBody>
      </p:sp>
    </p:spTree>
    <p:extLst>
      <p:ext uri="{BB962C8B-B14F-4D97-AF65-F5344CB8AC3E}">
        <p14:creationId xmlns:p14="http://schemas.microsoft.com/office/powerpoint/2010/main" val="33217027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062CB31-8C13-43A1-A84C-9AAE488D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>
            <a:normAutofit/>
          </a:bodyPr>
          <a:lstStyle/>
          <a:p>
            <a:r>
              <a:rPr lang="en-US" sz="7200" dirty="0"/>
              <a:t>Example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8EA1CD3-6B84-44CC-B0BE-B5064698BE1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3517764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12817687561</a:t>
            </a:r>
            <a:r>
              <a:rPr lang="en-US" sz="5600" dirty="0">
                <a:latin typeface="Arial" panose="020B0604020202020204" pitchFamily="34" charset="0"/>
              </a:rPr>
              <a:t>3</a:t>
            </a:r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8976546984506985604982826762</a:t>
            </a:r>
          </a:p>
          <a:p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980985845822450985645894509845098094</a:t>
            </a:r>
            <a:r>
              <a:rPr lang="en-US" sz="56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585</a:t>
            </a:r>
          </a:p>
          <a:p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90910</a:t>
            </a:r>
            <a:r>
              <a:rPr lang="en-US" sz="56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0209905959595772564675050678904567</a:t>
            </a:r>
          </a:p>
          <a:p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8845789809821677654876</a:t>
            </a:r>
            <a:r>
              <a:rPr lang="en-US" sz="5600" dirty="0">
                <a:solidFill>
                  <a:srgbClr val="000000"/>
                </a:solidFill>
                <a:latin typeface="Arial" panose="020B0604020202020204" pitchFamily="34" charset="0"/>
              </a:rPr>
              <a:t>3</a:t>
            </a:r>
            <a:r>
              <a:rPr lang="en-US" sz="5600" dirty="0">
                <a:solidFill>
                  <a:schemeClr val="bg1">
                    <a:lumMod val="85000"/>
                  </a:schemeClr>
                </a:solidFill>
                <a:latin typeface="Arial" panose="020B0604020202020204" pitchFamily="34" charset="0"/>
              </a:rPr>
              <a:t>64908560912949686</a:t>
            </a:r>
          </a:p>
        </p:txBody>
      </p:sp>
    </p:spTree>
    <p:extLst>
      <p:ext uri="{BB962C8B-B14F-4D97-AF65-F5344CB8AC3E}">
        <p14:creationId xmlns:p14="http://schemas.microsoft.com/office/powerpoint/2010/main" val="19317536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3">
            <a:extLst>
              <a:ext uri="{FF2B5EF4-FFF2-40B4-BE49-F238E27FC236}">
                <a16:creationId xmlns:a16="http://schemas.microsoft.com/office/drawing/2014/main" id="{CEA2B815-E8F6-4C6E-B8EF-542ED3F0519B}"/>
              </a:ext>
            </a:extLst>
          </p:cNvPr>
          <p:cNvSpPr txBox="1">
            <a:spLocks/>
          </p:cNvSpPr>
          <p:nvPr/>
        </p:nvSpPr>
        <p:spPr>
          <a:xfrm>
            <a:off x="1465384" y="3910747"/>
            <a:ext cx="15544800" cy="220503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marL="0" lvl="1" algn="ctr" defTabSz="685800" fontAlgn="auto">
              <a:spcAft>
                <a:spcPts val="0"/>
              </a:spcAft>
            </a:pPr>
            <a:r>
              <a:rPr lang="en-US" sz="66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</a:rPr>
              <a:t>A few more examples from</a:t>
            </a:r>
            <a:br>
              <a:rPr lang="en-US" sz="66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</a:rPr>
            </a:br>
            <a:r>
              <a:rPr lang="en-US" sz="66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+mn-ea"/>
              </a:rPr>
              <a:t>Prof. Chris Healy at NC State</a:t>
            </a:r>
            <a:endParaRPr lang="en-US" sz="3600" kern="0" dirty="0">
              <a:solidFill>
                <a:sysClr val="windowText" lastClr="000000"/>
              </a:solidFill>
              <a:latin typeface="Arial" panose="020B0604020202020204" pitchFamily="34" charset="0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695757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08F5820-433A-40CB-BF83-7A8C5C53A83B}"/>
              </a:ext>
            </a:extLst>
          </p:cNvPr>
          <p:cNvSpPr/>
          <p:nvPr/>
        </p:nvSpPr>
        <p:spPr>
          <a:xfrm>
            <a:off x="3112373" y="2792211"/>
            <a:ext cx="5750958" cy="442963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E3C937-070E-4D4E-8B66-7988605B1C89}"/>
              </a:ext>
            </a:extLst>
          </p:cNvPr>
          <p:cNvSpPr/>
          <p:nvPr/>
        </p:nvSpPr>
        <p:spPr>
          <a:xfrm>
            <a:off x="9565243" y="2792211"/>
            <a:ext cx="5750958" cy="4429630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endParaRPr lang="en-US" sz="27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88F7516-B0B6-45C9-B5BE-3DD7DB6F2672}"/>
              </a:ext>
            </a:extLst>
          </p:cNvPr>
          <p:cNvSpPr txBox="1">
            <a:spLocks/>
          </p:cNvSpPr>
          <p:nvPr/>
        </p:nvSpPr>
        <p:spPr>
          <a:xfrm>
            <a:off x="3239371" y="7204678"/>
            <a:ext cx="12203830" cy="2628900"/>
          </a:xfrm>
          <a:prstGeom prst="rect">
            <a:avLst/>
          </a:prstGeom>
        </p:spPr>
        <p:txBody>
          <a:bodyPr vert="horz" lIns="137160" tIns="68580" rIns="137160" bIns="68580" rtlCol="0" anchor="ctr" anchorCtr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b="0" i="0" kern="1200">
                <a:solidFill>
                  <a:schemeClr val="tx1"/>
                </a:solidFill>
                <a:latin typeface="Helvetica Neue Light"/>
                <a:ea typeface="+mn-ea"/>
                <a:cs typeface="Helvetica Neue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b="0" i="0" kern="1200">
                <a:solidFill>
                  <a:schemeClr val="tx1"/>
                </a:solidFill>
                <a:latin typeface="Helvetica Neue Light"/>
                <a:ea typeface="+mn-ea"/>
                <a:cs typeface="Helvetica Neue Light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b="0" i="0" kern="1200">
                <a:solidFill>
                  <a:schemeClr val="tx1"/>
                </a:solidFill>
                <a:latin typeface="Helvetica Neue Light"/>
                <a:ea typeface="+mn-ea"/>
                <a:cs typeface="Helvetica Neue Light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b="0" i="0" kern="1200">
                <a:solidFill>
                  <a:schemeClr val="tx1"/>
                </a:solidFill>
                <a:latin typeface="Helvetica Neue Light"/>
                <a:ea typeface="+mn-ea"/>
                <a:cs typeface="Helvetica Neue Light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b="0" i="0" kern="1200">
                <a:solidFill>
                  <a:schemeClr val="tx1"/>
                </a:solidFill>
                <a:latin typeface="Helvetica Neue Light"/>
                <a:ea typeface="+mn-ea"/>
                <a:cs typeface="Helvetica Neue Light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defTabSz="914400" fontAlgn="auto">
              <a:spcAft>
                <a:spcPts val="0"/>
              </a:spcAft>
              <a:buNone/>
            </a:pPr>
            <a:r>
              <a:rPr lang="en-US" sz="6000" dirty="0">
                <a:solidFill>
                  <a:prstClr val="black"/>
                </a:solidFill>
                <a:latin typeface="Arial" panose="020B0604020202020204" pitchFamily="34" charset="0"/>
              </a:rPr>
              <a:t>Left Side                Right Side</a:t>
            </a:r>
          </a:p>
        </p:txBody>
      </p:sp>
    </p:spTree>
    <p:extLst>
      <p:ext uri="{BB962C8B-B14F-4D97-AF65-F5344CB8AC3E}">
        <p14:creationId xmlns:p14="http://schemas.microsoft.com/office/powerpoint/2010/main" val="3907069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14874572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632" y="2425986"/>
            <a:ext cx="15124176" cy="551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8658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19970655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>
            <a:extLst>
              <a:ext uri="{FF2B5EF4-FFF2-40B4-BE49-F238E27FC236}">
                <a16:creationId xmlns:a16="http://schemas.microsoft.com/office/drawing/2014/main" id="{58E677A0-BACC-4813-888A-97D4375071CB}"/>
              </a:ext>
            </a:extLst>
          </p:cNvPr>
          <p:cNvSpPr txBox="1">
            <a:spLocks/>
          </p:cNvSpPr>
          <p:nvPr/>
        </p:nvSpPr>
        <p:spPr>
          <a:xfrm>
            <a:off x="1607678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Color (hue) is pre-attentively processed.</a:t>
            </a:r>
          </a:p>
        </p:txBody>
      </p:sp>
    </p:spTree>
    <p:extLst>
      <p:ext uri="{BB962C8B-B14F-4D97-AF65-F5344CB8AC3E}">
        <p14:creationId xmlns:p14="http://schemas.microsoft.com/office/powerpoint/2010/main" val="12271916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33739846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632" y="2425986"/>
            <a:ext cx="15124176" cy="551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7216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39E623-7E8F-487F-86AA-742B27905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48880" y="3505059"/>
            <a:ext cx="3190241" cy="1104314"/>
          </a:xfrm>
          <a:prstGeom prst="rect">
            <a:avLst/>
          </a:prstGeom>
        </p:spPr>
      </p:pic>
      <p:sp>
        <p:nvSpPr>
          <p:cNvPr id="10" name="Subtitle 11">
            <a:extLst>
              <a:ext uri="{FF2B5EF4-FFF2-40B4-BE49-F238E27FC236}">
                <a16:creationId xmlns:a16="http://schemas.microsoft.com/office/drawing/2014/main" id="{7A19A67C-0C19-4076-8945-3A7EB019B8F8}"/>
              </a:ext>
            </a:extLst>
          </p:cNvPr>
          <p:cNvSpPr txBox="1">
            <a:spLocks noGrp="1"/>
          </p:cNvSpPr>
          <p:nvPr>
            <p:ph idx="1"/>
          </p:nvPr>
        </p:nvSpPr>
        <p:spPr bwMode="auto">
          <a:xfrm>
            <a:off x="853440" y="4980568"/>
            <a:ext cx="16581120" cy="561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>
            <a:lvl1pPr marL="0" indent="0" algn="ctr" defTabSz="346459" rtl="0" fontAlgn="base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6F6F6F"/>
              </a:buClr>
              <a:buSzPct val="100000"/>
              <a:buFontTx/>
              <a:buNone/>
              <a:defRPr sz="1400" b="0" baseline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30238" indent="-2286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04863" indent="-203200" algn="l" defTabSz="346459" rtl="0" fontAlgn="base">
              <a:lnSpc>
                <a:spcPct val="90000"/>
              </a:lnSpc>
              <a:spcBef>
                <a:spcPts val="225"/>
              </a:spcBef>
              <a:spcAft>
                <a:spcPts val="225"/>
              </a:spcAft>
              <a:buClr>
                <a:schemeClr val="bg2"/>
              </a:buClr>
              <a:buSzPct val="100000"/>
              <a:buFont typeface="Arial" panose="020B0604020202020204" pitchFamily="34" charset="0"/>
              <a:buChar char="–"/>
              <a:defRPr sz="1400" b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331066" indent="-171443" algn="l" rtl="0" fontAlgn="base">
              <a:spcBef>
                <a:spcPct val="20000"/>
              </a:spcBef>
              <a:spcAft>
                <a:spcPct val="0"/>
              </a:spcAft>
              <a:buChar char="–"/>
              <a:defRPr sz="1500">
                <a:solidFill>
                  <a:schemeClr val="bg1"/>
                </a:solidFill>
                <a:latin typeface="+mn-lt"/>
              </a:defRPr>
            </a:lvl4pPr>
            <a:lvl5pPr marL="1588230" indent="-171443" algn="l" rtl="0" fontAlgn="base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5pPr>
            <a:lvl6pPr marL="1931117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6pPr>
            <a:lvl7pPr marL="2274003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7pPr>
            <a:lvl8pPr marL="2616890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8pPr>
            <a:lvl9pPr marL="2959775" indent="-171443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500">
                <a:solidFill>
                  <a:schemeClr val="bg1"/>
                </a:solidFill>
                <a:latin typeface="+mn-lt"/>
              </a:defRPr>
            </a:lvl9pPr>
          </a:lstStyle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The Accelerated Data Science Teaching Kit is licensed by NVIDIA, Georgia Institute of Technology, and Prairie View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A&amp;M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rPr>
              <a:t> University under the</a:t>
            </a:r>
          </a:p>
          <a:p>
            <a:pPr marL="0" marR="0" lvl="0" indent="0" algn="ctr" defTabSz="346459" rtl="0" eaLnBrk="1" fontAlgn="base" latinLnBrk="0" hangingPunct="1">
              <a:lnSpc>
                <a:spcPct val="90000"/>
              </a:lnSpc>
              <a:spcBef>
                <a:spcPts val="90"/>
              </a:spcBef>
              <a:spcAft>
                <a:spcPts val="90"/>
              </a:spcAft>
              <a:buClr>
                <a:srgbClr val="6F6F6F"/>
              </a:buClr>
              <a:buSzPct val="100000"/>
              <a:buFontTx/>
              <a:buNone/>
              <a:tabLst/>
              <a:defRPr/>
            </a:pP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Creative Commons Attribution-</a:t>
            </a:r>
            <a:r>
              <a:rPr lang="en-US" sz="1600" u="sng" dirty="0" err="1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NonCommercial</a:t>
            </a:r>
            <a:r>
              <a:rPr lang="en-US" sz="1600" u="sng" dirty="0">
                <a:solidFill>
                  <a:srgbClr val="6F6F6F"/>
                </a:solidFill>
                <a:effectLst/>
                <a:ea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4.0 International License.</a:t>
            </a:r>
            <a:endParaRPr lang="en-US" sz="1600" dirty="0">
              <a:solidFill>
                <a:srgbClr val="6F6F6F"/>
              </a:solidFill>
              <a:ea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</p:txBody>
      </p:sp>
    </p:spTree>
    <p:extLst>
      <p:ext uri="{BB962C8B-B14F-4D97-AF65-F5344CB8AC3E}">
        <p14:creationId xmlns:p14="http://schemas.microsoft.com/office/powerpoint/2010/main" val="276526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3444422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D75A7016-BEE2-4C47-9658-42061561E00B}"/>
              </a:ext>
            </a:extLst>
          </p:cNvPr>
          <p:cNvSpPr txBox="1">
            <a:spLocks/>
          </p:cNvSpPr>
          <p:nvPr/>
        </p:nvSpPr>
        <p:spPr>
          <a:xfrm>
            <a:off x="2110964" y="4040981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Shape is pre-attentively processed.</a:t>
            </a:r>
          </a:p>
        </p:txBody>
      </p:sp>
    </p:spTree>
    <p:extLst>
      <p:ext uri="{BB962C8B-B14F-4D97-AF65-F5344CB8AC3E}">
        <p14:creationId xmlns:p14="http://schemas.microsoft.com/office/powerpoint/2010/main" val="26384798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left </a:t>
            </a: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 on the </a:t>
            </a: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right?</a:t>
            </a:r>
          </a:p>
        </p:txBody>
      </p:sp>
    </p:spTree>
    <p:extLst>
      <p:ext uri="{BB962C8B-B14F-4D97-AF65-F5344CB8AC3E}">
        <p14:creationId xmlns:p14="http://schemas.microsoft.com/office/powerpoint/2010/main" val="35159749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7632" y="2425986"/>
            <a:ext cx="15124176" cy="5511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23629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B6670A94-1259-4CE1-9EA3-E77FB15BC788}"/>
              </a:ext>
            </a:extLst>
          </p:cNvPr>
          <p:cNvSpPr txBox="1">
            <a:spLocks/>
          </p:cNvSpPr>
          <p:nvPr/>
        </p:nvSpPr>
        <p:spPr>
          <a:xfrm>
            <a:off x="1205457" y="3911409"/>
            <a:ext cx="16812910" cy="2464182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Where is the </a:t>
            </a:r>
            <a:r>
              <a:rPr lang="en-US" sz="8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RED DOT</a:t>
            </a:r>
            <a:r>
              <a:rPr lang="en-US" sz="8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ctr" defTabSz="914400" fontAlgn="auto">
              <a:spcAft>
                <a:spcPts val="0"/>
              </a:spcAft>
            </a:pPr>
            <a:endParaRPr lang="en-US" sz="66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left or on the right?</a:t>
            </a:r>
          </a:p>
        </p:txBody>
      </p:sp>
    </p:spTree>
    <p:extLst>
      <p:ext uri="{BB962C8B-B14F-4D97-AF65-F5344CB8AC3E}">
        <p14:creationId xmlns:p14="http://schemas.microsoft.com/office/powerpoint/2010/main" val="17587399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03F13BFD-DDFB-4EB2-9399-68381B54B9E0}"/>
              </a:ext>
            </a:extLst>
          </p:cNvPr>
          <p:cNvSpPr txBox="1">
            <a:spLocks/>
          </p:cNvSpPr>
          <p:nvPr/>
        </p:nvSpPr>
        <p:spPr>
          <a:xfrm>
            <a:off x="1954922" y="4108971"/>
            <a:ext cx="14299324" cy="2008050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Hue and shape together are NOT pre-attentively processed.</a:t>
            </a:r>
          </a:p>
        </p:txBody>
      </p:sp>
    </p:spTree>
    <p:extLst>
      <p:ext uri="{BB962C8B-B14F-4D97-AF65-F5344CB8AC3E}">
        <p14:creationId xmlns:p14="http://schemas.microsoft.com/office/powerpoint/2010/main" val="292784982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4BF60D27-3B0C-4BCA-BC97-7192BD9E1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/>
          <a:lstStyle/>
          <a:p>
            <a:r>
              <a:rPr lang="en-US" sz="7200" dirty="0"/>
              <a:t>Pre-Attentive Processing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F3F42E4-9705-46A3-A62C-39FABB791FA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886866" y="2436020"/>
            <a:ext cx="12600940" cy="6788944"/>
          </a:xfrm>
          <a:prstGeom prst="rect">
            <a:avLst/>
          </a:prstGeom>
        </p:spPr>
        <p:txBody>
          <a:bodyPr numCol="3">
            <a:normAutofit lnSpcReduction="10000"/>
          </a:bodyPr>
          <a:lstStyle/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length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width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size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curvature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number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terminators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intersection</a:t>
            </a:r>
          </a:p>
          <a:p>
            <a:pPr marL="568326" indent="-568326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closure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hue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lightness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flicker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direction of motion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binocular luster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stereoscopic depth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3-D depth cues</a:t>
            </a:r>
          </a:p>
          <a:p>
            <a:pPr marL="571500" indent="-571500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3000" dirty="0">
                <a:latin typeface="Arial" panose="020B0604020202020204" pitchFamily="34" charset="0"/>
              </a:rPr>
              <a:t>lighting direction</a:t>
            </a:r>
          </a:p>
        </p:txBody>
      </p:sp>
    </p:spTree>
    <p:extLst>
      <p:ext uri="{BB962C8B-B14F-4D97-AF65-F5344CB8AC3E}">
        <p14:creationId xmlns:p14="http://schemas.microsoft.com/office/powerpoint/2010/main" val="294596280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4">
            <a:extLst>
              <a:ext uri="{FF2B5EF4-FFF2-40B4-BE49-F238E27FC236}">
                <a16:creationId xmlns:a16="http://schemas.microsoft.com/office/drawing/2014/main" id="{0C539931-389C-45DA-8F1B-04EFDCB742E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039" r="82" b="4591"/>
          <a:stretch/>
        </p:blipFill>
        <p:spPr>
          <a:xfrm>
            <a:off x="3692769" y="137562"/>
            <a:ext cx="10292862" cy="959259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E2097C5-2D26-40EF-BB03-0F7BCFDC0C3A}"/>
              </a:ext>
            </a:extLst>
          </p:cNvPr>
          <p:cNvSpPr txBox="1"/>
          <p:nvPr/>
        </p:nvSpPr>
        <p:spPr>
          <a:xfrm>
            <a:off x="2444107" y="9742567"/>
            <a:ext cx="1072280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Few, S. (2012). Show me the numbers: designing tables and graphs to enlighten. Burlingame, </a:t>
            </a:r>
            <a:r>
              <a:rPr lang="en-US" sz="1600" dirty="0" err="1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Calif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ea typeface="Helvetica" charset="0"/>
                <a:cs typeface="Arial" panose="020B0604020202020204" pitchFamily="34" charset="0"/>
              </a:rPr>
              <a:t>: Analytics Press.</a:t>
            </a:r>
          </a:p>
        </p:txBody>
      </p:sp>
    </p:spTree>
    <p:extLst>
      <p:ext uri="{BB962C8B-B14F-4D97-AF65-F5344CB8AC3E}">
        <p14:creationId xmlns:p14="http://schemas.microsoft.com/office/powerpoint/2010/main" val="282688801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A6D3E35-7FB6-4F84-88E8-ED2635EB18B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140077" y="6610379"/>
            <a:ext cx="9235191" cy="1705219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4276C08-D6AC-41B8-9C4F-83CCA4CE3F1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140078" y="6185215"/>
            <a:ext cx="7454900" cy="449262"/>
          </a:xfrm>
        </p:spPr>
        <p:txBody>
          <a:bodyPr/>
          <a:lstStyle/>
          <a:p>
            <a:r>
              <a:rPr lang="en-US" dirty="0"/>
              <a:t>DLI Accelerated Data Science Teaching 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7057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3">
            <a:extLst>
              <a:ext uri="{FF2B5EF4-FFF2-40B4-BE49-F238E27FC236}">
                <a16:creationId xmlns:a16="http://schemas.microsoft.com/office/drawing/2014/main" id="{377A7317-BD04-4A61-8C8B-985318651E16}"/>
              </a:ext>
            </a:extLst>
          </p:cNvPr>
          <p:cNvSpPr txBox="1">
            <a:spLocks/>
          </p:cNvSpPr>
          <p:nvPr/>
        </p:nvSpPr>
        <p:spPr>
          <a:xfrm>
            <a:off x="1426464" y="3852747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Data visualization leverages</a:t>
            </a:r>
            <a:b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perception</a:t>
            </a:r>
          </a:p>
        </p:txBody>
      </p:sp>
    </p:spTree>
    <p:extLst>
      <p:ext uri="{BB962C8B-B14F-4D97-AF65-F5344CB8AC3E}">
        <p14:creationId xmlns:p14="http://schemas.microsoft.com/office/powerpoint/2010/main" val="2504202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7225F91-1B2F-46B2-95B2-FC13D94AA65C}"/>
              </a:ext>
            </a:extLst>
          </p:cNvPr>
          <p:cNvSpPr txBox="1">
            <a:spLocks/>
          </p:cNvSpPr>
          <p:nvPr/>
        </p:nvSpPr>
        <p:spPr>
          <a:xfrm>
            <a:off x="1719072" y="4200849"/>
            <a:ext cx="15544800" cy="2205038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lang="en-US" sz="4000" kern="1200" dirty="0">
                <a:solidFill>
                  <a:schemeClr val="tx1"/>
                </a:solidFill>
                <a:latin typeface="Vitesse Bold"/>
                <a:ea typeface="+mj-ea"/>
                <a:cs typeface="Vitesse Bold"/>
              </a:defRPr>
            </a:lvl1pPr>
          </a:lstStyle>
          <a:p>
            <a:pPr algn="ctr" defTabSz="914400" fontAlgn="auto">
              <a:spcAft>
                <a:spcPts val="0"/>
              </a:spcAft>
            </a:pPr>
            <a:r>
              <a:rPr lang="en-US" sz="66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Name the five senses.</a:t>
            </a:r>
          </a:p>
        </p:txBody>
      </p:sp>
    </p:spTree>
    <p:extLst>
      <p:ext uri="{BB962C8B-B14F-4D97-AF65-F5344CB8AC3E}">
        <p14:creationId xmlns:p14="http://schemas.microsoft.com/office/powerpoint/2010/main" val="1216632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4">
            <a:extLst>
              <a:ext uri="{FF2B5EF4-FFF2-40B4-BE49-F238E27FC236}">
                <a16:creationId xmlns:a16="http://schemas.microsoft.com/office/drawing/2014/main" id="{B7674523-214B-46DA-871A-ADD3DDCFE055}"/>
              </a:ext>
            </a:extLst>
          </p:cNvPr>
          <p:cNvGraphicFramePr>
            <a:graphicFrameLocks noGrp="1"/>
          </p:cNvGraphicFramePr>
          <p:nvPr>
            <p:ph idx="4294967295"/>
          </p:nvPr>
        </p:nvGraphicFramePr>
        <p:xfrm>
          <a:off x="4288638" y="1387100"/>
          <a:ext cx="9710724" cy="7162800"/>
        </p:xfrm>
        <a:graphic>
          <a:graphicData uri="http://schemas.openxmlformats.org/drawingml/2006/table">
            <a:tbl>
              <a:tblPr firstRow="1">
                <a:tableStyleId>{7E9639D4-E3E2-4D34-9284-5A2195B3D0D7}</a:tableStyleId>
              </a:tblPr>
              <a:tblGrid>
                <a:gridCol w="3336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39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600200">
                <a:tc>
                  <a:txBody>
                    <a:bodyPr/>
                    <a:lstStyle/>
                    <a:p>
                      <a:pPr algn="ctr"/>
                      <a:r>
                        <a:rPr lang="en-US" sz="4800" b="0" i="0" dirty="0">
                          <a:latin typeface="Arial" panose="020B0604020202020204" pitchFamily="34" charset="0"/>
                          <a:cs typeface="Helvetica Neue Light"/>
                        </a:rPr>
                        <a:t>Sense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800" b="0" i="0" dirty="0">
                          <a:latin typeface="Arial" panose="020B0604020202020204" pitchFamily="34" charset="0"/>
                          <a:cs typeface="Helvetica Neue Light"/>
                        </a:rPr>
                        <a:t>Bandwidth</a:t>
                      </a:r>
                      <a:r>
                        <a:rPr lang="en-US" sz="4800" b="0" i="0" baseline="0" dirty="0">
                          <a:latin typeface="Arial" panose="020B0604020202020204" pitchFamily="34" charset="0"/>
                          <a:cs typeface="Helvetica Neue Light"/>
                        </a:rPr>
                        <a:t> </a:t>
                      </a:r>
                    </a:p>
                    <a:p>
                      <a:pPr algn="ctr"/>
                      <a:r>
                        <a:rPr lang="en-US" sz="4800" b="0" i="0" dirty="0">
                          <a:latin typeface="Arial" panose="020B0604020202020204" pitchFamily="34" charset="0"/>
                          <a:cs typeface="Helvetica Neue Light"/>
                        </a:rPr>
                        <a:t>(bits/sec)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l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Sight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10,000,000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l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Touch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1,000,000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l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Hearing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100,000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l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Smell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100,000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12520">
                <a:tc>
                  <a:txBody>
                    <a:bodyPr/>
                    <a:lstStyle/>
                    <a:p>
                      <a:pPr algn="l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Taste</a:t>
                      </a:r>
                    </a:p>
                  </a:txBody>
                  <a:tcPr marL="137160" marR="137160" marT="68580" marB="68580">
                    <a:lnL w="9525" cap="flat" cmpd="sng" algn="ctr">
                      <a:noFill/>
                      <a:prstDash val="soli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6400" b="0" i="0" dirty="0">
                          <a:latin typeface="Arial" panose="020B0604020202020204" pitchFamily="34" charset="0"/>
                          <a:cs typeface="Helvetica Neue Light"/>
                        </a:rPr>
                        <a:t>1,000</a:t>
                      </a:r>
                    </a:p>
                  </a:txBody>
                  <a:tcPr marL="137160" marR="137160" marT="68580" marB="68580">
                    <a:lnL>
                      <a:noFill/>
                    </a:lnL>
                    <a:lnR w="9525" cap="flat" cmpd="sng" algn="ctr">
                      <a:noFill/>
                      <a:prstDash val="solid"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271A883D-4D5D-4944-AA10-074B3828CE12}"/>
              </a:ext>
            </a:extLst>
          </p:cNvPr>
          <p:cNvSpPr/>
          <p:nvPr/>
        </p:nvSpPr>
        <p:spPr>
          <a:xfrm>
            <a:off x="3284674" y="9098479"/>
            <a:ext cx="126728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http://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www.britannica.com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/</a:t>
            </a:r>
            <a:r>
              <a:rPr lang="en-US" sz="2400" dirty="0" err="1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EBchecked</a:t>
            </a:r>
            <a:r>
              <a:rPr lang="en-US" sz="24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/topic/287907/information-theory/214958/Physiology</a:t>
            </a:r>
          </a:p>
        </p:txBody>
      </p:sp>
    </p:spTree>
    <p:extLst>
      <p:ext uri="{BB962C8B-B14F-4D97-AF65-F5344CB8AC3E}">
        <p14:creationId xmlns:p14="http://schemas.microsoft.com/office/powerpoint/2010/main" val="3254919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62321761-0368-4D81-B90C-E5B0D0179A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107508" cy="1754396"/>
          </a:xfrm>
        </p:spPr>
        <p:txBody>
          <a:bodyPr>
            <a:noAutofit/>
          </a:bodyPr>
          <a:lstStyle/>
          <a:p>
            <a:pPr algn="ctr"/>
            <a:r>
              <a:rPr lang="en-US" sz="7200" dirty="0"/>
              <a:t>A (Simple) Model of </a:t>
            </a:r>
            <a:br>
              <a:rPr lang="en-US" sz="7200" dirty="0"/>
            </a:br>
            <a:r>
              <a:rPr lang="en-US" sz="7200" dirty="0"/>
              <a:t>Human Visual Perception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8C5E47A-4753-41FC-9B69-B76A6FAA02A1}"/>
              </a:ext>
            </a:extLst>
          </p:cNvPr>
          <p:cNvSpPr txBox="1"/>
          <p:nvPr/>
        </p:nvSpPr>
        <p:spPr>
          <a:xfrm>
            <a:off x="6974589" y="4766558"/>
            <a:ext cx="3865210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Parallel detection of basic features into an iconic store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3098137-9AF2-4ED5-BCAA-12F607022E02}"/>
              </a:ext>
            </a:extLst>
          </p:cNvPr>
          <p:cNvSpPr txBox="1"/>
          <p:nvPr/>
        </p:nvSpPr>
        <p:spPr>
          <a:xfrm>
            <a:off x="12340313" y="4766558"/>
            <a:ext cx="4448434" cy="156966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Serial processing of object identification and spatial layout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5975768-4846-474E-AE85-4CBC6A074CA8}"/>
              </a:ext>
            </a:extLst>
          </p:cNvPr>
          <p:cNvSpPr txBox="1"/>
          <p:nvPr/>
        </p:nvSpPr>
        <p:spPr>
          <a:xfrm>
            <a:off x="7627674" y="3706149"/>
            <a:ext cx="23775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Stage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A6D9AB7-8E17-410F-AAD9-AFFAC707472C}"/>
              </a:ext>
            </a:extLst>
          </p:cNvPr>
          <p:cNvSpPr txBox="1"/>
          <p:nvPr/>
        </p:nvSpPr>
        <p:spPr>
          <a:xfrm>
            <a:off x="13294020" y="3706151"/>
            <a:ext cx="237757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400" fontAlgn="auto">
              <a:spcBef>
                <a:spcPts val="0"/>
              </a:spcBef>
              <a:spcAft>
                <a:spcPts val="0"/>
              </a:spcAft>
            </a:pPr>
            <a:r>
              <a:rPr lang="en-US" sz="48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Helvetica Neue Light"/>
              </a:rPr>
              <a:t>Stage 2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D5709E7-AC7B-4351-86E0-A49C16F95BA3}"/>
              </a:ext>
            </a:extLst>
          </p:cNvPr>
          <p:cNvCxnSpPr/>
          <p:nvPr/>
        </p:nvCxnSpPr>
        <p:spPr>
          <a:xfrm>
            <a:off x="5647715" y="5461898"/>
            <a:ext cx="1326874" cy="0"/>
          </a:xfrm>
          <a:prstGeom prst="straightConnector1">
            <a:avLst/>
          </a:prstGeom>
          <a:ln w="76200" cmpd="sng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F11D69F-8107-4516-9663-503D7DBE0E22}"/>
              </a:ext>
            </a:extLst>
          </p:cNvPr>
          <p:cNvCxnSpPr/>
          <p:nvPr/>
        </p:nvCxnSpPr>
        <p:spPr>
          <a:xfrm>
            <a:off x="11013439" y="5461898"/>
            <a:ext cx="1326874" cy="0"/>
          </a:xfrm>
          <a:prstGeom prst="straightConnector1">
            <a:avLst/>
          </a:prstGeom>
          <a:ln w="76200" cmpd="sng">
            <a:solidFill>
              <a:schemeClr val="tx1"/>
            </a:solidFill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3" name="Picture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2602" y="3784901"/>
            <a:ext cx="3881712" cy="2717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691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062CB31-8C13-43A1-A84C-9AAE488D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>
            <a:normAutofit fontScale="90000"/>
          </a:bodyPr>
          <a:lstStyle/>
          <a:p>
            <a:r>
              <a:rPr lang="en-US" dirty="0"/>
              <a:t>Stage 1: Pre-Attentive Processing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5CC4BA-22C4-4FD8-88CE-FA7E31E01C2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3291382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7200" dirty="0">
                <a:latin typeface="Arial" panose="020B0604020202020204" pitchFamily="34" charset="0"/>
              </a:rPr>
              <a:t>Rapid</a:t>
            </a:r>
          </a:p>
          <a:p>
            <a:pPr algn="ctr"/>
            <a:r>
              <a:rPr lang="en-US" sz="7200" dirty="0">
                <a:latin typeface="Arial" panose="020B0604020202020204" pitchFamily="34" charset="0"/>
              </a:rPr>
              <a:t>Parallel</a:t>
            </a:r>
          </a:p>
          <a:p>
            <a:pPr algn="ctr"/>
            <a:r>
              <a:rPr lang="en-US" sz="7200" dirty="0">
                <a:latin typeface="Arial" panose="020B0604020202020204" pitchFamily="34" charset="0"/>
              </a:rPr>
              <a:t>Automatic</a:t>
            </a:r>
          </a:p>
          <a:p>
            <a:pPr algn="ctr"/>
            <a:r>
              <a:rPr lang="en-US" sz="4000" dirty="0">
                <a:latin typeface="Arial" panose="020B0604020202020204" pitchFamily="34" charset="0"/>
              </a:rPr>
              <a:t>(Fleeting = lasting for a short time)</a:t>
            </a:r>
          </a:p>
        </p:txBody>
      </p:sp>
    </p:spTree>
    <p:extLst>
      <p:ext uri="{BB962C8B-B14F-4D97-AF65-F5344CB8AC3E}">
        <p14:creationId xmlns:p14="http://schemas.microsoft.com/office/powerpoint/2010/main" val="25172773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062CB31-8C13-43A1-A84C-9AAE488D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>
            <a:normAutofit/>
          </a:bodyPr>
          <a:lstStyle/>
          <a:p>
            <a:r>
              <a:rPr lang="en-US" sz="7200" dirty="0"/>
              <a:t>Stage 2: Serial Processing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5CC4BA-22C4-4FD8-88CE-FA7E31E01C2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914400" y="3525976"/>
            <a:ext cx="16459200" cy="6788944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6600" dirty="0">
                <a:latin typeface="Arial" panose="020B0604020202020204" pitchFamily="34" charset="0"/>
              </a:rPr>
              <a:t>Relatively Slow</a:t>
            </a:r>
          </a:p>
          <a:p>
            <a:pPr algn="ctr"/>
            <a:r>
              <a:rPr lang="en-US" sz="6600" dirty="0">
                <a:latin typeface="Arial" panose="020B0604020202020204" pitchFamily="34" charset="0"/>
              </a:rPr>
              <a:t>(Incorporates Memory)</a:t>
            </a:r>
          </a:p>
          <a:p>
            <a:pPr algn="ctr"/>
            <a:r>
              <a:rPr lang="en-US" sz="6600" dirty="0">
                <a:latin typeface="Arial" panose="020B0604020202020204" pitchFamily="34" charset="0"/>
              </a:rPr>
              <a:t>Manual</a:t>
            </a:r>
          </a:p>
        </p:txBody>
      </p:sp>
    </p:spTree>
    <p:extLst>
      <p:ext uri="{BB962C8B-B14F-4D97-AF65-F5344CB8AC3E}">
        <p14:creationId xmlns:p14="http://schemas.microsoft.com/office/powerpoint/2010/main" val="2024715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E062CB31-8C13-43A1-A84C-9AAE488DBD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411958"/>
            <a:ext cx="16459200" cy="1714500"/>
          </a:xfrm>
        </p:spPr>
        <p:txBody>
          <a:bodyPr>
            <a:normAutofit fontScale="90000"/>
          </a:bodyPr>
          <a:lstStyle/>
          <a:p>
            <a:r>
              <a:rPr lang="en-US" dirty="0"/>
              <a:t>Stage 1: Pre-Attentive Processing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5F5CC4BA-22C4-4FD8-88CE-FA7E31E01C25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457200" y="4162098"/>
            <a:ext cx="17373600" cy="4888120"/>
          </a:xfrm>
          <a:prstGeom prst="rect">
            <a:avLst/>
          </a:prstGeom>
        </p:spPr>
        <p:txBody>
          <a:bodyPr>
            <a:normAutofit/>
          </a:bodyPr>
          <a:lstStyle/>
          <a:p>
            <a:pPr algn="ctr"/>
            <a:r>
              <a:rPr lang="en-US" sz="8000" dirty="0">
                <a:latin typeface="Arial" panose="020B0604020202020204" pitchFamily="34" charset="0"/>
              </a:rPr>
              <a:t>The eye moves every 200ms.</a:t>
            </a:r>
          </a:p>
          <a:p>
            <a:pPr algn="ctr"/>
            <a:r>
              <a:rPr lang="en-US" sz="5600" dirty="0">
                <a:latin typeface="Arial" panose="020B0604020202020204" pitchFamily="34" charset="0"/>
              </a:rPr>
              <a:t>(so this processing occurs every 200ms-250ms)</a:t>
            </a:r>
          </a:p>
        </p:txBody>
      </p:sp>
    </p:spTree>
    <p:extLst>
      <p:ext uri="{BB962C8B-B14F-4D97-AF65-F5344CB8AC3E}">
        <p14:creationId xmlns:p14="http://schemas.microsoft.com/office/powerpoint/2010/main" val="133438745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itle &amp; Bullet">
  <a:themeElements>
    <a:clrScheme name="Custom 1">
      <a:dk1>
        <a:srgbClr val="CDCDCD"/>
      </a:dk1>
      <a:lt1>
        <a:srgbClr val="FFFFFF"/>
      </a:lt1>
      <a:dk2>
        <a:srgbClr val="000000"/>
      </a:dk2>
      <a:lt2>
        <a:srgbClr val="76B900"/>
      </a:lt2>
      <a:accent1>
        <a:srgbClr val="008564"/>
      </a:accent1>
      <a:accent2>
        <a:srgbClr val="5D1682"/>
      </a:accent2>
      <a:accent3>
        <a:srgbClr val="890C58"/>
      </a:accent3>
      <a:accent4>
        <a:srgbClr val="5E5E5E"/>
      </a:accent4>
      <a:accent5>
        <a:srgbClr val="8C8C8C"/>
      </a:accent5>
      <a:accent6>
        <a:srgbClr val="0071C5"/>
      </a:accent6>
      <a:hlink>
        <a:srgbClr val="76B900"/>
      </a:hlink>
      <a:folHlink>
        <a:srgbClr val="76B900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4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  <a:ln w="6350">
          <a:noFill/>
        </a:ln>
      </a:spPr>
      <a:bodyPr wrap="none" rtlCol="0" anchor="ctr">
        <a:spAutoFit/>
      </a:bodyPr>
      <a:lstStyle>
        <a:defPPr algn="ctr">
          <a:lnSpc>
            <a:spcPct val="90000"/>
          </a:lnSpc>
          <a:defRPr sz="1600" dirty="0" err="1" smtClean="0">
            <a:solidFill>
              <a:schemeClr val="bg1"/>
            </a:solidFill>
            <a:latin typeface="Trebuchet MS" panose="020B06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txDef>
  </a:objectDefaults>
  <a:extraClrSchemeLst>
    <a:extraClrScheme>
      <a:clrScheme name="PPT_Template_Corp_16x9_rev2 1">
        <a:dk1>
          <a:srgbClr val="808080"/>
        </a:dk1>
        <a:lt1>
          <a:srgbClr val="FFFFFF"/>
        </a:lt1>
        <a:dk2>
          <a:srgbClr val="000000"/>
        </a:dk2>
        <a:lt2>
          <a:srgbClr val="B9E700"/>
        </a:lt2>
        <a:accent1>
          <a:srgbClr val="33CCCC"/>
        </a:accent1>
        <a:accent2>
          <a:srgbClr val="FF9933"/>
        </a:accent2>
        <a:accent3>
          <a:srgbClr val="AAAAAA"/>
        </a:accent3>
        <a:accent4>
          <a:srgbClr val="DADADA"/>
        </a:accent4>
        <a:accent5>
          <a:srgbClr val="ADE2E2"/>
        </a:accent5>
        <a:accent6>
          <a:srgbClr val="E78A2D"/>
        </a:accent6>
        <a:hlink>
          <a:srgbClr val="99CC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Full Page Layou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3317AA0AAFE040A4C7C5D23CBE8847" ma:contentTypeVersion="4" ma:contentTypeDescription="Create a new document." ma:contentTypeScope="" ma:versionID="5b1f19b83b10f4e69c2746e9f27fdab9">
  <xsd:schema xmlns:xsd="http://www.w3.org/2001/XMLSchema" xmlns:xs="http://www.w3.org/2001/XMLSchema" xmlns:p="http://schemas.microsoft.com/office/2006/metadata/properties" xmlns:ns2="b2811cf8-4877-470e-bec4-f5c16c1a5202" targetNamespace="http://schemas.microsoft.com/office/2006/metadata/properties" ma:root="true" ma:fieldsID="cd1f39e3641858cffea9d19f9c4007fb" ns2:_="">
    <xsd:import namespace="b2811cf8-4877-470e-bec4-f5c16c1a520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811cf8-4877-470e-bec4-f5c16c1a520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DE252AD-9292-449A-B1BC-D761EAF9457E}"/>
</file>

<file path=customXml/itemProps2.xml><?xml version="1.0" encoding="utf-8"?>
<ds:datastoreItem xmlns:ds="http://schemas.openxmlformats.org/officeDocument/2006/customXml" ds:itemID="{DF88E22E-2A4B-4FB1-9848-BF16E7DBE74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E29B7386-0C5E-43DB-8BF1-052EEAD5F5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91568</TotalTime>
  <Words>420</Words>
  <Application>Microsoft Macintosh PowerPoint</Application>
  <PresentationFormat>Custom</PresentationFormat>
  <Paragraphs>106</Paragraphs>
  <Slides>28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28</vt:i4>
      </vt:variant>
    </vt:vector>
  </HeadingPairs>
  <TitlesOfParts>
    <vt:vector size="36" baseType="lpstr">
      <vt:lpstr>Arial</vt:lpstr>
      <vt:lpstr>Calibri</vt:lpstr>
      <vt:lpstr>Helvetica</vt:lpstr>
      <vt:lpstr>Trebuchet MS</vt:lpstr>
      <vt:lpstr>Wingdings</vt:lpstr>
      <vt:lpstr>Title &amp; Bullet</vt:lpstr>
      <vt:lpstr>1_Title &amp; Bullet</vt:lpstr>
      <vt:lpstr>Full Page Layout</vt:lpstr>
      <vt:lpstr>Lecture 7.2 - Human Perception</vt:lpstr>
      <vt:lpstr>PowerPoint Presentation</vt:lpstr>
      <vt:lpstr>PowerPoint Presentation</vt:lpstr>
      <vt:lpstr>PowerPoint Presentation</vt:lpstr>
      <vt:lpstr>PowerPoint Presentation</vt:lpstr>
      <vt:lpstr>A (Simple) Model of  Human Visual Perception</vt:lpstr>
      <vt:lpstr>Stage 1: Pre-Attentive Processing</vt:lpstr>
      <vt:lpstr>Stage 2: Serial Processing</vt:lpstr>
      <vt:lpstr>Stage 1: Pre-Attentive Processing</vt:lpstr>
      <vt:lpstr>Example</vt:lpstr>
      <vt:lpstr>Example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Pre-Attentive Processing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Jennifer Hohn</dc:creator>
  <cp:lastModifiedBy>Chau, Duen Horng</cp:lastModifiedBy>
  <cp:revision>3642</cp:revision>
  <dcterms:created xsi:type="dcterms:W3CDTF">2008-01-24T03:11:41Z</dcterms:created>
  <dcterms:modified xsi:type="dcterms:W3CDTF">2021-02-24T07:50:45Z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0x010100903317AA0AAFE040A4C7C5D23CBE8847</vt:lpwstr>
  </property>
  <property fmtid="{D5CDD505-2E9C-101B-9397-08002B2CF9AE}" pid="3" name="MSIP_Label_6b558183-044c-4105-8d9c-cea02a2a3d86_Enabled">
    <vt:lpwstr>True</vt:lpwstr>
  </property>
  <property fmtid="{D5CDD505-2E9C-101B-9397-08002B2CF9AE}" pid="4" name="MSIP_Label_6b558183-044c-4105-8d9c-cea02a2a3d86_SiteId">
    <vt:lpwstr>43083d15-7273-40c1-b7db-39efd9ccc17a</vt:lpwstr>
  </property>
  <property fmtid="{D5CDD505-2E9C-101B-9397-08002B2CF9AE}" pid="5" name="MSIP_Label_6b558183-044c-4105-8d9c-cea02a2a3d86_Ref">
    <vt:lpwstr>https://api.informationprotection.azure.com/api/43083d15-7273-40c1-b7db-39efd9ccc17a</vt:lpwstr>
  </property>
  <property fmtid="{D5CDD505-2E9C-101B-9397-08002B2CF9AE}" pid="6" name="MSIP_Label_6b558183-044c-4105-8d9c-cea02a2a3d86_Owner">
    <vt:lpwstr>lspillman@nvidia.com</vt:lpwstr>
  </property>
  <property fmtid="{D5CDD505-2E9C-101B-9397-08002B2CF9AE}" pid="7" name="MSIP_Label_6b558183-044c-4105-8d9c-cea02a2a3d86_SetDate">
    <vt:lpwstr>2018-05-11T15:28:31.9824217-07:00</vt:lpwstr>
  </property>
  <property fmtid="{D5CDD505-2E9C-101B-9397-08002B2CF9AE}" pid="8" name="MSIP_Label_6b558183-044c-4105-8d9c-cea02a2a3d86_Name">
    <vt:lpwstr>Unrestricted</vt:lpwstr>
  </property>
  <property fmtid="{D5CDD505-2E9C-101B-9397-08002B2CF9AE}" pid="9" name="MSIP_Label_6b558183-044c-4105-8d9c-cea02a2a3d86_Application">
    <vt:lpwstr>Microsoft Azure Information Protection</vt:lpwstr>
  </property>
  <property fmtid="{D5CDD505-2E9C-101B-9397-08002B2CF9AE}" pid="10" name="MSIP_Label_6b558183-044c-4105-8d9c-cea02a2a3d86_Extended_MSFT_Method">
    <vt:lpwstr>Automatic</vt:lpwstr>
  </property>
  <property fmtid="{D5CDD505-2E9C-101B-9397-08002B2CF9AE}" pid="11" name="Sensitivity">
    <vt:lpwstr>Unrestricted</vt:lpwstr>
  </property>
</Properties>
</file>