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94" r:id="rId4"/>
    <p:sldMasterId id="2147483992" r:id="rId5"/>
    <p:sldMasterId id="2147484000" r:id="rId6"/>
  </p:sldMasterIdLst>
  <p:notesMasterIdLst>
    <p:notesMasterId r:id="rId38"/>
  </p:notesMasterIdLst>
  <p:handoutMasterIdLst>
    <p:handoutMasterId r:id="rId39"/>
  </p:handoutMasterIdLst>
  <p:sldIdLst>
    <p:sldId id="818" r:id="rId7"/>
    <p:sldId id="809" r:id="rId8"/>
    <p:sldId id="644" r:id="rId9"/>
    <p:sldId id="646" r:id="rId10"/>
    <p:sldId id="647" r:id="rId11"/>
    <p:sldId id="648" r:id="rId12"/>
    <p:sldId id="649" r:id="rId13"/>
    <p:sldId id="650" r:id="rId14"/>
    <p:sldId id="651" r:id="rId15"/>
    <p:sldId id="652" r:id="rId16"/>
    <p:sldId id="653" r:id="rId17"/>
    <p:sldId id="654" r:id="rId18"/>
    <p:sldId id="655" r:id="rId19"/>
    <p:sldId id="656" r:id="rId20"/>
    <p:sldId id="657" r:id="rId21"/>
    <p:sldId id="658" r:id="rId22"/>
    <p:sldId id="659" r:id="rId23"/>
    <p:sldId id="660" r:id="rId24"/>
    <p:sldId id="661" r:id="rId25"/>
    <p:sldId id="662" r:id="rId26"/>
    <p:sldId id="663" r:id="rId27"/>
    <p:sldId id="664" r:id="rId28"/>
    <p:sldId id="665" r:id="rId29"/>
    <p:sldId id="666" r:id="rId30"/>
    <p:sldId id="667" r:id="rId31"/>
    <p:sldId id="668" r:id="rId32"/>
    <p:sldId id="669" r:id="rId33"/>
    <p:sldId id="670" r:id="rId34"/>
    <p:sldId id="671" r:id="rId35"/>
    <p:sldId id="672" r:id="rId36"/>
    <p:sldId id="820" r:id="rId37"/>
  </p:sldIdLst>
  <p:sldSz cx="18288000" cy="10287000"/>
  <p:notesSz cx="7010400" cy="9296400"/>
  <p:defaultTextStyle>
    <a:defPPr>
      <a:defRPr lang="en-US"/>
    </a:defPPr>
    <a:lvl1pPr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761970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152393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228590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3047878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3809848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457181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533378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6095756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3" userDrawn="1">
          <p15:clr>
            <a:srgbClr val="A4A3A4"/>
          </p15:clr>
        </p15:guide>
        <p15:guide id="2" orient="horz" pos="5083" userDrawn="1">
          <p15:clr>
            <a:srgbClr val="A4A3A4"/>
          </p15:clr>
        </p15:guide>
        <p15:guide id="3" orient="horz" pos="5315" userDrawn="1">
          <p15:clr>
            <a:srgbClr val="A4A3A4"/>
          </p15:clr>
        </p15:guide>
        <p15:guide id="4" pos="9092" userDrawn="1">
          <p15:clr>
            <a:srgbClr val="A4A3A4"/>
          </p15:clr>
        </p15:guide>
        <p15:guide id="5" orient="horz" pos="1625" userDrawn="1">
          <p15:clr>
            <a:srgbClr val="A4A3A4"/>
          </p15:clr>
        </p15:guide>
        <p15:guide id="6" pos="576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A369"/>
    <a:srgbClr val="890C58"/>
    <a:srgbClr val="0071C5"/>
    <a:srgbClr val="4F2682"/>
    <a:srgbClr val="008564"/>
    <a:srgbClr val="383838"/>
    <a:srgbClr val="8C8C8C"/>
    <a:srgbClr val="CDCDCD"/>
    <a:srgbClr val="6F6F6F"/>
    <a:srgbClr val="B3B3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0" autoAdjust="0"/>
    <p:restoredTop sz="91056" autoAdjust="0"/>
  </p:normalViewPr>
  <p:slideViewPr>
    <p:cSldViewPr snapToGrid="0">
      <p:cViewPr varScale="1">
        <p:scale>
          <a:sx n="72" d="100"/>
          <a:sy n="72" d="100"/>
        </p:scale>
        <p:origin x="256" y="1976"/>
      </p:cViewPr>
      <p:guideLst>
        <p:guide orient="horz" pos="2193"/>
        <p:guide orient="horz" pos="5083"/>
        <p:guide orient="horz" pos="5315"/>
        <p:guide pos="9092"/>
        <p:guide orient="horz" pos="1625"/>
        <p:guide pos="57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2" d="100"/>
          <a:sy n="92" d="100"/>
        </p:scale>
        <p:origin x="3606" y="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15.xml"/><Relationship Id="rId34" Type="http://schemas.openxmlformats.org/officeDocument/2006/relationships/slide" Target="slides/slide28.xml"/><Relationship Id="rId42" Type="http://schemas.openxmlformats.org/officeDocument/2006/relationships/theme" Target="theme/theme1.xml"/><Relationship Id="rId7" Type="http://schemas.openxmlformats.org/officeDocument/2006/relationships/slide" Target="slides/slid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41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40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43" Type="http://schemas.openxmlformats.org/officeDocument/2006/relationships/tableStyles" Target="tableStyles.xml"/><Relationship Id="rId8" Type="http://schemas.openxmlformats.org/officeDocument/2006/relationships/slide" Target="slides/slide2.xml"/><Relationship Id="rId3" Type="http://schemas.openxmlformats.org/officeDocument/2006/relationships/customXml" Target="../customXml/item3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5.xml"/><Relationship Id="rId4" Type="http://schemas.openxmlformats.org/officeDocument/2006/relationships/image" Target="../media/image3.pn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25FFAEB-A754-4EDE-A063-5F87103CFC27}"/>
              </a:ext>
            </a:extLst>
          </p:cNvPr>
          <p:cNvGrpSpPr/>
          <p:nvPr/>
        </p:nvGrpSpPr>
        <p:grpSpPr>
          <a:xfrm>
            <a:off x="4249882" y="8675204"/>
            <a:ext cx="2267650" cy="298438"/>
            <a:chOff x="10009693" y="1549925"/>
            <a:chExt cx="7721678" cy="1016226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B7B5E74-8CE9-4070-AE0B-4319A9396E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2C709196-319E-460C-BD9A-61C4F6096565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10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C6B9F5D1-3A4D-4466-A79D-06C828B01D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2" name="Picture 11" descr="Text&#10;&#10;Description automatically generated">
              <a:extLst>
                <a:ext uri="{FF2B5EF4-FFF2-40B4-BE49-F238E27FC236}">
                  <a16:creationId xmlns:a16="http://schemas.microsoft.com/office/drawing/2014/main" id="{61CA6E49-ACF6-4B13-9CB1-0C7F74EF78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9DC410A-BD91-4F54-BFA8-66F070ED673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58398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4.xml"/><Relationship Id="rId4" Type="http://schemas.openxmlformats.org/officeDocument/2006/relationships/image" Target="../media/image3.png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30565" y="883158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l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EFD2D7F-A763-4126-9B71-A7F863137437}" type="datetimeFigureOut">
              <a:rPr lang="en-US" smtClean="0"/>
              <a:pPr>
                <a:defRPr/>
              </a:pPr>
              <a:t>2/24/21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66317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r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02D639A-AF38-4D9A-897E-57859A70BDEB}" type="slidenum">
              <a:rPr lang="en-US" smtClean="0"/>
              <a:pPr>
                <a:defRPr/>
              </a:pPr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7B74364-6FC3-4AAB-BCCB-78A57EF73B4D}"/>
              </a:ext>
            </a:extLst>
          </p:cNvPr>
          <p:cNvGrpSpPr/>
          <p:nvPr/>
        </p:nvGrpSpPr>
        <p:grpSpPr>
          <a:xfrm>
            <a:off x="4394824" y="259707"/>
            <a:ext cx="2267650" cy="298438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59CB9EB-7626-44E1-86CD-80D71DFF0C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CF17C3E-2351-45E7-8E11-40FCDACA31F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038CEBE-9523-4464-A83D-24A213DF25D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2F98C3B4-B517-47AD-BAF6-46881ABB0DB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F05B4D3-6BFB-4CBB-AAC4-B7D357961D0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467120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61970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52393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28590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3047878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809848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457181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533378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6095756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www.youtube.com</a:t>
            </a:r>
            <a:r>
              <a:rPr lang="en-US" dirty="0"/>
              <a:t>/</a:t>
            </a:r>
            <a:r>
              <a:rPr lang="en-US" dirty="0" err="1"/>
              <a:t>watch?v</a:t>
            </a:r>
            <a:r>
              <a:rPr lang="en-US" dirty="0"/>
              <a:t>=2etrdZwpm7Q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CD7357-6906-A243-B27C-DD0F8B30904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5560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CD7357-6906-A243-B27C-DD0F8B30904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55207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CD7357-6906-A243-B27C-DD0F8B30904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78004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3030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4858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4225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669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8515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023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95301" y="549278"/>
            <a:ext cx="17190626" cy="1425696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Vitesse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Course title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32922" y="1592666"/>
            <a:ext cx="17153004" cy="10844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6000" b="0" i="0" kern="1200" dirty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Module Name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95297" y="4585971"/>
            <a:ext cx="17190630" cy="865338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ts val="2800"/>
              </a:lnSpc>
              <a:spcBef>
                <a:spcPct val="20000"/>
              </a:spcBef>
              <a:buFont typeface="Arial"/>
              <a:buNone/>
              <a:defRPr lang="en-US" sz="4800" b="0" i="0" kern="1200" baseline="0" dirty="0">
                <a:solidFill>
                  <a:srgbClr val="EEB21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Professor Name, Ph.D.</a:t>
            </a:r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76482" y="5301951"/>
            <a:ext cx="17209444" cy="5085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  <a:p>
            <a:pPr lvl="0"/>
            <a:endParaRPr 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95294" y="8759367"/>
            <a:ext cx="16287520" cy="13620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0" i="0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Lesson name: e.g. R Examples</a:t>
            </a:r>
          </a:p>
          <a:p>
            <a:pPr lvl="0"/>
            <a:r>
              <a:rPr lang="en-US" dirty="0" err="1"/>
              <a:t>Subname</a:t>
            </a:r>
            <a:r>
              <a:rPr lang="en-US" dirty="0"/>
              <a:t> if applicable (e.g. Part II)</a:t>
            </a:r>
          </a:p>
          <a:p>
            <a:pPr lvl="0"/>
            <a:endParaRPr 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495294" y="5792227"/>
            <a:ext cx="17190632" cy="6445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School Name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7823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57"/>
            <a:ext cx="17124784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42032144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5"/>
          <p:cNvSpPr>
            <a:spLocks noGrp="1"/>
          </p:cNvSpPr>
          <p:nvPr>
            <p:ph sz="quarter" idx="10"/>
          </p:nvPr>
        </p:nvSpPr>
        <p:spPr>
          <a:xfrm>
            <a:off x="504698" y="2536907"/>
            <a:ext cx="16560332" cy="7039834"/>
          </a:xfrm>
          <a:prstGeom prst="rect">
            <a:avLst/>
          </a:prstGeom>
        </p:spPr>
        <p:txBody>
          <a:bodyPr/>
          <a:lstStyle>
            <a:lvl1pPr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2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8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57"/>
            <a:ext cx="16560332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6174384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504695" y="2536907"/>
            <a:ext cx="16899006" cy="6572250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 </a:t>
            </a:r>
          </a:p>
          <a:p>
            <a:r>
              <a:rPr lang="en-US" sz="3600" dirty="0"/>
              <a:t>of the printing and typesetting industry. </a:t>
            </a:r>
            <a:r>
              <a:rPr lang="en-US" sz="3600" dirty="0" err="1"/>
              <a:t>Lorem</a:t>
            </a:r>
            <a:r>
              <a:rPr lang="en-US" sz="3600" dirty="0"/>
              <a:t> </a:t>
            </a:r>
            <a:r>
              <a:rPr lang="en-US" sz="3600" dirty="0" err="1"/>
              <a:t>Ipsum</a:t>
            </a:r>
            <a:r>
              <a:rPr lang="en-US" sz="3600" dirty="0"/>
              <a:t> has been the industry's standard dummy text ever since the 1500s, when an unknown printer took a galley of type and scrambled it to make a type specimen book. </a:t>
            </a:r>
          </a:p>
          <a:p>
            <a:endParaRPr lang="en-US" sz="3600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remaining essentially unchanged. 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899006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9262808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467077" y="2220150"/>
            <a:ext cx="7190554" cy="7224888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text.</a:t>
            </a:r>
          </a:p>
          <a:p>
            <a:endParaRPr lang="en-US" sz="3600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remaining essentially unchanged. </a:t>
            </a:r>
          </a:p>
        </p:txBody>
      </p:sp>
      <p:sp>
        <p:nvSpPr>
          <p:cNvPr id="6" name="Chart Placeholder 3"/>
          <p:cNvSpPr>
            <a:spLocks noGrp="1"/>
          </p:cNvSpPr>
          <p:nvPr>
            <p:ph type="chart" sz="quarter" idx="11"/>
          </p:nvPr>
        </p:nvSpPr>
        <p:spPr>
          <a:xfrm>
            <a:off x="7657630" y="2220150"/>
            <a:ext cx="9896592" cy="7224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463340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507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698" y="2186785"/>
            <a:ext cx="16221664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3771688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alf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700" y="2209873"/>
            <a:ext cx="8427912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700" y="549361"/>
            <a:ext cx="12364636" cy="1987550"/>
          </a:xfrm>
          <a:prstGeom prst="rect">
            <a:avLst/>
          </a:prstGeom>
        </p:spPr>
        <p:txBody>
          <a:bodyPr/>
          <a:lstStyle>
            <a:lvl1pPr algn="l">
              <a:defRPr lang="en-US" sz="8002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716411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3701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568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264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110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0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48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19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99C0FBA7-E3E6-4B66-B97D-6B8052B9D633}"/>
              </a:ext>
            </a:extLst>
          </p:cNvPr>
          <p:cNvGrpSpPr/>
          <p:nvPr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DDCDE4B6-F6E5-42F3-97CE-972AB8E8F34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722D202-9B8D-43AB-AC18-CC0E3FF3AB71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BFA2AE89-8394-48E9-A4C6-B6B73A855A5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DA775405-05BA-4CEF-BBAB-33A59926F3C6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3DC6EFE-1984-4D25-B743-8FABEE6FEDF2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kern="1200" smtClean="0">
                <a:solidFill>
                  <a:schemeClr val="accent5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baseline="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600" cap="none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69072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80" r:id="rId1"/>
    <p:sldLayoutId id="2147483985" r:id="rId2"/>
    <p:sldLayoutId id="2147483896" r:id="rId3"/>
    <p:sldLayoutId id="2147483981" r:id="rId4"/>
    <p:sldLayoutId id="2147483991" r:id="rId5"/>
    <p:sldLayoutId id="2147483988" r:id="rId6"/>
    <p:sldLayoutId id="2147483954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02493594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93" r:id="rId1"/>
    <p:sldLayoutId id="2147483994" r:id="rId2"/>
    <p:sldLayoutId id="2147483995" r:id="rId3"/>
    <p:sldLayoutId id="2147483996" r:id="rId4"/>
    <p:sldLayoutId id="2147483997" r:id="rId5"/>
    <p:sldLayoutId id="2147483998" r:id="rId6"/>
    <p:sldLayoutId id="2147483999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442AA81F-CE3C-8944-8ACB-982C17D98589}"/>
              </a:ext>
            </a:extLst>
          </p:cNvPr>
          <p:cNvGrpSpPr/>
          <p:nvPr userDrawn="1"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C2B4AEE9-6BF4-0C43-917F-4A6D14EF0260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FE810DE-3815-9C46-95B5-5A3CAEA829DA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  <p:pic>
          <p:nvPicPr>
            <p:cNvPr id="13" name="Picture 12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C0E7D59D-1169-E144-9DFF-71A56F66DF74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4" name="Picture 13" descr="Text&#10;&#10;Description automatically generated">
              <a:extLst>
                <a:ext uri="{FF2B5EF4-FFF2-40B4-BE49-F238E27FC236}">
                  <a16:creationId xmlns:a16="http://schemas.microsoft.com/office/drawing/2014/main" id="{FD1BADEB-B478-4547-AF2E-B427B10BBF0A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B094EEE-E64E-2A43-B72F-7101B8DA9032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437CCA62-A8B4-7640-B71B-F5FE92F8E255}"/>
              </a:ext>
            </a:extLst>
          </p:cNvPr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smtClean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dirty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61642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1" r:id="rId1"/>
    <p:sldLayoutId id="2147484002" r:id="rId2"/>
    <p:sldLayoutId id="2147484003" r:id="rId3"/>
    <p:sldLayoutId id="2147484004" r:id="rId4"/>
    <p:sldLayoutId id="2147484005" r:id="rId5"/>
    <p:sldLayoutId id="2147484006" r:id="rId6"/>
    <p:sldLayoutId id="2147484007" r:id="rId7"/>
  </p:sldLayoutIdLst>
  <p:txStyles>
    <p:titleStyle>
      <a:lvl1pPr algn="l" defTabSz="914400" rtl="0" eaLnBrk="1" latinLnBrk="0" hangingPunct="1"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/>
        <a:buNone/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485900" indent="-571500" algn="l" defTabSz="914400" rtl="0" eaLnBrk="1" latinLnBrk="0" hangingPunct="1">
        <a:spcBef>
          <a:spcPct val="20000"/>
        </a:spcBef>
        <a:buFont typeface="Arial"/>
        <a:buChar char="–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914400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9144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914400" rtl="0" eaLnBrk="1" latinLnBrk="0" hangingPunct="1">
        <a:spcBef>
          <a:spcPct val="20000"/>
        </a:spcBef>
        <a:buFont typeface="Arial"/>
        <a:buChar char="»"/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/4.0/legalcode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9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9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14">
            <a:extLst>
              <a:ext uri="{FF2B5EF4-FFF2-40B4-BE49-F238E27FC236}">
                <a16:creationId xmlns:a16="http://schemas.microsoft.com/office/drawing/2014/main" id="{4A6D247A-4576-4796-A8F2-4AC4CA0B20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9096EC-7B78-40A1-902B-4FD437982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5316" y="6705601"/>
            <a:ext cx="16304786" cy="1638092"/>
          </a:xfrm>
        </p:spPr>
        <p:txBody>
          <a:bodyPr/>
          <a:lstStyle/>
          <a:p>
            <a:r>
              <a:rPr lang="en-US"/>
              <a:t>Lecture 7.3 - Gestalt Psychology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B2F42C-38A8-43F3-8788-F337D2EA91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</p:txBody>
      </p:sp>
    </p:spTree>
    <p:extLst>
      <p:ext uri="{BB962C8B-B14F-4D97-AF65-F5344CB8AC3E}">
        <p14:creationId xmlns:p14="http://schemas.microsoft.com/office/powerpoint/2010/main" val="797556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>
            <a:extLst>
              <a:ext uri="{FF2B5EF4-FFF2-40B4-BE49-F238E27FC236}">
                <a16:creationId xmlns:a16="http://schemas.microsoft.com/office/drawing/2014/main" id="{852FFA10-A86E-407E-9EFC-624BFD519641}"/>
              </a:ext>
            </a:extLst>
          </p:cNvPr>
          <p:cNvSpPr txBox="1">
            <a:spLocks/>
          </p:cNvSpPr>
          <p:nvPr/>
        </p:nvSpPr>
        <p:spPr>
          <a:xfrm>
            <a:off x="1371600" y="4040981"/>
            <a:ext cx="15544800" cy="2205038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lang="en-US" sz="4000" kern="1200" dirty="0">
                <a:solidFill>
                  <a:schemeClr val="tx1"/>
                </a:solidFill>
                <a:latin typeface="Vitesse Bold"/>
                <a:ea typeface="+mj-ea"/>
                <a:cs typeface="Vitesse Bold"/>
              </a:defRPr>
            </a:lvl1pPr>
          </a:lstStyle>
          <a:p>
            <a:pPr algn="ctr" defTabSz="914400" fontAlgn="auto">
              <a:spcAft>
                <a:spcPts val="0"/>
              </a:spcAft>
            </a:pPr>
            <a:r>
              <a:rPr lang="en-US" sz="6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many groups are there?</a:t>
            </a:r>
          </a:p>
        </p:txBody>
      </p:sp>
    </p:spTree>
    <p:extLst>
      <p:ext uri="{BB962C8B-B14F-4D97-AF65-F5344CB8AC3E}">
        <p14:creationId xmlns:p14="http://schemas.microsoft.com/office/powerpoint/2010/main" val="1198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8779" y="1837591"/>
            <a:ext cx="6630442" cy="661181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21828" y="9304113"/>
            <a:ext cx="109524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prstClr val="black"/>
                </a:solidFill>
                <a:latin typeface="Calibri"/>
                <a:ea typeface="+mn-ea"/>
              </a:rPr>
              <a:t>Retrieved: https://</a:t>
            </a:r>
            <a:r>
              <a:rPr lang="en-US" sz="2800" dirty="0" err="1">
                <a:solidFill>
                  <a:prstClr val="black"/>
                </a:solidFill>
                <a:latin typeface="Calibri"/>
                <a:ea typeface="+mn-ea"/>
              </a:rPr>
              <a:t>en.wikipedia.org</a:t>
            </a:r>
            <a:r>
              <a:rPr lang="en-US" sz="2800" dirty="0">
                <a:solidFill>
                  <a:prstClr val="black"/>
                </a:solidFill>
                <a:latin typeface="Calibri"/>
                <a:ea typeface="+mn-ea"/>
              </a:rPr>
              <a:t>/wiki/</a:t>
            </a:r>
            <a:r>
              <a:rPr lang="en-US" sz="2800" dirty="0" err="1">
                <a:solidFill>
                  <a:prstClr val="black"/>
                </a:solidFill>
                <a:latin typeface="Calibri"/>
                <a:ea typeface="+mn-ea"/>
              </a:rPr>
              <a:t>Gestalt_psychology</a:t>
            </a:r>
            <a:endParaRPr lang="en-US" sz="2800" dirty="0">
              <a:solidFill>
                <a:prstClr val="black"/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2703998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53A787B-9331-488D-9404-DAF926F76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11958"/>
            <a:ext cx="16459200" cy="1714500"/>
          </a:xfrm>
        </p:spPr>
        <p:txBody>
          <a:bodyPr/>
          <a:lstStyle/>
          <a:p>
            <a:r>
              <a:rPr lang="en-US" sz="7200" dirty="0"/>
              <a:t>Similarity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8779" y="1837591"/>
            <a:ext cx="6630442" cy="661181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721828" y="9304113"/>
            <a:ext cx="109524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prstClr val="black"/>
                </a:solidFill>
                <a:latin typeface="Calibri"/>
                <a:ea typeface="+mn-ea"/>
              </a:rPr>
              <a:t>Retrieved: https://</a:t>
            </a:r>
            <a:r>
              <a:rPr lang="en-US" sz="2800" dirty="0" err="1">
                <a:solidFill>
                  <a:prstClr val="black"/>
                </a:solidFill>
                <a:latin typeface="Calibri"/>
                <a:ea typeface="+mn-ea"/>
              </a:rPr>
              <a:t>en.wikipedia.org</a:t>
            </a:r>
            <a:r>
              <a:rPr lang="en-US" sz="2800" dirty="0">
                <a:solidFill>
                  <a:prstClr val="black"/>
                </a:solidFill>
                <a:latin typeface="Calibri"/>
                <a:ea typeface="+mn-ea"/>
              </a:rPr>
              <a:t>/wiki/</a:t>
            </a:r>
            <a:r>
              <a:rPr lang="en-US" sz="2800" dirty="0" err="1">
                <a:solidFill>
                  <a:prstClr val="black"/>
                </a:solidFill>
                <a:latin typeface="Calibri"/>
                <a:ea typeface="+mn-ea"/>
              </a:rPr>
              <a:t>Gestalt_psychology</a:t>
            </a:r>
            <a:endParaRPr lang="en-US" sz="2800" dirty="0">
              <a:solidFill>
                <a:prstClr val="black"/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028540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>
            <a:extLst>
              <a:ext uri="{FF2B5EF4-FFF2-40B4-BE49-F238E27FC236}">
                <a16:creationId xmlns:a16="http://schemas.microsoft.com/office/drawing/2014/main" id="{852FFA10-A86E-407E-9EFC-624BFD519641}"/>
              </a:ext>
            </a:extLst>
          </p:cNvPr>
          <p:cNvSpPr txBox="1">
            <a:spLocks/>
          </p:cNvSpPr>
          <p:nvPr/>
        </p:nvSpPr>
        <p:spPr>
          <a:xfrm>
            <a:off x="1371600" y="4040981"/>
            <a:ext cx="15544800" cy="2205038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lang="en-US" sz="4000" kern="1200" dirty="0">
                <a:solidFill>
                  <a:schemeClr val="tx1"/>
                </a:solidFill>
                <a:latin typeface="Vitesse Bold"/>
                <a:ea typeface="+mj-ea"/>
                <a:cs typeface="Vitesse Bold"/>
              </a:defRPr>
            </a:lvl1pPr>
          </a:lstStyle>
          <a:p>
            <a:pPr algn="ctr" defTabSz="914400" fontAlgn="auto">
              <a:spcAft>
                <a:spcPts val="0"/>
              </a:spcAft>
            </a:pPr>
            <a:r>
              <a:rPr lang="en-US" sz="6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many shapes are there?</a:t>
            </a:r>
          </a:p>
        </p:txBody>
      </p:sp>
    </p:spTree>
    <p:extLst>
      <p:ext uri="{BB962C8B-B14F-4D97-AF65-F5344CB8AC3E}">
        <p14:creationId xmlns:p14="http://schemas.microsoft.com/office/powerpoint/2010/main" val="38744802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394" y="2579255"/>
            <a:ext cx="14707412" cy="618960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21828" y="9304113"/>
            <a:ext cx="109524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prstClr val="black"/>
                </a:solidFill>
                <a:latin typeface="Calibri"/>
                <a:ea typeface="+mn-ea"/>
              </a:rPr>
              <a:t>Retrieved: https://</a:t>
            </a:r>
            <a:r>
              <a:rPr lang="en-US" sz="2800" dirty="0" err="1">
                <a:solidFill>
                  <a:prstClr val="black"/>
                </a:solidFill>
                <a:latin typeface="Calibri"/>
                <a:ea typeface="+mn-ea"/>
              </a:rPr>
              <a:t>en.wikipedia.org</a:t>
            </a:r>
            <a:r>
              <a:rPr lang="en-US" sz="2800" dirty="0">
                <a:solidFill>
                  <a:prstClr val="black"/>
                </a:solidFill>
                <a:latin typeface="Calibri"/>
                <a:ea typeface="+mn-ea"/>
              </a:rPr>
              <a:t>/wiki/</a:t>
            </a:r>
            <a:r>
              <a:rPr lang="en-US" sz="2800" dirty="0" err="1">
                <a:solidFill>
                  <a:prstClr val="black"/>
                </a:solidFill>
                <a:latin typeface="Calibri"/>
                <a:ea typeface="+mn-ea"/>
              </a:rPr>
              <a:t>Gestalt_psychology</a:t>
            </a:r>
            <a:endParaRPr lang="en-US" sz="2800" dirty="0">
              <a:solidFill>
                <a:prstClr val="black"/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3773785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C473B95-AE2A-4E75-847F-CCC2C6742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11958"/>
            <a:ext cx="16459200" cy="1714500"/>
          </a:xfrm>
        </p:spPr>
        <p:txBody>
          <a:bodyPr/>
          <a:lstStyle/>
          <a:p>
            <a:r>
              <a:rPr lang="en-US" sz="7200" dirty="0"/>
              <a:t>Closure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394" y="2579255"/>
            <a:ext cx="14707412" cy="618960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721828" y="9304113"/>
            <a:ext cx="109524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prstClr val="black"/>
                </a:solidFill>
                <a:latin typeface="Calibri"/>
                <a:ea typeface="+mn-ea"/>
              </a:rPr>
              <a:t>Retrieved: https://</a:t>
            </a:r>
            <a:r>
              <a:rPr lang="en-US" sz="2800" dirty="0" err="1">
                <a:solidFill>
                  <a:prstClr val="black"/>
                </a:solidFill>
                <a:latin typeface="Calibri"/>
                <a:ea typeface="+mn-ea"/>
              </a:rPr>
              <a:t>en.wikipedia.org</a:t>
            </a:r>
            <a:r>
              <a:rPr lang="en-US" sz="2800" dirty="0">
                <a:solidFill>
                  <a:prstClr val="black"/>
                </a:solidFill>
                <a:latin typeface="Calibri"/>
                <a:ea typeface="+mn-ea"/>
              </a:rPr>
              <a:t>/wiki/</a:t>
            </a:r>
            <a:r>
              <a:rPr lang="en-US" sz="2800" dirty="0" err="1">
                <a:solidFill>
                  <a:prstClr val="black"/>
                </a:solidFill>
                <a:latin typeface="Calibri"/>
                <a:ea typeface="+mn-ea"/>
              </a:rPr>
              <a:t>Gestalt_psychology</a:t>
            </a:r>
            <a:endParaRPr lang="en-US" sz="2800" dirty="0">
              <a:solidFill>
                <a:prstClr val="black"/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8431600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>
            <a:extLst>
              <a:ext uri="{FF2B5EF4-FFF2-40B4-BE49-F238E27FC236}">
                <a16:creationId xmlns:a16="http://schemas.microsoft.com/office/drawing/2014/main" id="{852FFA10-A86E-407E-9EFC-624BFD519641}"/>
              </a:ext>
            </a:extLst>
          </p:cNvPr>
          <p:cNvSpPr txBox="1">
            <a:spLocks/>
          </p:cNvSpPr>
          <p:nvPr/>
        </p:nvSpPr>
        <p:spPr>
          <a:xfrm>
            <a:off x="1453662" y="4040981"/>
            <a:ext cx="15544800" cy="2205038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lang="en-US" sz="4000" kern="1200" dirty="0">
                <a:solidFill>
                  <a:schemeClr val="tx1"/>
                </a:solidFill>
                <a:latin typeface="Vitesse Bold"/>
                <a:ea typeface="+mj-ea"/>
                <a:cs typeface="Vitesse Bold"/>
              </a:defRPr>
            </a:lvl1pPr>
          </a:lstStyle>
          <a:p>
            <a:pPr algn="ctr" defTabSz="914400" fontAlgn="auto">
              <a:spcAft>
                <a:spcPts val="0"/>
              </a:spcAft>
            </a:pPr>
            <a:r>
              <a:rPr lang="en-US" sz="6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many items are there?</a:t>
            </a:r>
          </a:p>
        </p:txBody>
      </p:sp>
    </p:spTree>
    <p:extLst>
      <p:ext uri="{BB962C8B-B14F-4D97-AF65-F5344CB8AC3E}">
        <p14:creationId xmlns:p14="http://schemas.microsoft.com/office/powerpoint/2010/main" val="34374524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52896F-65B9-41A2-ADA5-D2325F5341B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914400" y="4229102"/>
            <a:ext cx="16459200" cy="6788944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/>
            <a:r>
              <a:rPr lang="en-US" sz="12000" dirty="0"/>
              <a:t>(  )     {  }     [  ]</a:t>
            </a:r>
          </a:p>
        </p:txBody>
      </p:sp>
    </p:spTree>
    <p:extLst>
      <p:ext uri="{BB962C8B-B14F-4D97-AF65-F5344CB8AC3E}">
        <p14:creationId xmlns:p14="http://schemas.microsoft.com/office/powerpoint/2010/main" val="15523898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52896F-65B9-41A2-ADA5-D2325F5341B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914400" y="4229102"/>
            <a:ext cx="16459200" cy="6788944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/>
            <a:r>
              <a:rPr lang="en-US" sz="12000" dirty="0"/>
              <a:t>(  )     {  }     [  ]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D4D2F1F-EEE5-4746-B3F7-FEF24DBAA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11958"/>
            <a:ext cx="16459200" cy="1714500"/>
          </a:xfrm>
        </p:spPr>
        <p:txBody>
          <a:bodyPr/>
          <a:lstStyle/>
          <a:p>
            <a:r>
              <a:rPr lang="en-US" sz="7200" dirty="0"/>
              <a:t>Symmetry</a:t>
            </a:r>
          </a:p>
        </p:txBody>
      </p:sp>
    </p:spTree>
    <p:extLst>
      <p:ext uri="{BB962C8B-B14F-4D97-AF65-F5344CB8AC3E}">
        <p14:creationId xmlns:p14="http://schemas.microsoft.com/office/powerpoint/2010/main" val="40356465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>
            <a:extLst>
              <a:ext uri="{FF2B5EF4-FFF2-40B4-BE49-F238E27FC236}">
                <a16:creationId xmlns:a16="http://schemas.microsoft.com/office/drawing/2014/main" id="{852FFA10-A86E-407E-9EFC-624BFD519641}"/>
              </a:ext>
            </a:extLst>
          </p:cNvPr>
          <p:cNvSpPr txBox="1">
            <a:spLocks/>
          </p:cNvSpPr>
          <p:nvPr/>
        </p:nvSpPr>
        <p:spPr>
          <a:xfrm>
            <a:off x="1371600" y="4040981"/>
            <a:ext cx="15544800" cy="2205038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lang="en-US" sz="4000" kern="1200" dirty="0">
                <a:solidFill>
                  <a:schemeClr val="tx1"/>
                </a:solidFill>
                <a:latin typeface="Vitesse Bold"/>
                <a:ea typeface="+mj-ea"/>
                <a:cs typeface="Vitesse Bold"/>
              </a:defRPr>
            </a:lvl1pPr>
          </a:lstStyle>
          <a:p>
            <a:pPr algn="ctr" defTabSz="914400" fontAlgn="auto">
              <a:spcAft>
                <a:spcPts val="0"/>
              </a:spcAft>
            </a:pPr>
            <a:r>
              <a:rPr lang="en-US" sz="6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many sets are there?</a:t>
            </a:r>
          </a:p>
        </p:txBody>
      </p:sp>
    </p:spTree>
    <p:extLst>
      <p:ext uri="{BB962C8B-B14F-4D97-AF65-F5344CB8AC3E}">
        <p14:creationId xmlns:p14="http://schemas.microsoft.com/office/powerpoint/2010/main" val="1702737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F39E623-7E8F-487F-86AA-742B27905F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8880" y="3505059"/>
            <a:ext cx="3190241" cy="1104314"/>
          </a:xfrm>
          <a:prstGeom prst="rect">
            <a:avLst/>
          </a:prstGeom>
        </p:spPr>
      </p:pic>
      <p:sp>
        <p:nvSpPr>
          <p:cNvPr id="10" name="Subtitle 11">
            <a:extLst>
              <a:ext uri="{FF2B5EF4-FFF2-40B4-BE49-F238E27FC236}">
                <a16:creationId xmlns:a16="http://schemas.microsoft.com/office/drawing/2014/main" id="{7A19A67C-0C19-4076-8945-3A7EB019B8F8}"/>
              </a:ext>
            </a:extLst>
          </p:cNvPr>
          <p:cNvSpPr txBox="1">
            <a:spLocks noGrp="1"/>
          </p:cNvSpPr>
          <p:nvPr>
            <p:ph idx="1"/>
          </p:nvPr>
        </p:nvSpPr>
        <p:spPr bwMode="auto">
          <a:xfrm>
            <a:off x="853440" y="4980568"/>
            <a:ext cx="16581120" cy="561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defTabSz="346459" rtl="0" fontAlgn="base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F6F6F"/>
              </a:buClr>
              <a:buSzPct val="100000"/>
              <a:buFontTx/>
              <a:buNone/>
              <a:defRPr sz="1400" b="0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0238" indent="-2286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04863" indent="-2032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31066" indent="-171443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500">
                <a:solidFill>
                  <a:schemeClr val="bg1"/>
                </a:solidFill>
                <a:latin typeface="+mn-lt"/>
              </a:defRPr>
            </a:lvl4pPr>
            <a:lvl5pPr marL="1588230" indent="-171443" algn="l" rtl="0" fontAlgn="base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5pPr>
            <a:lvl6pPr marL="1931117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6pPr>
            <a:lvl7pPr marL="2274003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7pPr>
            <a:lvl8pPr marL="2616890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8pPr>
            <a:lvl9pPr marL="2959775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9pPr>
          </a:lstStyle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The Accelerated Data Science Teaching Kit is licensed by NVIDIA, Georgia Institute of Technology, and Prairie View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A&amp;M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University under the</a:t>
            </a:r>
          </a:p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Creative Commons Attribution-</a:t>
            </a:r>
            <a:r>
              <a:rPr lang="en-US" sz="1600" u="sng" dirty="0" err="1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NonCommercial</a:t>
            </a: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4.0 International License.</a:t>
            </a:r>
            <a:endParaRPr lang="en-US" sz="1600" dirty="0">
              <a:solidFill>
                <a:srgbClr val="6F6F6F"/>
              </a:solidFill>
              <a:ea typeface="Times New Roman" panose="02020603050405020304" pitchFamily="18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</p:spTree>
    <p:extLst>
      <p:ext uri="{BB962C8B-B14F-4D97-AF65-F5344CB8AC3E}">
        <p14:creationId xmlns:p14="http://schemas.microsoft.com/office/powerpoint/2010/main" val="2765269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:a16="http://schemas.microsoft.com/office/drawing/2014/main" id="{65C1FC4B-F769-468D-9794-9794EA1E080D}"/>
              </a:ext>
            </a:extLst>
          </p:cNvPr>
          <p:cNvSpPr/>
          <p:nvPr/>
        </p:nvSpPr>
        <p:spPr>
          <a:xfrm>
            <a:off x="3364690" y="4805320"/>
            <a:ext cx="573772" cy="586772"/>
          </a:xfrm>
          <a:prstGeom prst="ellips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sz="27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0102352A-5490-41B9-861F-18BF49C5594A}"/>
              </a:ext>
            </a:extLst>
          </p:cNvPr>
          <p:cNvSpPr/>
          <p:nvPr/>
        </p:nvSpPr>
        <p:spPr>
          <a:xfrm>
            <a:off x="6194244" y="5392092"/>
            <a:ext cx="573772" cy="586772"/>
          </a:xfrm>
          <a:prstGeom prst="ellips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sz="27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09C52BE-E896-49FE-A1B7-CB42B63AAE86}"/>
              </a:ext>
            </a:extLst>
          </p:cNvPr>
          <p:cNvSpPr/>
          <p:nvPr/>
        </p:nvSpPr>
        <p:spPr>
          <a:xfrm>
            <a:off x="11943764" y="7182130"/>
            <a:ext cx="573772" cy="586772"/>
          </a:xfrm>
          <a:prstGeom prst="ellips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sz="27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EC06681-6072-435E-A536-77AA24E182AB}"/>
              </a:ext>
            </a:extLst>
          </p:cNvPr>
          <p:cNvSpPr/>
          <p:nvPr/>
        </p:nvSpPr>
        <p:spPr>
          <a:xfrm>
            <a:off x="12450500" y="3317188"/>
            <a:ext cx="573772" cy="586772"/>
          </a:xfrm>
          <a:prstGeom prst="ellips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sz="27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E79049D-39F1-400B-A96A-BEB214D2FBEF}"/>
              </a:ext>
            </a:extLst>
          </p:cNvPr>
          <p:cNvSpPr/>
          <p:nvPr/>
        </p:nvSpPr>
        <p:spPr>
          <a:xfrm>
            <a:off x="5515712" y="3498504"/>
            <a:ext cx="573772" cy="586772"/>
          </a:xfrm>
          <a:prstGeom prst="ellips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sz="27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A265954-D239-48EC-93E3-1651907614B2}"/>
              </a:ext>
            </a:extLst>
          </p:cNvPr>
          <p:cNvSpPr/>
          <p:nvPr/>
        </p:nvSpPr>
        <p:spPr>
          <a:xfrm>
            <a:off x="4278182" y="7088548"/>
            <a:ext cx="573772" cy="586772"/>
          </a:xfrm>
          <a:prstGeom prst="ellips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sz="27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27114CB-0D76-4404-8103-A86D01A1FCF6}"/>
              </a:ext>
            </a:extLst>
          </p:cNvPr>
          <p:cNvSpPr/>
          <p:nvPr/>
        </p:nvSpPr>
        <p:spPr>
          <a:xfrm>
            <a:off x="7329736" y="7723896"/>
            <a:ext cx="573772" cy="586772"/>
          </a:xfrm>
          <a:prstGeom prst="ellips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sz="27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F9EB2D0-F96D-4587-BD50-CA139C9D6798}"/>
              </a:ext>
            </a:extLst>
          </p:cNvPr>
          <p:cNvSpPr/>
          <p:nvPr/>
        </p:nvSpPr>
        <p:spPr>
          <a:xfrm>
            <a:off x="9634478" y="5978862"/>
            <a:ext cx="573772" cy="586772"/>
          </a:xfrm>
          <a:prstGeom prst="ellips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sz="27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F06796D-61CD-4CD7-B976-052A4A16627C}"/>
              </a:ext>
            </a:extLst>
          </p:cNvPr>
          <p:cNvSpPr/>
          <p:nvPr/>
        </p:nvSpPr>
        <p:spPr>
          <a:xfrm>
            <a:off x="9347594" y="3791892"/>
            <a:ext cx="573772" cy="586772"/>
          </a:xfrm>
          <a:prstGeom prst="ellips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sz="27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83781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8418 -0.41732 " pathEditMode="relative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8418 -0.41732 " pathEditMode="relative" ptsTypes="AA"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8418 -0.41732 " pathEditMode="relative" ptsTypes="AA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8418 -0.41732 " pathEditMode="relative" ptsTypes="AA">
                                      <p:cBhvr>
                                        <p:cTn id="1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4758 -0.21862 " pathEditMode="relative" ptsTypes="AA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4758 -0.21862 " pathEditMode="relative" ptsTypes="AA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4758 -0.21862 " pathEditMode="relative" ptsTypes="AA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4758 -0.21862 " pathEditMode="relative" ptsTypes="AA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4758 -0.21862 " pathEditMode="relative" ptsTypes="AA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:a16="http://schemas.microsoft.com/office/drawing/2014/main" id="{65C1FC4B-F769-468D-9794-9794EA1E080D}"/>
              </a:ext>
            </a:extLst>
          </p:cNvPr>
          <p:cNvSpPr/>
          <p:nvPr/>
        </p:nvSpPr>
        <p:spPr>
          <a:xfrm>
            <a:off x="3364690" y="4805320"/>
            <a:ext cx="573772" cy="586772"/>
          </a:xfrm>
          <a:prstGeom prst="ellips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sz="27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0102352A-5490-41B9-861F-18BF49C5594A}"/>
              </a:ext>
            </a:extLst>
          </p:cNvPr>
          <p:cNvSpPr/>
          <p:nvPr/>
        </p:nvSpPr>
        <p:spPr>
          <a:xfrm>
            <a:off x="6194244" y="5392092"/>
            <a:ext cx="573772" cy="586772"/>
          </a:xfrm>
          <a:prstGeom prst="ellips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sz="27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09C52BE-E896-49FE-A1B7-CB42B63AAE86}"/>
              </a:ext>
            </a:extLst>
          </p:cNvPr>
          <p:cNvSpPr/>
          <p:nvPr/>
        </p:nvSpPr>
        <p:spPr>
          <a:xfrm>
            <a:off x="11943764" y="7182130"/>
            <a:ext cx="573772" cy="586772"/>
          </a:xfrm>
          <a:prstGeom prst="ellips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sz="27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EC06681-6072-435E-A536-77AA24E182AB}"/>
              </a:ext>
            </a:extLst>
          </p:cNvPr>
          <p:cNvSpPr/>
          <p:nvPr/>
        </p:nvSpPr>
        <p:spPr>
          <a:xfrm>
            <a:off x="12450500" y="3317188"/>
            <a:ext cx="573772" cy="586772"/>
          </a:xfrm>
          <a:prstGeom prst="ellips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sz="27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E79049D-39F1-400B-A96A-BEB214D2FBEF}"/>
              </a:ext>
            </a:extLst>
          </p:cNvPr>
          <p:cNvSpPr/>
          <p:nvPr/>
        </p:nvSpPr>
        <p:spPr>
          <a:xfrm>
            <a:off x="5515712" y="3498504"/>
            <a:ext cx="573772" cy="586772"/>
          </a:xfrm>
          <a:prstGeom prst="ellips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sz="27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A265954-D239-48EC-93E3-1651907614B2}"/>
              </a:ext>
            </a:extLst>
          </p:cNvPr>
          <p:cNvSpPr/>
          <p:nvPr/>
        </p:nvSpPr>
        <p:spPr>
          <a:xfrm>
            <a:off x="4278182" y="7088548"/>
            <a:ext cx="573772" cy="586772"/>
          </a:xfrm>
          <a:prstGeom prst="ellips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sz="27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27114CB-0D76-4404-8103-A86D01A1FCF6}"/>
              </a:ext>
            </a:extLst>
          </p:cNvPr>
          <p:cNvSpPr/>
          <p:nvPr/>
        </p:nvSpPr>
        <p:spPr>
          <a:xfrm>
            <a:off x="7329736" y="7723896"/>
            <a:ext cx="573772" cy="586772"/>
          </a:xfrm>
          <a:prstGeom prst="ellips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sz="27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F9EB2D0-F96D-4587-BD50-CA139C9D6798}"/>
              </a:ext>
            </a:extLst>
          </p:cNvPr>
          <p:cNvSpPr/>
          <p:nvPr/>
        </p:nvSpPr>
        <p:spPr>
          <a:xfrm>
            <a:off x="9634478" y="5978862"/>
            <a:ext cx="573772" cy="586772"/>
          </a:xfrm>
          <a:prstGeom prst="ellips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sz="27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F06796D-61CD-4CD7-B976-052A4A16627C}"/>
              </a:ext>
            </a:extLst>
          </p:cNvPr>
          <p:cNvSpPr/>
          <p:nvPr/>
        </p:nvSpPr>
        <p:spPr>
          <a:xfrm>
            <a:off x="9347594" y="3791892"/>
            <a:ext cx="573772" cy="586772"/>
          </a:xfrm>
          <a:prstGeom prst="ellips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sz="27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58548351-E065-4A42-A922-3C42BB03C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7152" y="420044"/>
            <a:ext cx="12344400" cy="1714500"/>
          </a:xfrm>
        </p:spPr>
        <p:txBody>
          <a:bodyPr/>
          <a:lstStyle/>
          <a:p>
            <a:r>
              <a:rPr lang="en-US" sz="7200" dirty="0"/>
              <a:t>Common Fate</a:t>
            </a:r>
          </a:p>
        </p:txBody>
      </p:sp>
    </p:spTree>
    <p:extLst>
      <p:ext uri="{BB962C8B-B14F-4D97-AF65-F5344CB8AC3E}">
        <p14:creationId xmlns:p14="http://schemas.microsoft.com/office/powerpoint/2010/main" val="34978061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>
            <a:extLst>
              <a:ext uri="{FF2B5EF4-FFF2-40B4-BE49-F238E27FC236}">
                <a16:creationId xmlns:a16="http://schemas.microsoft.com/office/drawing/2014/main" id="{852FFA10-A86E-407E-9EFC-624BFD519641}"/>
              </a:ext>
            </a:extLst>
          </p:cNvPr>
          <p:cNvSpPr txBox="1">
            <a:spLocks/>
          </p:cNvSpPr>
          <p:nvPr/>
        </p:nvSpPr>
        <p:spPr>
          <a:xfrm>
            <a:off x="1371600" y="4040981"/>
            <a:ext cx="15544800" cy="2205038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lang="en-US" sz="4000" kern="1200" dirty="0">
                <a:solidFill>
                  <a:schemeClr val="tx1"/>
                </a:solidFill>
                <a:latin typeface="Vitesse Bold"/>
                <a:ea typeface="+mj-ea"/>
                <a:cs typeface="Vitesse Bold"/>
              </a:defRPr>
            </a:lvl1pPr>
          </a:lstStyle>
          <a:p>
            <a:pPr algn="ctr" defTabSz="914400" fontAlgn="auto">
              <a:spcAft>
                <a:spcPts val="0"/>
              </a:spcAft>
            </a:pPr>
            <a:r>
              <a:rPr lang="en-US" sz="6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many objects are there?</a:t>
            </a:r>
          </a:p>
        </p:txBody>
      </p:sp>
    </p:spTree>
    <p:extLst>
      <p:ext uri="{BB962C8B-B14F-4D97-AF65-F5344CB8AC3E}">
        <p14:creationId xmlns:p14="http://schemas.microsoft.com/office/powerpoint/2010/main" val="28408417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9274" y="2215659"/>
            <a:ext cx="9029452" cy="7414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7982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A5634FF-4DD6-4BB6-80CE-6AC9EE902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11958"/>
            <a:ext cx="16459200" cy="1714500"/>
          </a:xfrm>
        </p:spPr>
        <p:txBody>
          <a:bodyPr/>
          <a:lstStyle/>
          <a:p>
            <a:r>
              <a:rPr lang="en-US" sz="7200" dirty="0"/>
              <a:t>Continuity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9274" y="2215659"/>
            <a:ext cx="9029452" cy="7414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9724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>
            <a:extLst>
              <a:ext uri="{FF2B5EF4-FFF2-40B4-BE49-F238E27FC236}">
                <a16:creationId xmlns:a16="http://schemas.microsoft.com/office/drawing/2014/main" id="{852FFA10-A86E-407E-9EFC-624BFD519641}"/>
              </a:ext>
            </a:extLst>
          </p:cNvPr>
          <p:cNvSpPr txBox="1">
            <a:spLocks/>
          </p:cNvSpPr>
          <p:nvPr/>
        </p:nvSpPr>
        <p:spPr>
          <a:xfrm>
            <a:off x="1371600" y="4040981"/>
            <a:ext cx="15544800" cy="2205038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lang="en-US" sz="4000" kern="1200" dirty="0">
                <a:solidFill>
                  <a:schemeClr val="tx1"/>
                </a:solidFill>
                <a:latin typeface="Vitesse Bold"/>
                <a:ea typeface="+mj-ea"/>
                <a:cs typeface="Vitesse Bold"/>
              </a:defRPr>
            </a:lvl1pPr>
          </a:lstStyle>
          <a:p>
            <a:pPr algn="ctr" defTabSz="914400" fontAlgn="auto">
              <a:spcAft>
                <a:spcPts val="0"/>
              </a:spcAft>
            </a:pPr>
            <a:r>
              <a:rPr lang="en-US" sz="6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many objects are there?</a:t>
            </a:r>
          </a:p>
        </p:txBody>
      </p:sp>
    </p:spTree>
    <p:extLst>
      <p:ext uri="{BB962C8B-B14F-4D97-AF65-F5344CB8AC3E}">
        <p14:creationId xmlns:p14="http://schemas.microsoft.com/office/powerpoint/2010/main" val="4896378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Content Placeholder 3">
            <a:extLst>
              <a:ext uri="{FF2B5EF4-FFF2-40B4-BE49-F238E27FC236}">
                <a16:creationId xmlns:a16="http://schemas.microsoft.com/office/drawing/2014/main" id="{271CAA62-B342-4154-9B4C-59E81B09E21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9600" r="55060" b="91578"/>
          <a:stretch/>
        </p:blipFill>
        <p:spPr>
          <a:xfrm>
            <a:off x="9317423" y="2938712"/>
            <a:ext cx="599090" cy="57174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282053C5-FF0E-4A8F-AD2F-898FD5098D73}"/>
              </a:ext>
            </a:extLst>
          </p:cNvPr>
          <p:cNvSpPr/>
          <p:nvPr/>
        </p:nvSpPr>
        <p:spPr>
          <a:xfrm>
            <a:off x="8434553" y="2938712"/>
            <a:ext cx="346842" cy="4193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40000" dist="23000" dir="5400000" rotWithShape="0">
              <a:schemeClr val="bg1"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sz="3600">
              <a:solidFill>
                <a:prstClr val="white"/>
              </a:solidFill>
              <a:latin typeface="Calibri"/>
            </a:endParaRPr>
          </a:p>
        </p:txBody>
      </p:sp>
      <p:pic>
        <p:nvPicPr>
          <p:cNvPr id="12" name="Content Placeholder 3">
            <a:extLst>
              <a:ext uri="{FF2B5EF4-FFF2-40B4-BE49-F238E27FC236}">
                <a16:creationId xmlns:a16="http://schemas.microsoft.com/office/drawing/2014/main" id="{A83DBDC8-1B24-4E6D-80F4-681C570D33B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8053" t="47900" r="57731" b="42347"/>
          <a:stretch/>
        </p:blipFill>
        <p:spPr>
          <a:xfrm>
            <a:off x="9280775" y="6170976"/>
            <a:ext cx="472966" cy="662152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4103D483-648C-4229-9497-FF2F3E04BE62}"/>
              </a:ext>
            </a:extLst>
          </p:cNvPr>
          <p:cNvSpPr/>
          <p:nvPr/>
        </p:nvSpPr>
        <p:spPr>
          <a:xfrm>
            <a:off x="8198069" y="6413784"/>
            <a:ext cx="346842" cy="4193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40000" dist="23000" dir="5400000" rotWithShape="0">
              <a:schemeClr val="bg1"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sz="36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CDD7A43-5191-4CFC-9FD5-E9681600CFEF}"/>
              </a:ext>
            </a:extLst>
          </p:cNvPr>
          <p:cNvSpPr/>
          <p:nvPr/>
        </p:nvSpPr>
        <p:spPr>
          <a:xfrm>
            <a:off x="3736428" y="2774732"/>
            <a:ext cx="804040" cy="5833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sz="36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0BC3B8C-9DF5-4B3F-8143-CF58478E7C3A}"/>
              </a:ext>
            </a:extLst>
          </p:cNvPr>
          <p:cNvSpPr/>
          <p:nvPr/>
        </p:nvSpPr>
        <p:spPr>
          <a:xfrm>
            <a:off x="9214946" y="6136818"/>
            <a:ext cx="804040" cy="5833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sz="36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733080B-2D00-4951-BE56-B917508D0B6A}"/>
              </a:ext>
            </a:extLst>
          </p:cNvPr>
          <p:cNvSpPr/>
          <p:nvPr/>
        </p:nvSpPr>
        <p:spPr>
          <a:xfrm>
            <a:off x="9280774" y="2774732"/>
            <a:ext cx="804040" cy="5833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sz="36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C86AA39-0A44-48F9-A43B-81873FDD3B33}"/>
              </a:ext>
            </a:extLst>
          </p:cNvPr>
          <p:cNvSpPr/>
          <p:nvPr/>
        </p:nvSpPr>
        <p:spPr>
          <a:xfrm>
            <a:off x="3639208" y="6249804"/>
            <a:ext cx="804040" cy="5833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sz="3600">
              <a:solidFill>
                <a:prstClr val="white"/>
              </a:solidFill>
              <a:latin typeface="Calibri"/>
            </a:endParaRPr>
          </a:p>
        </p:txBody>
      </p:sp>
      <p:pic>
        <p:nvPicPr>
          <p:cNvPr id="15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23361" r="-23361"/>
          <a:stretch>
            <a:fillRect/>
          </a:stretch>
        </p:blipFill>
        <p:spPr>
          <a:xfrm>
            <a:off x="2213119" y="1756844"/>
            <a:ext cx="13136550" cy="722459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721828" y="9304113"/>
            <a:ext cx="109524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prstClr val="black"/>
                </a:solidFill>
                <a:latin typeface="Calibri"/>
                <a:ea typeface="+mn-ea"/>
              </a:rPr>
              <a:t>Retrieved: https://</a:t>
            </a:r>
            <a:r>
              <a:rPr lang="en-US" sz="2800" dirty="0" err="1">
                <a:solidFill>
                  <a:prstClr val="black"/>
                </a:solidFill>
                <a:latin typeface="Calibri"/>
                <a:ea typeface="+mn-ea"/>
              </a:rPr>
              <a:t>en.wikipedia.org</a:t>
            </a:r>
            <a:r>
              <a:rPr lang="en-US" sz="2800" dirty="0">
                <a:solidFill>
                  <a:prstClr val="black"/>
                </a:solidFill>
                <a:latin typeface="Calibri"/>
                <a:ea typeface="+mn-ea"/>
              </a:rPr>
              <a:t>/wiki/</a:t>
            </a:r>
            <a:r>
              <a:rPr lang="en-US" sz="2800" dirty="0" err="1">
                <a:solidFill>
                  <a:prstClr val="black"/>
                </a:solidFill>
                <a:latin typeface="Calibri"/>
                <a:ea typeface="+mn-ea"/>
              </a:rPr>
              <a:t>Gestalt_psychology</a:t>
            </a:r>
            <a:endParaRPr lang="en-US" sz="2800" dirty="0">
              <a:solidFill>
                <a:prstClr val="black"/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963345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Content Placeholder 3">
            <a:extLst>
              <a:ext uri="{FF2B5EF4-FFF2-40B4-BE49-F238E27FC236}">
                <a16:creationId xmlns:a16="http://schemas.microsoft.com/office/drawing/2014/main" id="{271CAA62-B342-4154-9B4C-59E81B09E21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9600" r="55060" b="91578"/>
          <a:stretch/>
        </p:blipFill>
        <p:spPr>
          <a:xfrm>
            <a:off x="9317423" y="2938712"/>
            <a:ext cx="599090" cy="57174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282053C5-FF0E-4A8F-AD2F-898FD5098D73}"/>
              </a:ext>
            </a:extLst>
          </p:cNvPr>
          <p:cNvSpPr/>
          <p:nvPr/>
        </p:nvSpPr>
        <p:spPr>
          <a:xfrm>
            <a:off x="8434553" y="2938712"/>
            <a:ext cx="346842" cy="4193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40000" dist="23000" dir="5400000" rotWithShape="0">
              <a:schemeClr val="bg1"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sz="3600">
              <a:solidFill>
                <a:prstClr val="white"/>
              </a:solidFill>
              <a:latin typeface="Calibri"/>
            </a:endParaRPr>
          </a:p>
        </p:txBody>
      </p:sp>
      <p:pic>
        <p:nvPicPr>
          <p:cNvPr id="12" name="Content Placeholder 3">
            <a:extLst>
              <a:ext uri="{FF2B5EF4-FFF2-40B4-BE49-F238E27FC236}">
                <a16:creationId xmlns:a16="http://schemas.microsoft.com/office/drawing/2014/main" id="{A83DBDC8-1B24-4E6D-80F4-681C570D33B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8053" t="47900" r="57731" b="42347"/>
          <a:stretch/>
        </p:blipFill>
        <p:spPr>
          <a:xfrm>
            <a:off x="9280775" y="6170976"/>
            <a:ext cx="472966" cy="662152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4103D483-648C-4229-9497-FF2F3E04BE62}"/>
              </a:ext>
            </a:extLst>
          </p:cNvPr>
          <p:cNvSpPr/>
          <p:nvPr/>
        </p:nvSpPr>
        <p:spPr>
          <a:xfrm>
            <a:off x="8198069" y="6413784"/>
            <a:ext cx="346842" cy="4193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40000" dist="23000" dir="5400000" rotWithShape="0">
              <a:schemeClr val="bg1"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sz="36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D6F2ED1-BE2F-442A-94A6-08714D422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11958"/>
            <a:ext cx="16459200" cy="1714500"/>
          </a:xfrm>
        </p:spPr>
        <p:txBody>
          <a:bodyPr/>
          <a:lstStyle/>
          <a:p>
            <a:r>
              <a:rPr lang="en-US" sz="7200" dirty="0"/>
              <a:t>Good Gestalt</a:t>
            </a:r>
          </a:p>
        </p:txBody>
      </p:sp>
      <p:pic>
        <p:nvPicPr>
          <p:cNvPr id="8" name="Content Placeholder 3">
            <a:extLst>
              <a:ext uri="{FF2B5EF4-FFF2-40B4-BE49-F238E27FC236}">
                <a16:creationId xmlns:a16="http://schemas.microsoft.com/office/drawing/2014/main" id="{D882EDF8-ECA0-483D-8B74-A7F640BC2E6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9600" r="55060" b="91578"/>
          <a:stretch/>
        </p:blipFill>
        <p:spPr>
          <a:xfrm>
            <a:off x="9317423" y="2938712"/>
            <a:ext cx="599090" cy="571744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F7F8EB3A-D6E0-4706-B937-54E3CAFFDBD5}"/>
              </a:ext>
            </a:extLst>
          </p:cNvPr>
          <p:cNvSpPr/>
          <p:nvPr/>
        </p:nvSpPr>
        <p:spPr>
          <a:xfrm>
            <a:off x="8434553" y="2938712"/>
            <a:ext cx="346842" cy="4193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40000" dist="23000" dir="5400000" rotWithShape="0">
              <a:schemeClr val="bg1"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sz="3600">
              <a:solidFill>
                <a:prstClr val="white"/>
              </a:solidFill>
              <a:latin typeface="Calibri"/>
            </a:endParaRPr>
          </a:p>
        </p:txBody>
      </p:sp>
      <p:pic>
        <p:nvPicPr>
          <p:cNvPr id="14" name="Content Placeholder 3">
            <a:extLst>
              <a:ext uri="{FF2B5EF4-FFF2-40B4-BE49-F238E27FC236}">
                <a16:creationId xmlns:a16="http://schemas.microsoft.com/office/drawing/2014/main" id="{DD2E35CD-14EB-4BF9-BB29-0611545181F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8053" t="47900" r="57731" b="42347"/>
          <a:stretch/>
        </p:blipFill>
        <p:spPr>
          <a:xfrm>
            <a:off x="9280775" y="6170976"/>
            <a:ext cx="472966" cy="662152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4FFBE0E9-AF85-422C-B995-8CCE0C6C1AA2}"/>
              </a:ext>
            </a:extLst>
          </p:cNvPr>
          <p:cNvSpPr/>
          <p:nvPr/>
        </p:nvSpPr>
        <p:spPr>
          <a:xfrm>
            <a:off x="8198069" y="6413784"/>
            <a:ext cx="346842" cy="4193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40000" dist="23000" dir="5400000" rotWithShape="0">
              <a:schemeClr val="bg1"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sz="36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C5DD723-158C-4C13-B915-5F3955CA5D77}"/>
              </a:ext>
            </a:extLst>
          </p:cNvPr>
          <p:cNvSpPr/>
          <p:nvPr/>
        </p:nvSpPr>
        <p:spPr>
          <a:xfrm>
            <a:off x="3736428" y="2774732"/>
            <a:ext cx="804040" cy="5833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sz="36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835E69A-1F4E-4703-99F8-ED9DE794371B}"/>
              </a:ext>
            </a:extLst>
          </p:cNvPr>
          <p:cNvSpPr/>
          <p:nvPr/>
        </p:nvSpPr>
        <p:spPr>
          <a:xfrm>
            <a:off x="9214946" y="6136818"/>
            <a:ext cx="804040" cy="5833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sz="36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53CCA42-539D-4F30-988C-C6D5FDEEE573}"/>
              </a:ext>
            </a:extLst>
          </p:cNvPr>
          <p:cNvSpPr/>
          <p:nvPr/>
        </p:nvSpPr>
        <p:spPr>
          <a:xfrm>
            <a:off x="9280774" y="2774732"/>
            <a:ext cx="804040" cy="5833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sz="36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4122DA9-25ED-49B2-A6DF-2A70B8AA98A9}"/>
              </a:ext>
            </a:extLst>
          </p:cNvPr>
          <p:cNvSpPr/>
          <p:nvPr/>
        </p:nvSpPr>
        <p:spPr>
          <a:xfrm>
            <a:off x="3639208" y="6249804"/>
            <a:ext cx="804040" cy="5833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sz="3600">
              <a:solidFill>
                <a:prstClr val="white"/>
              </a:solidFill>
              <a:latin typeface="Calibri"/>
            </a:endParaRPr>
          </a:p>
        </p:txBody>
      </p:sp>
      <p:pic>
        <p:nvPicPr>
          <p:cNvPr id="21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23361" r="-23361"/>
          <a:stretch>
            <a:fillRect/>
          </a:stretch>
        </p:blipFill>
        <p:spPr>
          <a:xfrm>
            <a:off x="2213119" y="1756844"/>
            <a:ext cx="13136550" cy="7224596"/>
          </a:xfrm>
          <a:prstGeom prst="rect">
            <a:avLst/>
          </a:prstGeom>
        </p:spPr>
      </p:pic>
      <p:sp>
        <p:nvSpPr>
          <p:cNvPr id="22" name="Rectangle 21"/>
          <p:cNvSpPr/>
          <p:nvPr/>
        </p:nvSpPr>
        <p:spPr>
          <a:xfrm>
            <a:off x="2721828" y="9304113"/>
            <a:ext cx="109524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prstClr val="black"/>
                </a:solidFill>
                <a:latin typeface="Calibri"/>
                <a:ea typeface="+mn-ea"/>
              </a:rPr>
              <a:t>Retrieved: https://</a:t>
            </a:r>
            <a:r>
              <a:rPr lang="en-US" sz="2800" dirty="0" err="1">
                <a:solidFill>
                  <a:prstClr val="black"/>
                </a:solidFill>
                <a:latin typeface="Calibri"/>
                <a:ea typeface="+mn-ea"/>
              </a:rPr>
              <a:t>en.wikipedia.org</a:t>
            </a:r>
            <a:r>
              <a:rPr lang="en-US" sz="2800" dirty="0">
                <a:solidFill>
                  <a:prstClr val="black"/>
                </a:solidFill>
                <a:latin typeface="Calibri"/>
                <a:ea typeface="+mn-ea"/>
              </a:rPr>
              <a:t>/wiki/</a:t>
            </a:r>
            <a:r>
              <a:rPr lang="en-US" sz="2800" dirty="0" err="1">
                <a:solidFill>
                  <a:prstClr val="black"/>
                </a:solidFill>
                <a:latin typeface="Calibri"/>
                <a:ea typeface="+mn-ea"/>
              </a:rPr>
              <a:t>Gestalt_psychology</a:t>
            </a:r>
            <a:endParaRPr lang="en-US" sz="2800" dirty="0">
              <a:solidFill>
                <a:prstClr val="black"/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1561850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>
            <a:extLst>
              <a:ext uri="{FF2B5EF4-FFF2-40B4-BE49-F238E27FC236}">
                <a16:creationId xmlns:a16="http://schemas.microsoft.com/office/drawing/2014/main" id="{852FFA10-A86E-407E-9EFC-624BFD519641}"/>
              </a:ext>
            </a:extLst>
          </p:cNvPr>
          <p:cNvSpPr txBox="1">
            <a:spLocks/>
          </p:cNvSpPr>
          <p:nvPr/>
        </p:nvSpPr>
        <p:spPr>
          <a:xfrm>
            <a:off x="1371600" y="4040981"/>
            <a:ext cx="15544800" cy="2205038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lang="en-US" sz="4000" kern="1200" dirty="0">
                <a:solidFill>
                  <a:schemeClr val="tx1"/>
                </a:solidFill>
                <a:latin typeface="Vitesse Bold"/>
                <a:ea typeface="+mj-ea"/>
                <a:cs typeface="Vitesse Bold"/>
              </a:defRPr>
            </a:lvl1pPr>
          </a:lstStyle>
          <a:p>
            <a:pPr algn="ctr" defTabSz="914400" fontAlgn="auto">
              <a:spcAft>
                <a:spcPts val="0"/>
              </a:spcAft>
            </a:pPr>
            <a:r>
              <a:rPr lang="en-US" sz="6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this word?</a:t>
            </a:r>
          </a:p>
        </p:txBody>
      </p:sp>
    </p:spTree>
    <p:extLst>
      <p:ext uri="{BB962C8B-B14F-4D97-AF65-F5344CB8AC3E}">
        <p14:creationId xmlns:p14="http://schemas.microsoft.com/office/powerpoint/2010/main" val="396805523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4229100"/>
            <a:ext cx="82296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133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A1EF0F4-008F-47EC-BF00-91DC3D48BEF9}"/>
              </a:ext>
            </a:extLst>
          </p:cNvPr>
          <p:cNvSpPr txBox="1">
            <a:spLocks/>
          </p:cNvSpPr>
          <p:nvPr/>
        </p:nvSpPr>
        <p:spPr>
          <a:xfrm>
            <a:off x="2712880" y="4321603"/>
            <a:ext cx="12667796" cy="2205038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lang="en-US" sz="4000" kern="1200" dirty="0">
                <a:solidFill>
                  <a:schemeClr val="tx1"/>
                </a:solidFill>
                <a:latin typeface="Vitesse Bold"/>
                <a:ea typeface="+mj-ea"/>
                <a:cs typeface="Vitesse Bold"/>
              </a:defRPr>
            </a:lvl1pPr>
          </a:lstStyle>
          <a:p>
            <a:pPr algn="ctr" defTabSz="914400" fontAlgn="auto">
              <a:spcAft>
                <a:spcPts val="0"/>
              </a:spcAft>
            </a:pPr>
            <a:r>
              <a:rPr lang="en-US" sz="6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Pre-Attentive </a:t>
            </a:r>
            <a:r>
              <a:rPr lang="en-US" sz="6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 </a:t>
            </a:r>
            <a:r>
              <a:rPr lang="en-US" sz="6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Cognitive</a:t>
            </a:r>
          </a:p>
        </p:txBody>
      </p:sp>
    </p:spTree>
    <p:extLst>
      <p:ext uri="{BB962C8B-B14F-4D97-AF65-F5344CB8AC3E}">
        <p14:creationId xmlns:p14="http://schemas.microsoft.com/office/powerpoint/2010/main" val="9150838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57D64A98-B406-487B-A558-62860C5EF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11958"/>
            <a:ext cx="16459200" cy="1714500"/>
          </a:xfrm>
        </p:spPr>
        <p:txBody>
          <a:bodyPr/>
          <a:lstStyle/>
          <a:p>
            <a:r>
              <a:rPr lang="en-US" sz="7200" dirty="0"/>
              <a:t>Past Experience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0" y="4229100"/>
            <a:ext cx="82296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87315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A6D3E35-7FB6-4F84-88E8-ED2635EB18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40077" y="6610379"/>
            <a:ext cx="9235191" cy="1705219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276C08-D6AC-41B8-9C4F-83CCA4CE3F1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05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A1EF0F4-008F-47EC-BF00-91DC3D48BEF9}"/>
              </a:ext>
            </a:extLst>
          </p:cNvPr>
          <p:cNvSpPr txBox="1">
            <a:spLocks/>
          </p:cNvSpPr>
          <p:nvPr/>
        </p:nvSpPr>
        <p:spPr>
          <a:xfrm>
            <a:off x="1534914" y="3733531"/>
            <a:ext cx="15544800" cy="2205038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lang="en-US" sz="4000" kern="1200" dirty="0">
                <a:solidFill>
                  <a:schemeClr val="tx1"/>
                </a:solidFill>
                <a:latin typeface="Vitesse Bold"/>
                <a:ea typeface="+mj-ea"/>
                <a:cs typeface="Vitesse Bold"/>
              </a:defRPr>
            </a:lvl1pPr>
          </a:lstStyle>
          <a:p>
            <a:pPr algn="ctr" defTabSz="914400" fontAlgn="auto">
              <a:spcAft>
                <a:spcPts val="0"/>
              </a:spcAft>
            </a:pPr>
            <a:r>
              <a:rPr lang="en-US" sz="6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Gestalt Psychology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19CC8B43-2742-441C-9597-B3187A16ECDF}"/>
              </a:ext>
            </a:extLst>
          </p:cNvPr>
          <p:cNvSpPr txBox="1">
            <a:spLocks/>
          </p:cNvSpPr>
          <p:nvPr/>
        </p:nvSpPr>
        <p:spPr>
          <a:xfrm>
            <a:off x="6268612" y="5938568"/>
            <a:ext cx="6486096" cy="2628900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fontAlgn="auto">
              <a:spcAft>
                <a:spcPts val="0"/>
              </a:spcAft>
            </a:pPr>
            <a:r>
              <a:rPr lang="en-US" sz="4400" dirty="0">
                <a:solidFill>
                  <a:prstClr val="white">
                    <a:lumMod val="65000"/>
                  </a:prstClr>
                </a:solidFill>
                <a:latin typeface="Arial" panose="020B0604020202020204" pitchFamily="34" charset="0"/>
              </a:rPr>
              <a:t>Berlin, Early 1900s</a:t>
            </a:r>
          </a:p>
        </p:txBody>
      </p:sp>
    </p:spTree>
    <p:extLst>
      <p:ext uri="{BB962C8B-B14F-4D97-AF65-F5344CB8AC3E}">
        <p14:creationId xmlns:p14="http://schemas.microsoft.com/office/powerpoint/2010/main" val="275586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6DF8AD9-976E-47B9-BE57-6B38DE1B3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11958"/>
            <a:ext cx="16459200" cy="1714500"/>
          </a:xfrm>
        </p:spPr>
        <p:txBody>
          <a:bodyPr/>
          <a:lstStyle/>
          <a:p>
            <a:r>
              <a:rPr lang="en-US" sz="7200" dirty="0"/>
              <a:t>Gestalt Psychology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C334A31-2BEA-4061-8EB8-7DBD97545BD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914400" y="2400302"/>
            <a:ext cx="16459200" cy="6788944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/>
            <a:r>
              <a:rPr lang="en-US" sz="6000" dirty="0">
                <a:latin typeface="Arial" panose="020B0604020202020204" pitchFamily="34" charset="0"/>
              </a:rPr>
              <a:t>Goal was to understand</a:t>
            </a:r>
          </a:p>
          <a:p>
            <a:pPr algn="ctr"/>
            <a:r>
              <a:rPr lang="en-US" sz="6000" dirty="0">
                <a:latin typeface="Arial" panose="020B0604020202020204" pitchFamily="34" charset="0"/>
              </a:rPr>
              <a:t>pattern perception</a:t>
            </a:r>
            <a:br>
              <a:rPr lang="en-US" sz="6000" dirty="0">
                <a:latin typeface="Arial" panose="020B0604020202020204" pitchFamily="34" charset="0"/>
              </a:rPr>
            </a:br>
            <a:br>
              <a:rPr lang="en-US" sz="6000" dirty="0">
                <a:latin typeface="Arial" panose="020B0604020202020204" pitchFamily="34" charset="0"/>
              </a:rPr>
            </a:br>
            <a:r>
              <a:rPr lang="en-US" sz="3900" dirty="0">
                <a:latin typeface="Arial" panose="020B0604020202020204" pitchFamily="34" charset="0"/>
              </a:rPr>
              <a:t>Gestalt (German) = “seeing the whole picture all at once” instead of as collection of parts</a:t>
            </a:r>
            <a:endParaRPr lang="en-US" sz="6000" dirty="0">
              <a:latin typeface="Arial" panose="020B0604020202020204" pitchFamily="34" charset="0"/>
            </a:endParaRPr>
          </a:p>
          <a:p>
            <a:pPr algn="ctr"/>
            <a:r>
              <a:rPr lang="en-US" sz="6000" dirty="0">
                <a:solidFill>
                  <a:srgbClr val="0070C0"/>
                </a:solidFill>
                <a:latin typeface="Arial" panose="020B0604020202020204" pitchFamily="34" charset="0"/>
              </a:rPr>
              <a:t>Identified 8 “Laws of Grouping”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4925A2A-7567-4EA1-86E7-B8E1E5066827}"/>
              </a:ext>
            </a:extLst>
          </p:cNvPr>
          <p:cNvSpPr/>
          <p:nvPr/>
        </p:nvSpPr>
        <p:spPr>
          <a:xfrm>
            <a:off x="3210885" y="8980526"/>
            <a:ext cx="1280688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sz="2700" dirty="0">
                <a:solidFill>
                  <a:prstClr val="black"/>
                </a:solidFill>
                <a:latin typeface="Arial" panose="020B0604020202020204" pitchFamily="34" charset="0"/>
                <a:ea typeface="+mn-ea"/>
              </a:rPr>
              <a:t>http://study.com/academy/lesson/gestalt-psychology-definition-principles-quiz.html</a:t>
            </a:r>
          </a:p>
        </p:txBody>
      </p:sp>
    </p:spTree>
    <p:extLst>
      <p:ext uri="{BB962C8B-B14F-4D97-AF65-F5344CB8AC3E}">
        <p14:creationId xmlns:p14="http://schemas.microsoft.com/office/powerpoint/2010/main" val="1632257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AEF54B60-D41F-4266-968F-F5C18A892A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11958"/>
            <a:ext cx="16459200" cy="1714500"/>
          </a:xfrm>
        </p:spPr>
        <p:txBody>
          <a:bodyPr/>
          <a:lstStyle/>
          <a:p>
            <a:r>
              <a:rPr lang="en-US" sz="7200" dirty="0"/>
              <a:t>Gestalt Psychology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6B1C9A7-A65A-4470-879B-8659010E2DB8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971800" y="2794440"/>
            <a:ext cx="13030200" cy="4721928"/>
          </a:xfrm>
          <a:prstGeom prst="rect">
            <a:avLst/>
          </a:prstGeom>
        </p:spPr>
        <p:txBody>
          <a:bodyPr numCol="2">
            <a:noAutofit/>
          </a:bodyPr>
          <a:lstStyle/>
          <a:p>
            <a:pPr marL="771526" indent="-771526">
              <a:buFont typeface="+mj-lt"/>
              <a:buAutoNum type="arabicPeriod"/>
            </a:pPr>
            <a:r>
              <a:rPr lang="en-US" sz="5600" dirty="0">
                <a:latin typeface="Arial" panose="020B0604020202020204" pitchFamily="34" charset="0"/>
              </a:rPr>
              <a:t>Proximity</a:t>
            </a:r>
          </a:p>
          <a:p>
            <a:pPr marL="771526" indent="-771526">
              <a:buFont typeface="+mj-lt"/>
              <a:buAutoNum type="arabicPeriod"/>
            </a:pPr>
            <a:r>
              <a:rPr lang="en-US" sz="5600" dirty="0">
                <a:latin typeface="Arial" panose="020B0604020202020204" pitchFamily="34" charset="0"/>
              </a:rPr>
              <a:t>Similarity</a:t>
            </a:r>
          </a:p>
          <a:p>
            <a:pPr marL="771526" indent="-771526">
              <a:buFont typeface="+mj-lt"/>
              <a:buAutoNum type="arabicPeriod"/>
            </a:pPr>
            <a:r>
              <a:rPr lang="en-US" sz="5600" dirty="0">
                <a:latin typeface="Arial" panose="020B0604020202020204" pitchFamily="34" charset="0"/>
              </a:rPr>
              <a:t>Closure</a:t>
            </a:r>
          </a:p>
          <a:p>
            <a:pPr marL="771526" indent="-771526">
              <a:buFont typeface="+mj-lt"/>
              <a:buAutoNum type="arabicPeriod"/>
            </a:pPr>
            <a:r>
              <a:rPr lang="en-US" sz="5600" dirty="0">
                <a:latin typeface="Arial" panose="020B0604020202020204" pitchFamily="34" charset="0"/>
              </a:rPr>
              <a:t>Symmetry</a:t>
            </a:r>
          </a:p>
          <a:p>
            <a:pPr marL="771526" indent="-771526">
              <a:buFont typeface="+mj-lt"/>
              <a:buAutoNum type="arabicPeriod"/>
            </a:pPr>
            <a:r>
              <a:rPr lang="en-US" sz="5600" dirty="0">
                <a:latin typeface="Arial" panose="020B0604020202020204" pitchFamily="34" charset="0"/>
              </a:rPr>
              <a:t>Common Fate</a:t>
            </a:r>
          </a:p>
          <a:p>
            <a:pPr marL="771526" indent="-771526">
              <a:buFont typeface="+mj-lt"/>
              <a:buAutoNum type="arabicPeriod"/>
            </a:pPr>
            <a:r>
              <a:rPr lang="en-US" sz="5600" dirty="0">
                <a:latin typeface="Arial" panose="020B0604020202020204" pitchFamily="34" charset="0"/>
              </a:rPr>
              <a:t>Continuity</a:t>
            </a:r>
          </a:p>
          <a:p>
            <a:pPr marL="771526" indent="-771526">
              <a:buFont typeface="+mj-lt"/>
              <a:buAutoNum type="arabicPeriod"/>
            </a:pPr>
            <a:r>
              <a:rPr lang="en-US" sz="5600" dirty="0">
                <a:latin typeface="Arial" panose="020B0604020202020204" pitchFamily="34" charset="0"/>
              </a:rPr>
              <a:t>Good Gestalt</a:t>
            </a:r>
          </a:p>
          <a:p>
            <a:pPr marL="771526" indent="-771526">
              <a:buFont typeface="+mj-lt"/>
              <a:buAutoNum type="arabicPeriod"/>
            </a:pPr>
            <a:r>
              <a:rPr lang="en-US" sz="5600" dirty="0">
                <a:latin typeface="Arial" panose="020B0604020202020204" pitchFamily="34" charset="0"/>
              </a:rPr>
              <a:t>Past Experience</a:t>
            </a:r>
          </a:p>
        </p:txBody>
      </p:sp>
      <p:sp>
        <p:nvSpPr>
          <p:cNvPr id="2" name="Rectangle 1"/>
          <p:cNvSpPr/>
          <p:nvPr/>
        </p:nvSpPr>
        <p:spPr>
          <a:xfrm>
            <a:off x="2048256" y="9275607"/>
            <a:ext cx="1459382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sz="2800">
                <a:solidFill>
                  <a:prstClr val="black"/>
                </a:solidFill>
                <a:latin typeface="Calibri"/>
                <a:ea typeface="+mn-ea"/>
              </a:rPr>
              <a:t>Image Credit: https</a:t>
            </a:r>
            <a:r>
              <a:rPr lang="en-US" sz="2800" dirty="0">
                <a:solidFill>
                  <a:prstClr val="black"/>
                </a:solidFill>
                <a:latin typeface="Calibri"/>
                <a:ea typeface="+mn-ea"/>
              </a:rPr>
              <a:t>://</a:t>
            </a:r>
            <a:r>
              <a:rPr lang="en-US" sz="2800" dirty="0" err="1">
                <a:solidFill>
                  <a:prstClr val="black"/>
                </a:solidFill>
                <a:latin typeface="Calibri"/>
                <a:ea typeface="+mn-ea"/>
              </a:rPr>
              <a:t>en.wikipedia.org</a:t>
            </a:r>
            <a:r>
              <a:rPr lang="en-US" sz="2800" dirty="0">
                <a:solidFill>
                  <a:prstClr val="black"/>
                </a:solidFill>
                <a:latin typeface="Calibri"/>
                <a:ea typeface="+mn-ea"/>
              </a:rPr>
              <a:t>/wiki/</a:t>
            </a:r>
            <a:r>
              <a:rPr lang="en-US" sz="2800" dirty="0" err="1">
                <a:solidFill>
                  <a:prstClr val="black"/>
                </a:solidFill>
                <a:latin typeface="Calibri"/>
                <a:ea typeface="+mn-ea"/>
              </a:rPr>
              <a:t>Gestalt_psychology</a:t>
            </a:r>
            <a:endParaRPr lang="en-US" sz="2800" dirty="0">
              <a:solidFill>
                <a:prstClr val="black"/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949812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>
            <a:extLst>
              <a:ext uri="{FF2B5EF4-FFF2-40B4-BE49-F238E27FC236}">
                <a16:creationId xmlns:a16="http://schemas.microsoft.com/office/drawing/2014/main" id="{852FFA10-A86E-407E-9EFC-624BFD519641}"/>
              </a:ext>
            </a:extLst>
          </p:cNvPr>
          <p:cNvSpPr txBox="1">
            <a:spLocks/>
          </p:cNvSpPr>
          <p:nvPr/>
        </p:nvSpPr>
        <p:spPr>
          <a:xfrm>
            <a:off x="1371600" y="4040981"/>
            <a:ext cx="15544800" cy="2205038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lang="en-US" sz="4000" kern="1200" dirty="0">
                <a:solidFill>
                  <a:schemeClr val="tx1"/>
                </a:solidFill>
                <a:latin typeface="Vitesse Bold"/>
                <a:ea typeface="+mj-ea"/>
                <a:cs typeface="Vitesse Bold"/>
              </a:defRPr>
            </a:lvl1pPr>
          </a:lstStyle>
          <a:p>
            <a:pPr algn="ctr" defTabSz="914400" fontAlgn="auto">
              <a:spcAft>
                <a:spcPts val="0"/>
              </a:spcAft>
            </a:pPr>
            <a:r>
              <a:rPr lang="en-US" sz="6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many groups are there?</a:t>
            </a:r>
          </a:p>
        </p:txBody>
      </p:sp>
    </p:spTree>
    <p:extLst>
      <p:ext uri="{BB962C8B-B14F-4D97-AF65-F5344CB8AC3E}">
        <p14:creationId xmlns:p14="http://schemas.microsoft.com/office/powerpoint/2010/main" val="24845055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5700" b="-15700"/>
          <a:stretch>
            <a:fillRect/>
          </a:stretch>
        </p:blipFill>
        <p:spPr>
          <a:xfrm>
            <a:off x="914400" y="1264031"/>
            <a:ext cx="16459200" cy="905192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21828" y="9304113"/>
            <a:ext cx="109524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prstClr val="black"/>
                </a:solidFill>
                <a:latin typeface="Calibri"/>
                <a:ea typeface="+mn-ea"/>
              </a:rPr>
              <a:t>Retrieved: https://</a:t>
            </a:r>
            <a:r>
              <a:rPr lang="en-US" sz="2800" dirty="0" err="1">
                <a:solidFill>
                  <a:prstClr val="black"/>
                </a:solidFill>
                <a:latin typeface="Calibri"/>
                <a:ea typeface="+mn-ea"/>
              </a:rPr>
              <a:t>en.wikipedia.org</a:t>
            </a:r>
            <a:r>
              <a:rPr lang="en-US" sz="2800" dirty="0">
                <a:solidFill>
                  <a:prstClr val="black"/>
                </a:solidFill>
                <a:latin typeface="Calibri"/>
                <a:ea typeface="+mn-ea"/>
              </a:rPr>
              <a:t>/wiki/</a:t>
            </a:r>
            <a:r>
              <a:rPr lang="en-US" sz="2800" dirty="0" err="1">
                <a:solidFill>
                  <a:prstClr val="black"/>
                </a:solidFill>
                <a:latin typeface="Calibri"/>
                <a:ea typeface="+mn-ea"/>
              </a:rPr>
              <a:t>Gestalt_psychology</a:t>
            </a:r>
            <a:endParaRPr lang="en-US" sz="2800" dirty="0">
              <a:solidFill>
                <a:prstClr val="black"/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97981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CC7EE19-E2E8-4285-9C35-9D42BEDDE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11958"/>
            <a:ext cx="16459200" cy="1714500"/>
          </a:xfrm>
        </p:spPr>
        <p:txBody>
          <a:bodyPr/>
          <a:lstStyle/>
          <a:p>
            <a:r>
              <a:rPr lang="en-US" sz="7200" dirty="0"/>
              <a:t>Proximity</a:t>
            </a:r>
          </a:p>
        </p:txBody>
      </p:sp>
      <p:pic>
        <p:nvPicPr>
          <p:cNvPr id="5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5700" b="-15700"/>
          <a:stretch>
            <a:fillRect/>
          </a:stretch>
        </p:blipFill>
        <p:spPr>
          <a:xfrm>
            <a:off x="914400" y="1264031"/>
            <a:ext cx="16459200" cy="905192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721828" y="9304113"/>
            <a:ext cx="109524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prstClr val="black"/>
                </a:solidFill>
                <a:latin typeface="Calibri"/>
                <a:ea typeface="+mn-ea"/>
              </a:rPr>
              <a:t>Retrieved: https://</a:t>
            </a:r>
            <a:r>
              <a:rPr lang="en-US" sz="2800" dirty="0" err="1">
                <a:solidFill>
                  <a:prstClr val="black"/>
                </a:solidFill>
                <a:latin typeface="Calibri"/>
                <a:ea typeface="+mn-ea"/>
              </a:rPr>
              <a:t>en.wikipedia.org</a:t>
            </a:r>
            <a:r>
              <a:rPr lang="en-US" sz="2800" dirty="0">
                <a:solidFill>
                  <a:prstClr val="black"/>
                </a:solidFill>
                <a:latin typeface="Calibri"/>
                <a:ea typeface="+mn-ea"/>
              </a:rPr>
              <a:t>/wiki/</a:t>
            </a:r>
            <a:r>
              <a:rPr lang="en-US" sz="2800" dirty="0" err="1">
                <a:solidFill>
                  <a:prstClr val="black"/>
                </a:solidFill>
                <a:latin typeface="Calibri"/>
                <a:ea typeface="+mn-ea"/>
              </a:rPr>
              <a:t>Gestalt_psychology</a:t>
            </a:r>
            <a:endParaRPr lang="en-US" sz="2800" dirty="0">
              <a:solidFill>
                <a:prstClr val="black"/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929563272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Full Page Layou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3317AA0AAFE040A4C7C5D23CBE8847" ma:contentTypeVersion="4" ma:contentTypeDescription="Create a new document." ma:contentTypeScope="" ma:versionID="5b1f19b83b10f4e69c2746e9f27fdab9">
  <xsd:schema xmlns:xsd="http://www.w3.org/2001/XMLSchema" xmlns:xs="http://www.w3.org/2001/XMLSchema" xmlns:p="http://schemas.microsoft.com/office/2006/metadata/properties" xmlns:ns2="b2811cf8-4877-470e-bec4-f5c16c1a5202" targetNamespace="http://schemas.microsoft.com/office/2006/metadata/properties" ma:root="true" ma:fieldsID="cd1f39e3641858cffea9d19f9c4007fb" ns2:_="">
    <xsd:import namespace="b2811cf8-4877-470e-bec4-f5c16c1a52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811cf8-4877-470e-bec4-f5c16c1a52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ECDA710-215A-4026-97E7-7CE9C37569BE}"/>
</file>

<file path=customXml/itemProps2.xml><?xml version="1.0" encoding="utf-8"?>
<ds:datastoreItem xmlns:ds="http://schemas.openxmlformats.org/officeDocument/2006/customXml" ds:itemID="{DF88E22E-2A4B-4FB1-9848-BF16E7DBE74B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29B7386-0C5E-43DB-8BF1-052EEAD5F5D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91567</TotalTime>
  <Words>345</Words>
  <Application>Microsoft Macintosh PowerPoint</Application>
  <PresentationFormat>Custom</PresentationFormat>
  <Paragraphs>54</Paragraphs>
  <Slides>31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31</vt:i4>
      </vt:variant>
    </vt:vector>
  </HeadingPairs>
  <TitlesOfParts>
    <vt:vector size="39" baseType="lpstr">
      <vt:lpstr>Arial</vt:lpstr>
      <vt:lpstr>Calibri</vt:lpstr>
      <vt:lpstr>Helvetica</vt:lpstr>
      <vt:lpstr>Trebuchet MS</vt:lpstr>
      <vt:lpstr>Wingdings</vt:lpstr>
      <vt:lpstr>Title &amp; Bullet</vt:lpstr>
      <vt:lpstr>1_Title &amp; Bullet</vt:lpstr>
      <vt:lpstr>Full Page Layout</vt:lpstr>
      <vt:lpstr>Lecture 7.3 - Gestalt Psychology</vt:lpstr>
      <vt:lpstr>PowerPoint Presentation</vt:lpstr>
      <vt:lpstr>PowerPoint Presentation</vt:lpstr>
      <vt:lpstr>PowerPoint Presentation</vt:lpstr>
      <vt:lpstr>Gestalt Psychology</vt:lpstr>
      <vt:lpstr>Gestalt Psychology</vt:lpstr>
      <vt:lpstr>PowerPoint Presentation</vt:lpstr>
      <vt:lpstr>PowerPoint Presentation</vt:lpstr>
      <vt:lpstr>Proximity</vt:lpstr>
      <vt:lpstr>PowerPoint Presentation</vt:lpstr>
      <vt:lpstr>PowerPoint Presentation</vt:lpstr>
      <vt:lpstr>Similarity</vt:lpstr>
      <vt:lpstr>PowerPoint Presentation</vt:lpstr>
      <vt:lpstr>PowerPoint Presentation</vt:lpstr>
      <vt:lpstr>Closure</vt:lpstr>
      <vt:lpstr>PowerPoint Presentation</vt:lpstr>
      <vt:lpstr>PowerPoint Presentation</vt:lpstr>
      <vt:lpstr>Symmetry</vt:lpstr>
      <vt:lpstr>PowerPoint Presentation</vt:lpstr>
      <vt:lpstr>PowerPoint Presentation</vt:lpstr>
      <vt:lpstr>Common Fate</vt:lpstr>
      <vt:lpstr>PowerPoint Presentation</vt:lpstr>
      <vt:lpstr>PowerPoint Presentation</vt:lpstr>
      <vt:lpstr>Continuity</vt:lpstr>
      <vt:lpstr>PowerPoint Presentation</vt:lpstr>
      <vt:lpstr>PowerPoint Presentation</vt:lpstr>
      <vt:lpstr>Good Gestalt</vt:lpstr>
      <vt:lpstr>PowerPoint Presentation</vt:lpstr>
      <vt:lpstr>PowerPoint Presentation</vt:lpstr>
      <vt:lpstr>Past Experience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Jennifer Hohn</dc:creator>
  <cp:lastModifiedBy>Chau, Duen Horng</cp:lastModifiedBy>
  <cp:revision>3642</cp:revision>
  <dcterms:created xsi:type="dcterms:W3CDTF">2008-01-24T03:11:41Z</dcterms:created>
  <dcterms:modified xsi:type="dcterms:W3CDTF">2021-02-24T07:53:09Z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0x010100903317AA0AAFE040A4C7C5D23CBE8847</vt:lpwstr>
  </property>
  <property fmtid="{D5CDD505-2E9C-101B-9397-08002B2CF9AE}" pid="3" name="MSIP_Label_6b558183-044c-4105-8d9c-cea02a2a3d86_Enabled">
    <vt:lpwstr>True</vt:lpwstr>
  </property>
  <property fmtid="{D5CDD505-2E9C-101B-9397-08002B2CF9AE}" pid="4" name="MSIP_Label_6b558183-044c-4105-8d9c-cea02a2a3d86_SiteId">
    <vt:lpwstr>43083d15-7273-40c1-b7db-39efd9ccc17a</vt:lpwstr>
  </property>
  <property fmtid="{D5CDD505-2E9C-101B-9397-08002B2CF9AE}" pid="5" name="MSIP_Label_6b558183-044c-4105-8d9c-cea02a2a3d86_Ref">
    <vt:lpwstr>https://api.informationprotection.azure.com/api/43083d15-7273-40c1-b7db-39efd9ccc17a</vt:lpwstr>
  </property>
  <property fmtid="{D5CDD505-2E9C-101B-9397-08002B2CF9AE}" pid="6" name="MSIP_Label_6b558183-044c-4105-8d9c-cea02a2a3d86_Owner">
    <vt:lpwstr>lspillman@nvidia.com</vt:lpwstr>
  </property>
  <property fmtid="{D5CDD505-2E9C-101B-9397-08002B2CF9AE}" pid="7" name="MSIP_Label_6b558183-044c-4105-8d9c-cea02a2a3d86_SetDate">
    <vt:lpwstr>2018-05-11T15:28:31.9824217-07:00</vt:lpwstr>
  </property>
  <property fmtid="{D5CDD505-2E9C-101B-9397-08002B2CF9AE}" pid="8" name="MSIP_Label_6b558183-044c-4105-8d9c-cea02a2a3d86_Name">
    <vt:lpwstr>Unrestricted</vt:lpwstr>
  </property>
  <property fmtid="{D5CDD505-2E9C-101B-9397-08002B2CF9AE}" pid="9" name="MSIP_Label_6b558183-044c-4105-8d9c-cea02a2a3d86_Application">
    <vt:lpwstr>Microsoft Azure Information Protection</vt:lpwstr>
  </property>
  <property fmtid="{D5CDD505-2E9C-101B-9397-08002B2CF9AE}" pid="10" name="MSIP_Label_6b558183-044c-4105-8d9c-cea02a2a3d86_Extended_MSFT_Method">
    <vt:lpwstr>Automatic</vt:lpwstr>
  </property>
  <property fmtid="{D5CDD505-2E9C-101B-9397-08002B2CF9AE}" pid="11" name="Sensitivity">
    <vt:lpwstr>Unrestricted</vt:lpwstr>
  </property>
</Properties>
</file>