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  <p:sldMasterId id="2147483992" r:id="rId5"/>
    <p:sldMasterId id="2147484000" r:id="rId6"/>
  </p:sldMasterIdLst>
  <p:notesMasterIdLst>
    <p:notesMasterId r:id="rId32"/>
  </p:notesMasterIdLst>
  <p:handoutMasterIdLst>
    <p:handoutMasterId r:id="rId33"/>
  </p:handoutMasterIdLst>
  <p:sldIdLst>
    <p:sldId id="818" r:id="rId7"/>
    <p:sldId id="809" r:id="rId8"/>
    <p:sldId id="674" r:id="rId9"/>
    <p:sldId id="676" r:id="rId10"/>
    <p:sldId id="677" r:id="rId11"/>
    <p:sldId id="678" r:id="rId12"/>
    <p:sldId id="679" r:id="rId13"/>
    <p:sldId id="681" r:id="rId14"/>
    <p:sldId id="682" r:id="rId15"/>
    <p:sldId id="683" r:id="rId16"/>
    <p:sldId id="684" r:id="rId17"/>
    <p:sldId id="686" r:id="rId18"/>
    <p:sldId id="688" r:id="rId19"/>
    <p:sldId id="691" r:id="rId20"/>
    <p:sldId id="694" r:id="rId21"/>
    <p:sldId id="695" r:id="rId22"/>
    <p:sldId id="696" r:id="rId23"/>
    <p:sldId id="697" r:id="rId24"/>
    <p:sldId id="698" r:id="rId25"/>
    <p:sldId id="699" r:id="rId26"/>
    <p:sldId id="700" r:id="rId27"/>
    <p:sldId id="701" r:id="rId28"/>
    <p:sldId id="702" r:id="rId29"/>
    <p:sldId id="703" r:id="rId30"/>
    <p:sldId id="820" r:id="rId31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369"/>
    <a:srgbClr val="890C58"/>
    <a:srgbClr val="0071C5"/>
    <a:srgbClr val="4F2682"/>
    <a:srgbClr val="008564"/>
    <a:srgbClr val="383838"/>
    <a:srgbClr val="8C8C8C"/>
    <a:srgbClr val="CDCDCD"/>
    <a:srgbClr val="6F6F6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1056" autoAdjust="0"/>
  </p:normalViewPr>
  <p:slideViewPr>
    <p:cSldViewPr snapToGrid="0">
      <p:cViewPr varScale="1">
        <p:scale>
          <a:sx n="72" d="100"/>
          <a:sy n="72" d="100"/>
        </p:scale>
        <p:origin x="256" y="1976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0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1"/>
            </a:solidFill>
            <a:effectLst/>
          </c:spPr>
          <c:invertIfNegative val="0"/>
          <c:val>
            <c:numRef>
              <c:f>Sheet1!$A$1:$A$4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9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1D-D046-9AFD-7910ABC8FD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65511952"/>
        <c:axId val="-1301538752"/>
      </c:barChart>
      <c:catAx>
        <c:axId val="-1265511952"/>
        <c:scaling>
          <c:orientation val="minMax"/>
        </c:scaling>
        <c:delete val="1"/>
        <c:axPos val="l"/>
        <c:majorTickMark val="out"/>
        <c:minorTickMark val="none"/>
        <c:tickLblPos val="nextTo"/>
        <c:crossAx val="-1301538752"/>
        <c:crosses val="autoZero"/>
        <c:auto val="1"/>
        <c:lblAlgn val="ctr"/>
        <c:lblOffset val="100"/>
        <c:noMultiLvlLbl val="0"/>
      </c:catAx>
      <c:valAx>
        <c:axId val="-130153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Helvetica Neue Light"/>
              </a:defRPr>
            </a:pPr>
            <a:endParaRPr lang="en-US"/>
          </a:p>
        </c:txPr>
        <c:crossAx val="-12655119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  <a:effectLst/>
          </c:spPr>
          <c:marker>
            <c:symbol val="circle"/>
            <c:size val="10"/>
            <c:spPr>
              <a:solidFill>
                <a:srgbClr val="000000"/>
              </a:solidFill>
              <a:ln>
                <a:noFill/>
              </a:ln>
              <a:effectLst/>
            </c:spPr>
          </c:marker>
          <c:xVal>
            <c:numRef>
              <c:f>Sheet1!$A$1:$A$4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9</c:v>
                </c:pt>
                <c:pt idx="3">
                  <c:v>20</c:v>
                </c:pt>
              </c:numCache>
            </c:numRef>
          </c:xVal>
          <c:yVal>
            <c:numRef>
              <c:f>Sheet1!$B$1:$B$4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608-AA48-9B2E-7EEDCCC99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81159280"/>
        <c:axId val="-1781157920"/>
      </c:scatterChart>
      <c:valAx>
        <c:axId val="-1781159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Helvetica Neue Light"/>
              </a:defRPr>
            </a:pPr>
            <a:endParaRPr lang="en-US"/>
          </a:p>
        </c:txPr>
        <c:crossAx val="-1781157920"/>
        <c:crosses val="autoZero"/>
        <c:crossBetween val="midCat"/>
      </c:valAx>
      <c:valAx>
        <c:axId val="-1781157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Helvetica Neue Light"/>
              </a:defRPr>
            </a:pPr>
            <a:endParaRPr lang="en-US"/>
          </a:p>
        </c:txPr>
        <c:crossAx val="-178115928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solidFill>
                <a:srgbClr val="000000"/>
              </a:solidFill>
            </a:ln>
            <a:effectLst/>
          </c:spPr>
          <c:marker>
            <c:symbol val="none"/>
          </c:marker>
          <c:xVal>
            <c:numRef>
              <c:f>Sheet1!$A$1:$A$4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9</c:v>
                </c:pt>
                <c:pt idx="3">
                  <c:v>20</c:v>
                </c:pt>
              </c:numCache>
            </c:numRef>
          </c:xVal>
          <c:yVal>
            <c:numRef>
              <c:f>Sheet1!$B$1:$B$4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667-274C-AD99-A8718ACEA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81188048"/>
        <c:axId val="-1781185728"/>
      </c:scatterChart>
      <c:valAx>
        <c:axId val="-178118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Helvetica Neue Light"/>
              </a:defRPr>
            </a:pPr>
            <a:endParaRPr lang="en-US"/>
          </a:p>
        </c:txPr>
        <c:crossAx val="-1781185728"/>
        <c:crosses val="autoZero"/>
        <c:crossBetween val="midCat"/>
      </c:valAx>
      <c:valAx>
        <c:axId val="-1781185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Helvetica Neue Light"/>
              </a:defRPr>
            </a:pPr>
            <a:endParaRPr lang="en-US"/>
          </a:p>
        </c:txPr>
        <c:crossAx val="-1781188048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pieChart>
        <c:varyColors val="1"/>
        <c:ser>
          <c:idx val="0"/>
          <c:order val="0"/>
          <c:val>
            <c:numRef>
              <c:f>Sheet1!$A$1:$A$5</c:f>
              <c:numCache>
                <c:formatCode>General</c:formatCode>
                <c:ptCount val="5"/>
                <c:pt idx="0">
                  <c:v>37</c:v>
                </c:pt>
                <c:pt idx="1">
                  <c:v>36</c:v>
                </c:pt>
                <c:pt idx="2">
                  <c:v>24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9E-4998-A0CC-DB11C9AE1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val>
            <c:numRef>
              <c:f>Sheet1!$A$1:$A$5</c:f>
              <c:numCache>
                <c:formatCode>General</c:formatCode>
                <c:ptCount val="5"/>
                <c:pt idx="0">
                  <c:v>37</c:v>
                </c:pt>
                <c:pt idx="1">
                  <c:v>36</c:v>
                </c:pt>
                <c:pt idx="2">
                  <c:v>24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1-4C93-9961-6148DCB31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val>
            <c:numRef>
              <c:f>Sheet1!$A$1:$A$5</c:f>
              <c:numCache>
                <c:formatCode>General</c:formatCode>
                <c:ptCount val="5"/>
                <c:pt idx="0">
                  <c:v>37</c:v>
                </c:pt>
                <c:pt idx="1">
                  <c:v>36</c:v>
                </c:pt>
                <c:pt idx="2">
                  <c:v>24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91-664A-B3CD-95267B24A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781070000"/>
        <c:axId val="-1781067248"/>
        <c:axId val="0"/>
      </c:bar3DChart>
      <c:catAx>
        <c:axId val="-1781070000"/>
        <c:scaling>
          <c:orientation val="minMax"/>
        </c:scaling>
        <c:delete val="1"/>
        <c:axPos val="b"/>
        <c:majorTickMark val="out"/>
        <c:minorTickMark val="none"/>
        <c:tickLblPos val="nextTo"/>
        <c:crossAx val="-1781067248"/>
        <c:crosses val="autoZero"/>
        <c:auto val="1"/>
        <c:lblAlgn val="ctr"/>
        <c:lblOffset val="100"/>
        <c:noMultiLvlLbl val="0"/>
      </c:catAx>
      <c:valAx>
        <c:axId val="-1781067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Helvetica Neue Light"/>
              </a:defRPr>
            </a:pPr>
            <a:endParaRPr lang="en-US"/>
          </a:p>
        </c:txPr>
        <c:crossAx val="-1781070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28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val>
            <c:numRef>
              <c:f>Sheet1!$A$1:$A$5</c:f>
              <c:numCache>
                <c:formatCode>General</c:formatCode>
                <c:ptCount val="5"/>
                <c:pt idx="0">
                  <c:v>37</c:v>
                </c:pt>
                <c:pt idx="1">
                  <c:v>36</c:v>
                </c:pt>
                <c:pt idx="2">
                  <c:v>24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C-4D1D-A8C5-388B34343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28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val>
            <c:numRef>
              <c:f>Sheet1!$A$1:$A$5</c:f>
              <c:numCache>
                <c:formatCode>General</c:formatCode>
                <c:ptCount val="5"/>
                <c:pt idx="0">
                  <c:v>37</c:v>
                </c:pt>
                <c:pt idx="1">
                  <c:v>36</c:v>
                </c:pt>
                <c:pt idx="2">
                  <c:v>24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5-498D-AA63-94B475A3A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1"/>
            </a:solidFill>
            <a:effectLst/>
          </c:spPr>
          <c:invertIfNegative val="0"/>
          <c:val>
            <c:numRef>
              <c:f>Sheet1!$A$1:$A$5</c:f>
              <c:numCache>
                <c:formatCode>General</c:formatCode>
                <c:ptCount val="5"/>
                <c:pt idx="0">
                  <c:v>37</c:v>
                </c:pt>
                <c:pt idx="1">
                  <c:v>36</c:v>
                </c:pt>
                <c:pt idx="2">
                  <c:v>24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E2-461F-92B7-0DFC6C5AC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81002960"/>
        <c:axId val="-1781000208"/>
      </c:barChart>
      <c:catAx>
        <c:axId val="-1781002960"/>
        <c:scaling>
          <c:orientation val="minMax"/>
        </c:scaling>
        <c:delete val="1"/>
        <c:axPos val="l"/>
        <c:majorTickMark val="out"/>
        <c:minorTickMark val="none"/>
        <c:tickLblPos val="nextTo"/>
        <c:crossAx val="-1781000208"/>
        <c:crosses val="autoZero"/>
        <c:auto val="1"/>
        <c:lblAlgn val="ctr"/>
        <c:lblOffset val="100"/>
        <c:noMultiLvlLbl val="0"/>
      </c:catAx>
      <c:valAx>
        <c:axId val="-178100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Helvetica Neue Light"/>
              </a:defRPr>
            </a:pPr>
            <a:endParaRPr lang="en-US"/>
          </a:p>
        </c:txPr>
        <c:crossAx val="-1781002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5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4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2/24/21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D7357-6906-A243-B27C-DD0F8B309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696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BP senior vice president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company’s efforts to collect the oil spewing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sea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“Here you can see how we’ve continued to ramp up”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D7357-6906-A243-B27C-DD0F8B309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092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Nigel Holmes</a:t>
            </a:r>
          </a:p>
          <a:p>
            <a:r>
              <a:rPr lang="en-US" dirty="0"/>
              <a:t>USA Today</a:t>
            </a:r>
          </a:p>
          <a:p>
            <a:r>
              <a:rPr lang="en-US" dirty="0" err="1"/>
              <a:t>Tufte</a:t>
            </a:r>
            <a:r>
              <a:rPr lang="en-US" dirty="0"/>
              <a:t> hates this.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D7357-6906-A243-B27C-DD0F8B309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175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8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22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51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2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5301" y="549278"/>
            <a:ext cx="17190626" cy="1425696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Vitesse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2922" y="1592666"/>
            <a:ext cx="17153004" cy="108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6000" b="0" i="0" kern="12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Module Name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5297" y="4585971"/>
            <a:ext cx="17190630" cy="86533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None/>
              <a:defRPr lang="en-US" sz="4800" b="0" i="0" kern="1200" baseline="0" dirty="0">
                <a:solidFill>
                  <a:srgbClr val="EEB2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Professor Name, Ph.D.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482" y="5301951"/>
            <a:ext cx="17209444" cy="508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5294" y="8759367"/>
            <a:ext cx="16287520" cy="13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name: e.g. R Examples</a:t>
            </a:r>
          </a:p>
          <a:p>
            <a:pPr lvl="0"/>
            <a:r>
              <a:rPr lang="en-US" dirty="0" err="1"/>
              <a:t>Subname</a:t>
            </a:r>
            <a:r>
              <a:rPr lang="en-US" dirty="0"/>
              <a:t> if applicable (e.g. Part II)</a:t>
            </a:r>
          </a:p>
          <a:p>
            <a:pPr lvl="0"/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5294" y="5792227"/>
            <a:ext cx="17190632" cy="644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School Name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86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7"/>
            <a:ext cx="17124784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91266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sz="quarter" idx="10"/>
          </p:nvPr>
        </p:nvSpPr>
        <p:spPr>
          <a:xfrm>
            <a:off x="504698" y="2536907"/>
            <a:ext cx="16560332" cy="7039834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7"/>
            <a:ext cx="16560332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336148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695" y="2536907"/>
            <a:ext cx="16899006" cy="657225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 </a:t>
            </a:r>
          </a:p>
          <a:p>
            <a:r>
              <a:rPr lang="en-US" sz="3600" dirty="0"/>
              <a:t>of the printing and typesetting industry. </a:t>
            </a:r>
            <a:r>
              <a:rPr lang="en-US" sz="3600" dirty="0" err="1"/>
              <a:t>Lorem</a:t>
            </a:r>
            <a:r>
              <a:rPr lang="en-US" sz="3600" dirty="0"/>
              <a:t> </a:t>
            </a:r>
            <a:r>
              <a:rPr lang="en-US" sz="3600" dirty="0" err="1"/>
              <a:t>Ipsum</a:t>
            </a:r>
            <a:r>
              <a:rPr lang="en-US" sz="3600" dirty="0"/>
              <a:t> has been the industry's standard dummy text ever since the 1500s, when an unknown printer took a galley of type and scrambled it to make a type specimen book. 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899006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684334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67077" y="2220150"/>
            <a:ext cx="7190554" cy="7224888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7657630" y="2220150"/>
            <a:ext cx="9896592" cy="722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9255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698" y="2186785"/>
            <a:ext cx="16221664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270107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700" y="2209873"/>
            <a:ext cx="8427912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0" y="549361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85968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8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49359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00AD4FD-B163-2E49-BCDD-F8FFB0CA10F5}"/>
              </a:ext>
            </a:extLst>
          </p:cNvPr>
          <p:cNvGrpSpPr/>
          <p:nvPr userDrawn="1"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6796B83-3662-494A-BD37-1AB1C7C0F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4EB3E17-34C3-5E4B-85D8-8428734E685D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BDEDE9E-B26C-BC45-A1DC-5913AFB4E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750E5C92-39C3-084B-8BFA-2995BBECD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67AC47A-6264-344F-91E7-1AE438E98F05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F309BAA-5392-0A4E-AA00-1E8CF3978AF3}"/>
              </a:ext>
            </a:extLst>
          </p:cNvPr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740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91440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91440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914400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legalco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6" y="6705601"/>
            <a:ext cx="16304786" cy="1638092"/>
          </a:xfrm>
        </p:spPr>
        <p:txBody>
          <a:bodyPr/>
          <a:lstStyle/>
          <a:p>
            <a:r>
              <a:rPr lang="en-US"/>
              <a:t>Lecture 7.4 - Chart Basics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7CF3319-3FAA-4E7D-BEF1-6127ABE1C981}"/>
              </a:ext>
            </a:extLst>
          </p:cNvPr>
          <p:cNvSpPr txBox="1">
            <a:spLocks/>
          </p:cNvSpPr>
          <p:nvPr/>
        </p:nvSpPr>
        <p:spPr>
          <a:xfrm>
            <a:off x="1371600" y="4040981"/>
            <a:ext cx="15544800" cy="22050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tx1"/>
                </a:solidFill>
                <a:latin typeface="Vitesse Bold"/>
                <a:ea typeface="+mj-ea"/>
                <a:cs typeface="Vitesse Bold"/>
              </a:defRPr>
            </a:lvl1pPr>
          </a:lstStyle>
          <a:p>
            <a:pPr algn="ctr" defTabSz="914400" fontAlgn="auto">
              <a:spcAft>
                <a:spcPts val="0"/>
              </a:spcAft>
            </a:pPr>
            <a:r>
              <a:rPr lang="en-US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 for statistical distributions)</a:t>
            </a:r>
            <a:br>
              <a:rPr lang="en-US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Tukey Box Plots</a:t>
            </a:r>
          </a:p>
        </p:txBody>
      </p:sp>
    </p:spTree>
    <p:extLst>
      <p:ext uri="{BB962C8B-B14F-4D97-AF65-F5344CB8AC3E}">
        <p14:creationId xmlns:p14="http://schemas.microsoft.com/office/powerpoint/2010/main" val="3613868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AD38E8-F359-44C4-BCDE-A89E89AAEBD2}"/>
              </a:ext>
            </a:extLst>
          </p:cNvPr>
          <p:cNvSpPr txBox="1"/>
          <p:nvPr/>
        </p:nvSpPr>
        <p:spPr>
          <a:xfrm>
            <a:off x="10248807" y="4197115"/>
            <a:ext cx="119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Median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4EBFA9-5F7D-4A76-B9CD-A39F82D228E7}"/>
              </a:ext>
            </a:extLst>
          </p:cNvPr>
          <p:cNvSpPr txBox="1"/>
          <p:nvPr/>
        </p:nvSpPr>
        <p:spPr>
          <a:xfrm>
            <a:off x="10229694" y="1193445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Outliers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3F0D7C-F342-4A09-998D-46051A419651}"/>
              </a:ext>
            </a:extLst>
          </p:cNvPr>
          <p:cNvSpPr txBox="1"/>
          <p:nvPr/>
        </p:nvSpPr>
        <p:spPr>
          <a:xfrm>
            <a:off x="9229420" y="2249175"/>
            <a:ext cx="3381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Largest &lt; Q3 + 1.5 IQR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DE6BBF-E968-4C13-BF8F-7DD18C93FC4F}"/>
              </a:ext>
            </a:extLst>
          </p:cNvPr>
          <p:cNvSpPr txBox="1"/>
          <p:nvPr/>
        </p:nvSpPr>
        <p:spPr>
          <a:xfrm>
            <a:off x="9181330" y="8657075"/>
            <a:ext cx="3457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Smallest &gt; Q1 - 1.5 IQR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C8A434-E5F5-4DC5-A35A-3176A971FFCE}"/>
              </a:ext>
            </a:extLst>
          </p:cNvPr>
          <p:cNvSpPr txBox="1"/>
          <p:nvPr/>
        </p:nvSpPr>
        <p:spPr>
          <a:xfrm>
            <a:off x="9909409" y="3354361"/>
            <a:ext cx="1972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Largest &lt; Q3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34C13-5A0F-48E4-828C-61D9CE141B6E}"/>
              </a:ext>
            </a:extLst>
          </p:cNvPr>
          <p:cNvSpPr txBox="1"/>
          <p:nvPr/>
        </p:nvSpPr>
        <p:spPr>
          <a:xfrm>
            <a:off x="9826733" y="5936409"/>
            <a:ext cx="2125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Smallest &gt; Q1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F2DA2E-C4D8-4DA9-9EA9-BB037A49AE99}"/>
              </a:ext>
            </a:extLst>
          </p:cNvPr>
          <p:cNvCxnSpPr/>
          <p:nvPr/>
        </p:nvCxnSpPr>
        <p:spPr>
          <a:xfrm>
            <a:off x="7571620" y="2526174"/>
            <a:ext cx="0" cy="64079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D7E556-8428-428E-B11E-64E799C7DC85}"/>
              </a:ext>
            </a:extLst>
          </p:cNvPr>
          <p:cNvCxnSpPr/>
          <p:nvPr/>
        </p:nvCxnSpPr>
        <p:spPr>
          <a:xfrm>
            <a:off x="6843217" y="2526174"/>
            <a:ext cx="1456814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9FB3E3-BED2-4B21-A84F-92BC4D4EEECA}"/>
              </a:ext>
            </a:extLst>
          </p:cNvPr>
          <p:cNvCxnSpPr/>
          <p:nvPr/>
        </p:nvCxnSpPr>
        <p:spPr>
          <a:xfrm>
            <a:off x="6693798" y="8952752"/>
            <a:ext cx="160623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1AED143-1FFD-4598-B20E-FD3D5EA01399}"/>
              </a:ext>
            </a:extLst>
          </p:cNvPr>
          <p:cNvSpPr/>
          <p:nvPr/>
        </p:nvSpPr>
        <p:spPr>
          <a:xfrm>
            <a:off x="6843217" y="3631360"/>
            <a:ext cx="1456814" cy="2582048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27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B2742EE-16C9-414B-98EA-AF00A500D268}"/>
              </a:ext>
            </a:extLst>
          </p:cNvPr>
          <p:cNvCxnSpPr/>
          <p:nvPr/>
        </p:nvCxnSpPr>
        <p:spPr>
          <a:xfrm>
            <a:off x="6843217" y="4474112"/>
            <a:ext cx="1456814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49D3AE50-0232-422E-A5D0-55E5BA2B1A2F}"/>
              </a:ext>
            </a:extLst>
          </p:cNvPr>
          <p:cNvSpPr/>
          <p:nvPr/>
        </p:nvSpPr>
        <p:spPr>
          <a:xfrm>
            <a:off x="7515590" y="1999834"/>
            <a:ext cx="130748" cy="13074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27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64BF822-3D73-46C7-8671-F9CC33E5D03A}"/>
              </a:ext>
            </a:extLst>
          </p:cNvPr>
          <p:cNvSpPr/>
          <p:nvPr/>
        </p:nvSpPr>
        <p:spPr>
          <a:xfrm>
            <a:off x="7520064" y="9514800"/>
            <a:ext cx="130748" cy="13074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27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A819182-984B-41EE-8443-E26E4DC71583}"/>
              </a:ext>
            </a:extLst>
          </p:cNvPr>
          <p:cNvSpPr/>
          <p:nvPr/>
        </p:nvSpPr>
        <p:spPr>
          <a:xfrm>
            <a:off x="7515590" y="1115560"/>
            <a:ext cx="130748" cy="13074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27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56542E2-2F1B-422E-860B-D437A3624690}"/>
              </a:ext>
            </a:extLst>
          </p:cNvPr>
          <p:cNvSpPr/>
          <p:nvPr/>
        </p:nvSpPr>
        <p:spPr>
          <a:xfrm>
            <a:off x="7506246" y="826462"/>
            <a:ext cx="130748" cy="13074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27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1296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CFF4F5E4-1150-4649-9621-95113BC33996}"/>
              </a:ext>
            </a:extLst>
          </p:cNvPr>
          <p:cNvSpPr txBox="1">
            <a:spLocks/>
          </p:cNvSpPr>
          <p:nvPr/>
        </p:nvSpPr>
        <p:spPr>
          <a:xfrm>
            <a:off x="1371600" y="2954279"/>
            <a:ext cx="15544800" cy="220503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tx1"/>
                </a:solidFill>
                <a:latin typeface="Vitesse Bold"/>
                <a:ea typeface="+mj-ea"/>
                <a:cs typeface="Vitesse Bold"/>
              </a:defRPr>
            </a:lvl1pPr>
          </a:lstStyle>
          <a:p>
            <a:pPr algn="ctr" defTabSz="914400" fontAlgn="auto">
              <a:spcAft>
                <a:spcPts val="0"/>
              </a:spcAft>
            </a:pPr>
            <a:r>
              <a:rPr lang="en-US" sz="6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Tufte’s</a:t>
            </a:r>
            <a:r>
              <a:rPr lang="en-US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Chart Principles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0183D-E3AA-46AE-BB05-2128ABB06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369" y="4430885"/>
            <a:ext cx="2852602" cy="285260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C83B01-36B7-4F13-B639-159E8547F720}"/>
              </a:ext>
            </a:extLst>
          </p:cNvPr>
          <p:cNvSpPr txBox="1"/>
          <p:nvPr/>
        </p:nvSpPr>
        <p:spPr>
          <a:xfrm>
            <a:off x="7933036" y="7699240"/>
            <a:ext cx="24497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</a:rPr>
              <a:t>Edward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</a:rPr>
              <a:t>Tufte</a:t>
            </a:r>
            <a:endParaRPr lang="en-US" sz="3000" dirty="0">
              <a:solidFill>
                <a:prstClr val="black"/>
              </a:solidFill>
              <a:latin typeface="Arial" panose="020B0604020202020204" pitchFamily="34" charset="0"/>
              <a:ea typeface="Helvetica Neue Light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17515" y="9210435"/>
            <a:ext cx="10598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Tufte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, Edward. (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n.d.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). In Wikipedia. Retrieved November 30, 2017. from https://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en.wikipedia.org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/wiki/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Edward_Tufte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0458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01E9C49-9BCD-4EE0-91F6-8759C81EA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</p:spPr>
        <p:txBody>
          <a:bodyPr/>
          <a:lstStyle/>
          <a:p>
            <a:r>
              <a:rPr lang="en-US" sz="7200" dirty="0" err="1"/>
              <a:t>Tufte’s</a:t>
            </a:r>
            <a:r>
              <a:rPr lang="en-US" sz="7200" dirty="0"/>
              <a:t> Chart Principles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6EF802-D1DE-44F4-BD70-364AD45522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98484" y="3725415"/>
            <a:ext cx="16459200" cy="526618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0000" dirty="0">
                <a:latin typeface="Arial" panose="020B0604020202020204" pitchFamily="34" charset="0"/>
              </a:rPr>
              <a:t>DO NOT LIE!</a:t>
            </a:r>
          </a:p>
          <a:p>
            <a:pPr algn="ctr"/>
            <a:r>
              <a:rPr lang="en-US" sz="4800" dirty="0">
                <a:latin typeface="Arial" panose="020B0604020202020204" pitchFamily="34" charset="0"/>
              </a:rPr>
              <a:t>Maximize Data-Ink Ratio</a:t>
            </a:r>
          </a:p>
          <a:p>
            <a:pPr algn="ctr"/>
            <a:r>
              <a:rPr lang="en-US" sz="4800" dirty="0">
                <a:latin typeface="Arial" panose="020B0604020202020204" pitchFamily="34" charset="0"/>
              </a:rPr>
              <a:t>Minimize Chart Junk</a:t>
            </a:r>
          </a:p>
        </p:txBody>
      </p:sp>
    </p:spTree>
    <p:extLst>
      <p:ext uri="{BB962C8B-B14F-4D97-AF65-F5344CB8AC3E}">
        <p14:creationId xmlns:p14="http://schemas.microsoft.com/office/powerpoint/2010/main" val="2596934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08BF1A-0A26-4DA6-A975-1D185CA9C8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41875"/>
            <a:ext cx="10929258" cy="6759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0AF903-401F-4E14-A689-CCD54F489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9545" y="4121394"/>
            <a:ext cx="8164286" cy="46415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C8E86C-A162-49E2-8F23-AB8616CAD842}"/>
              </a:ext>
            </a:extLst>
          </p:cNvPr>
          <p:cNvSpPr txBox="1"/>
          <p:nvPr/>
        </p:nvSpPr>
        <p:spPr>
          <a:xfrm>
            <a:off x="333041" y="9500202"/>
            <a:ext cx="5230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Retrieved: http://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www.perceptualedge.com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/blog/?p=790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1807030" y="1715589"/>
            <a:ext cx="522512" cy="137595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45771" y="494539"/>
            <a:ext cx="5192447" cy="1200329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white"/>
                </a:solidFill>
                <a:latin typeface="Calibri"/>
                <a:ea typeface="+mn-ea"/>
              </a:rPr>
              <a:t>“Cumulative”</a:t>
            </a:r>
          </a:p>
        </p:txBody>
      </p:sp>
    </p:spTree>
    <p:extLst>
      <p:ext uri="{BB962C8B-B14F-4D97-AF65-F5344CB8AC3E}">
        <p14:creationId xmlns:p14="http://schemas.microsoft.com/office/powerpoint/2010/main" val="2807737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039AADD-77A8-4330-89B7-DA7B2E5D3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</p:spPr>
        <p:txBody>
          <a:bodyPr/>
          <a:lstStyle/>
          <a:p>
            <a:r>
              <a:rPr lang="en-US" sz="7200" dirty="0" err="1"/>
              <a:t>Tufte’s</a:t>
            </a:r>
            <a:r>
              <a:rPr lang="en-US" sz="7200" dirty="0"/>
              <a:t> Chart Principles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4B1307-C481-4689-A1AB-67F94848151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4400" y="3726626"/>
            <a:ext cx="16459200" cy="478432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0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DO NOT LIE!</a:t>
            </a:r>
          </a:p>
          <a:p>
            <a:pPr algn="ctr"/>
            <a:r>
              <a:rPr lang="en-US" sz="4800" dirty="0">
                <a:latin typeface="Arial" panose="020B0604020202020204" pitchFamily="34" charset="0"/>
              </a:rPr>
              <a:t>Maximize Data-Ink Ratio</a:t>
            </a:r>
          </a:p>
          <a:p>
            <a:pPr algn="ctr"/>
            <a:r>
              <a:rPr lang="en-US" sz="4800" dirty="0">
                <a:latin typeface="Arial" panose="020B0604020202020204" pitchFamily="34" charset="0"/>
              </a:rPr>
              <a:t>Minimize Chart Junk</a:t>
            </a:r>
          </a:p>
        </p:txBody>
      </p:sp>
    </p:spTree>
    <p:extLst>
      <p:ext uri="{BB962C8B-B14F-4D97-AF65-F5344CB8AC3E}">
        <p14:creationId xmlns:p14="http://schemas.microsoft.com/office/powerpoint/2010/main" val="287302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A1E4219-9627-4719-8845-EF6C942ADCEB}"/>
              </a:ext>
            </a:extLst>
          </p:cNvPr>
          <p:cNvSpPr txBox="1"/>
          <p:nvPr/>
        </p:nvSpPr>
        <p:spPr>
          <a:xfrm>
            <a:off x="4980681" y="10949148"/>
            <a:ext cx="8071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http://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skilfulminds.com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/2011/04/05/exploring-the-usefulness-of-chartjunk-at-stl-ux-2011/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1695" y="-2749897"/>
            <a:ext cx="35989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Figure 5: “Diamonds Were a Girl’s Best Friend.” Chart by Nigel Holmes in “A Gem That Lost Its Luster,” Time 120, no. 9 (August 30, 1982): 66. Used with permission.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29" y="1943100"/>
            <a:ext cx="7775822" cy="64015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3178" y="1672780"/>
            <a:ext cx="8173452" cy="66718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1E4219-9627-4719-8845-EF6C942ADCEB}"/>
              </a:ext>
            </a:extLst>
          </p:cNvPr>
          <p:cNvSpPr txBox="1"/>
          <p:nvPr/>
        </p:nvSpPr>
        <p:spPr>
          <a:xfrm>
            <a:off x="6735968" y="9118116"/>
            <a:ext cx="4607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Retrieved: https://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en.wikipedia.org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/wiki/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Chartjunk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877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13BAB734-64C8-4534-90CB-4575AF78CBFA}"/>
              </a:ext>
            </a:extLst>
          </p:cNvPr>
          <p:cNvSpPr txBox="1">
            <a:spLocks/>
          </p:cNvSpPr>
          <p:nvPr/>
        </p:nvSpPr>
        <p:spPr>
          <a:xfrm>
            <a:off x="1524000" y="4485727"/>
            <a:ext cx="15544800" cy="220503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tx1"/>
                </a:solidFill>
                <a:latin typeface="Vitesse Bold"/>
                <a:ea typeface="+mj-ea"/>
                <a:cs typeface="Vitesse Bold"/>
              </a:defRPr>
            </a:lvl1pPr>
          </a:lstStyle>
          <a:p>
            <a:pPr algn="ctr" defTabSz="914400" fontAlgn="auto">
              <a:spcAft>
                <a:spcPts val="0"/>
              </a:spcAft>
            </a:pPr>
            <a:r>
              <a:rPr lang="en-US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Please…</a:t>
            </a:r>
          </a:p>
        </p:txBody>
      </p:sp>
    </p:spTree>
    <p:extLst>
      <p:ext uri="{BB962C8B-B14F-4D97-AF65-F5344CB8AC3E}">
        <p14:creationId xmlns:p14="http://schemas.microsoft.com/office/powerpoint/2010/main" val="2839470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55B317E5-60C6-4522-AFBC-BB8C3C77E3FB}"/>
              </a:ext>
            </a:extLst>
          </p:cNvPr>
          <p:cNvSpPr txBox="1">
            <a:spLocks/>
          </p:cNvSpPr>
          <p:nvPr/>
        </p:nvSpPr>
        <p:spPr>
          <a:xfrm>
            <a:off x="1371600" y="4040981"/>
            <a:ext cx="15544800" cy="220503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tx1"/>
                </a:solidFill>
                <a:latin typeface="Vitesse Bold"/>
                <a:ea typeface="+mj-ea"/>
                <a:cs typeface="Vitesse Bold"/>
              </a:defRPr>
            </a:lvl1pPr>
          </a:lstStyle>
          <a:p>
            <a:pPr algn="ctr" defTabSz="914400" fontAlgn="auto">
              <a:spcAft>
                <a:spcPts val="0"/>
              </a:spcAft>
            </a:pPr>
            <a:r>
              <a:rPr lang="en-US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pie charts.</a:t>
            </a:r>
            <a:br>
              <a:rPr lang="en-US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2.5D charts.</a:t>
            </a:r>
          </a:p>
        </p:txBody>
      </p:sp>
    </p:spTree>
    <p:extLst>
      <p:ext uri="{BB962C8B-B14F-4D97-AF65-F5344CB8AC3E}">
        <p14:creationId xmlns:p14="http://schemas.microsoft.com/office/powerpoint/2010/main" val="3108691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ABACC04-32C3-41D7-A277-9528DD511ED4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2971800" y="854870"/>
          <a:ext cx="12344400" cy="833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9468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dirty="0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 dirty="0">
              <a:solidFill>
                <a:srgbClr val="6F6F6F"/>
              </a:solidFill>
              <a:ea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661A2D5B-E1EA-4E3D-98EA-182CFA001E58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2971800" y="854870"/>
          <a:ext cx="12344400" cy="833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4410666-4E9A-48E3-BD28-DA3DF9106B76}"/>
              </a:ext>
            </a:extLst>
          </p:cNvPr>
          <p:cNvSpPr txBox="1"/>
          <p:nvPr/>
        </p:nvSpPr>
        <p:spPr>
          <a:xfrm>
            <a:off x="10852889" y="3731705"/>
            <a:ext cx="56938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4B377F-0392-4E02-82F4-494BAD0CD875}"/>
              </a:ext>
            </a:extLst>
          </p:cNvPr>
          <p:cNvSpPr txBox="1"/>
          <p:nvPr/>
        </p:nvSpPr>
        <p:spPr>
          <a:xfrm>
            <a:off x="8088815" y="6657259"/>
            <a:ext cx="56938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FE27F0-6306-4784-BA76-7439575C7D42}"/>
              </a:ext>
            </a:extLst>
          </p:cNvPr>
          <p:cNvSpPr txBox="1"/>
          <p:nvPr/>
        </p:nvSpPr>
        <p:spPr>
          <a:xfrm>
            <a:off x="6818769" y="3131541"/>
            <a:ext cx="56938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010D4E-DB6C-4DB6-BA35-5B004569CA3D}"/>
              </a:ext>
            </a:extLst>
          </p:cNvPr>
          <p:cNvSpPr txBox="1"/>
          <p:nvPr/>
        </p:nvSpPr>
        <p:spPr>
          <a:xfrm>
            <a:off x="8430582" y="1232475"/>
            <a:ext cx="37702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F58F62-E06D-4E72-BCF5-FB9AC59FF16A}"/>
              </a:ext>
            </a:extLst>
          </p:cNvPr>
          <p:cNvSpPr txBox="1"/>
          <p:nvPr/>
        </p:nvSpPr>
        <p:spPr>
          <a:xfrm>
            <a:off x="8760312" y="1232475"/>
            <a:ext cx="37702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64126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91814928"/>
              </p:ext>
            </p:extLst>
          </p:nvPr>
        </p:nvGraphicFramePr>
        <p:xfrm>
          <a:off x="1685363" y="684680"/>
          <a:ext cx="13644284" cy="8405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1593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68B6AE95-0ABB-4C34-976C-6708444CF22A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2971800" y="854870"/>
          <a:ext cx="12344400" cy="833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4115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EFB547-713E-4144-8E86-3AD14F246C7F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2971800" y="854870"/>
          <a:ext cx="12344400" cy="833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432024-5152-4571-ABDE-6731B4798ABB}"/>
              </a:ext>
            </a:extLst>
          </p:cNvPr>
          <p:cNvSpPr txBox="1"/>
          <p:nvPr/>
        </p:nvSpPr>
        <p:spPr>
          <a:xfrm>
            <a:off x="3963008" y="2526037"/>
            <a:ext cx="10039928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DON’T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EVER DO THIS!</a:t>
            </a:r>
          </a:p>
        </p:txBody>
      </p:sp>
    </p:spTree>
    <p:extLst>
      <p:ext uri="{BB962C8B-B14F-4D97-AF65-F5344CB8AC3E}">
        <p14:creationId xmlns:p14="http://schemas.microsoft.com/office/powerpoint/2010/main" val="2031488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66754ED-3129-4D83-877B-5F58195B4C28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2971800" y="745334"/>
          <a:ext cx="12344400" cy="8443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4106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852FFA10-A86E-407E-9EFC-624BFD519641}"/>
              </a:ext>
            </a:extLst>
          </p:cNvPr>
          <p:cNvSpPr txBox="1">
            <a:spLocks/>
          </p:cNvSpPr>
          <p:nvPr/>
        </p:nvSpPr>
        <p:spPr>
          <a:xfrm>
            <a:off x="1371600" y="3614409"/>
            <a:ext cx="15544800" cy="220503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tx1"/>
                </a:solidFill>
                <a:latin typeface="Vitesse Bold"/>
                <a:ea typeface="+mj-ea"/>
                <a:cs typeface="Vitesse Bold"/>
              </a:defRPr>
            </a:lvl1pPr>
          </a:lstStyle>
          <a:p>
            <a:pPr algn="ctr" defTabSz="914400" fontAlgn="auto">
              <a:spcAft>
                <a:spcPts val="0"/>
              </a:spcAft>
            </a:pPr>
            <a:r>
              <a:rPr lang="en-US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Pre-Attentive Processing</a:t>
            </a:r>
            <a:br>
              <a:rPr lang="en-US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Gestalt Laws</a:t>
            </a:r>
          </a:p>
        </p:txBody>
      </p:sp>
    </p:spTree>
    <p:extLst>
      <p:ext uri="{BB962C8B-B14F-4D97-AF65-F5344CB8AC3E}">
        <p14:creationId xmlns:p14="http://schemas.microsoft.com/office/powerpoint/2010/main" val="237881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4C4C0D68-A9FF-4D72-BEB2-9505303D0031}"/>
              </a:ext>
            </a:extLst>
          </p:cNvPr>
          <p:cNvSpPr txBox="1">
            <a:spLocks/>
          </p:cNvSpPr>
          <p:nvPr/>
        </p:nvSpPr>
        <p:spPr>
          <a:xfrm>
            <a:off x="1371600" y="3195639"/>
            <a:ext cx="15544800" cy="220503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tx1"/>
                </a:solidFill>
                <a:latin typeface="Vitesse Bold"/>
                <a:ea typeface="+mj-ea"/>
                <a:cs typeface="Vitesse Bold"/>
              </a:defRPr>
            </a:lvl1pPr>
          </a:lstStyle>
          <a:p>
            <a:pPr algn="ctr" defTabSz="914400" fontAlgn="auto">
              <a:spcAft>
                <a:spcPts val="0"/>
              </a:spcAft>
            </a:pPr>
            <a:r>
              <a:rPr lang="en-US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 quickly </a:t>
            </a: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mean</a:t>
            </a:r>
            <a:b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 accurately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1AE5ACBA-A7FB-4E1D-BA96-E029F856F097}"/>
              </a:ext>
            </a:extLst>
          </p:cNvPr>
          <p:cNvSpPr txBox="1">
            <a:spLocks/>
          </p:cNvSpPr>
          <p:nvPr/>
        </p:nvSpPr>
        <p:spPr>
          <a:xfrm>
            <a:off x="2743200" y="6333796"/>
            <a:ext cx="12801600" cy="26289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Aft>
                <a:spcPts val="0"/>
              </a:spcAft>
            </a:pPr>
            <a:r>
              <a:rPr lang="en-US" sz="6400" b="1" dirty="0">
                <a:solidFill>
                  <a:srgbClr val="0070C0"/>
                </a:solidFill>
                <a:latin typeface="Arial" panose="020B0604020202020204" pitchFamily="34" charset="0"/>
              </a:rPr>
              <a:t>Ideally you want both.</a:t>
            </a:r>
          </a:p>
        </p:txBody>
      </p:sp>
    </p:spTree>
    <p:extLst>
      <p:ext uri="{BB962C8B-B14F-4D97-AF65-F5344CB8AC3E}">
        <p14:creationId xmlns:p14="http://schemas.microsoft.com/office/powerpoint/2010/main" val="786248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7C788FEE-A053-4030-A4AB-041FD6165130}"/>
              </a:ext>
            </a:extLst>
          </p:cNvPr>
          <p:cNvSpPr>
            <a:spLocks/>
          </p:cNvSpPr>
          <p:nvPr/>
        </p:nvSpPr>
        <p:spPr bwMode="auto">
          <a:xfrm>
            <a:off x="480647" y="9119936"/>
            <a:ext cx="17643230" cy="66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914400" fontAlgn="auto">
              <a:spcBef>
                <a:spcPts val="1426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Crowdsourcing Graphical Perception: Using Mechanical Turk to Assess Visualization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Design.Heer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and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Bostock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Proc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ACM Conf. Human Factors in Computing Systems (CHI) 2010, p. 203–212.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18703E-E7C7-4419-AA9F-CA7C25493FA3}"/>
              </a:ext>
            </a:extLst>
          </p:cNvPr>
          <p:cNvSpPr/>
          <p:nvPr/>
        </p:nvSpPr>
        <p:spPr>
          <a:xfrm>
            <a:off x="5845631" y="4669973"/>
            <a:ext cx="117566" cy="169818"/>
          </a:xfrm>
          <a:prstGeom prst="rect">
            <a:avLst/>
          </a:prstGeom>
          <a:solidFill>
            <a:srgbClr val="BED9DA"/>
          </a:solidFill>
          <a:ln>
            <a:solidFill>
              <a:srgbClr val="6264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27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6" t="4396" r="66195" b="46048"/>
          <a:stretch/>
        </p:blipFill>
        <p:spPr>
          <a:xfrm>
            <a:off x="2175836" y="1039918"/>
            <a:ext cx="5693204" cy="77835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53614" r="66195" b="5607"/>
          <a:stretch/>
        </p:blipFill>
        <p:spPr>
          <a:xfrm>
            <a:off x="8845079" y="2418373"/>
            <a:ext cx="6390294" cy="640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50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02" t="24247" b="41175"/>
          <a:stretch/>
        </p:blipFill>
        <p:spPr>
          <a:xfrm>
            <a:off x="4123764" y="624969"/>
            <a:ext cx="12120284" cy="8615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4395" r="66195" b="5607"/>
          <a:stretch/>
        </p:blipFill>
        <p:spPr>
          <a:xfrm>
            <a:off x="1368802" y="1452714"/>
            <a:ext cx="2903352" cy="6422388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7C788FEE-A053-4030-A4AB-041FD6165130}"/>
              </a:ext>
            </a:extLst>
          </p:cNvPr>
          <p:cNvSpPr>
            <a:spLocks/>
          </p:cNvSpPr>
          <p:nvPr/>
        </p:nvSpPr>
        <p:spPr bwMode="auto">
          <a:xfrm>
            <a:off x="480647" y="9240782"/>
            <a:ext cx="17643230" cy="66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914400" fontAlgn="auto">
              <a:spcBef>
                <a:spcPts val="1426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Crowdsourcing Graphical Perception: Using Mechanical Turk to Assess Visualization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Design.Heer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and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Bostock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Proc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ACM Conf. Human Factors in Computing Systems (CHI) 2010, p. 203–212.</a:t>
            </a:r>
          </a:p>
        </p:txBody>
      </p:sp>
    </p:spTree>
    <p:extLst>
      <p:ext uri="{BB962C8B-B14F-4D97-AF65-F5344CB8AC3E}">
        <p14:creationId xmlns:p14="http://schemas.microsoft.com/office/powerpoint/2010/main" val="4074207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5B65AD-7EC6-4595-A1ED-7F3E8B095539}"/>
              </a:ext>
            </a:extLst>
          </p:cNvPr>
          <p:cNvSpPr txBox="1"/>
          <p:nvPr/>
        </p:nvSpPr>
        <p:spPr>
          <a:xfrm>
            <a:off x="6091560" y="9492310"/>
            <a:ext cx="5876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Mackinlay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, L. (1986). Echo of applause. Leicester: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Ulverscroft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261" r="-37261"/>
          <a:stretch>
            <a:fillRect/>
          </a:stretch>
        </p:blipFill>
        <p:spPr>
          <a:xfrm>
            <a:off x="2178177" y="857555"/>
            <a:ext cx="12816086" cy="863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38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101614F6-DCCA-4B82-8B1D-8DE83DFE6207}"/>
              </a:ext>
            </a:extLst>
          </p:cNvPr>
          <p:cNvSpPr txBox="1">
            <a:spLocks/>
          </p:cNvSpPr>
          <p:nvPr/>
        </p:nvSpPr>
        <p:spPr>
          <a:xfrm>
            <a:off x="4589383" y="4157481"/>
            <a:ext cx="9947234" cy="220503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tx1"/>
                </a:solidFill>
                <a:latin typeface="Vitesse Bold"/>
                <a:ea typeface="+mj-ea"/>
                <a:cs typeface="Vitesse Bold"/>
              </a:defRPr>
            </a:lvl1pPr>
          </a:lstStyle>
          <a:p>
            <a:pPr defTabSz="914400" fontAlgn="auto">
              <a:spcAft>
                <a:spcPts val="0"/>
              </a:spcAft>
            </a:pPr>
            <a:r>
              <a:rPr lang="en-US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this tell us?</a:t>
            </a:r>
          </a:p>
        </p:txBody>
      </p:sp>
    </p:spTree>
    <p:extLst>
      <p:ext uri="{BB962C8B-B14F-4D97-AF65-F5344CB8AC3E}">
        <p14:creationId xmlns:p14="http://schemas.microsoft.com/office/powerpoint/2010/main" val="336684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06504E6E-5F58-46D7-8E82-3A0C536A8B77}"/>
              </a:ext>
            </a:extLst>
          </p:cNvPr>
          <p:cNvSpPr txBox="1">
            <a:spLocks/>
          </p:cNvSpPr>
          <p:nvPr/>
        </p:nvSpPr>
        <p:spPr>
          <a:xfrm>
            <a:off x="639253" y="1454774"/>
            <a:ext cx="15945206" cy="2535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tx1"/>
                </a:solidFill>
                <a:latin typeface="Vitesse Bold"/>
                <a:ea typeface="+mj-ea"/>
                <a:cs typeface="Vitesse Bold"/>
              </a:defRPr>
            </a:lvl1pPr>
          </a:lstStyle>
          <a:p>
            <a:pPr defTabSz="914400" fontAlgn="auto">
              <a:spcAft>
                <a:spcPts val="0"/>
              </a:spcAft>
            </a:pPr>
            <a:r>
              <a:rPr lang="en-US" sz="5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Barcharts</a:t>
            </a: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scatterplots, and line charts are really effective for quantitative data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163171" y="4423221"/>
          <a:ext cx="5878454" cy="3317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6204783" y="4423215"/>
          <a:ext cx="5878454" cy="3317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12246399" y="4379421"/>
          <a:ext cx="5878454" cy="3405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7873832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ll Page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D1846C-A572-406C-8CD2-42A9BCCFCA4A}"/>
</file>

<file path=customXml/itemProps2.xml><?xml version="1.0" encoding="utf-8"?>
<ds:datastoreItem xmlns:ds="http://schemas.openxmlformats.org/officeDocument/2006/customXml" ds:itemID="{DF88E22E-2A4B-4FB1-9848-BF16E7DBE74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91568</TotalTime>
  <Words>408</Words>
  <Application>Microsoft Macintosh PowerPoint</Application>
  <PresentationFormat>Custom</PresentationFormat>
  <Paragraphs>55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Helvetica</vt:lpstr>
      <vt:lpstr>Trebuchet MS</vt:lpstr>
      <vt:lpstr>Wingdings</vt:lpstr>
      <vt:lpstr>Title &amp; Bullet</vt:lpstr>
      <vt:lpstr>1_Title &amp; Bullet</vt:lpstr>
      <vt:lpstr>Full Page Layout</vt:lpstr>
      <vt:lpstr>Lecture 7.4 - Chart Basics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Tufte’s Chart Principles</vt:lpstr>
      <vt:lpstr>PowerPoint Presentation</vt:lpstr>
      <vt:lpstr>Tufte’s Chart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Chau, Duen Horng</cp:lastModifiedBy>
  <cp:revision>3642</cp:revision>
  <dcterms:created xsi:type="dcterms:W3CDTF">2008-01-24T03:11:41Z</dcterms:created>
  <dcterms:modified xsi:type="dcterms:W3CDTF">2021-02-24T07:56:32Z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