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0" r:id="rId6"/>
  </p:sldMasterIdLst>
  <p:notesMasterIdLst>
    <p:notesMasterId r:id="rId24"/>
  </p:notesMasterIdLst>
  <p:handoutMasterIdLst>
    <p:handoutMasterId r:id="rId25"/>
  </p:handoutMasterIdLst>
  <p:sldIdLst>
    <p:sldId id="818" r:id="rId7"/>
    <p:sldId id="809" r:id="rId8"/>
    <p:sldId id="709" r:id="rId9"/>
    <p:sldId id="710" r:id="rId10"/>
    <p:sldId id="747" r:id="rId11"/>
    <p:sldId id="712" r:id="rId12"/>
    <p:sldId id="713" r:id="rId13"/>
    <p:sldId id="714" r:id="rId14"/>
    <p:sldId id="716" r:id="rId15"/>
    <p:sldId id="719" r:id="rId16"/>
    <p:sldId id="722" r:id="rId17"/>
    <p:sldId id="723" r:id="rId18"/>
    <p:sldId id="724" r:id="rId19"/>
    <p:sldId id="726" r:id="rId20"/>
    <p:sldId id="727" r:id="rId21"/>
    <p:sldId id="728" r:id="rId22"/>
    <p:sldId id="820" r:id="rId23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0493BC-D924-048E-3802-9200FDEC2F58}" v="4" dt="2021-02-24T19:02:11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3" autoAdjust="0"/>
    <p:restoredTop sz="91056" autoAdjust="0"/>
  </p:normalViewPr>
  <p:slideViewPr>
    <p:cSldViewPr snapToGrid="0">
      <p:cViewPr>
        <p:scale>
          <a:sx n="74" d="100"/>
          <a:sy n="74" d="100"/>
        </p:scale>
        <p:origin x="2304" y="1888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Kevin Y" userId="S::kli361@gatech.edu::98d6ba75-9964-4c1c-81ae-fdec2ea26b88" providerId="AD" clId="Web-{D50493BC-D924-048E-3802-9200FDEC2F58}"/>
    <pc:docChg chg="modSld">
      <pc:chgData name="Li, Kevin Y" userId="S::kli361@gatech.edu::98d6ba75-9964-4c1c-81ae-fdec2ea26b88" providerId="AD" clId="Web-{D50493BC-D924-048E-3802-9200FDEC2F58}" dt="2021-02-24T19:02:11.099" v="1" actId="20577"/>
      <pc:docMkLst>
        <pc:docMk/>
      </pc:docMkLst>
      <pc:sldChg chg="modSp">
        <pc:chgData name="Li, Kevin Y" userId="S::kli361@gatech.edu::98d6ba75-9964-4c1c-81ae-fdec2ea26b88" providerId="AD" clId="Web-{D50493BC-D924-048E-3802-9200FDEC2F58}" dt="2021-02-24T19:02:11.099" v="1" actId="20577"/>
        <pc:sldMkLst>
          <pc:docMk/>
          <pc:sldMk cId="1363514523" sldId="714"/>
        </pc:sldMkLst>
        <pc:spChg chg="mod">
          <ac:chgData name="Li, Kevin Y" userId="S::kli361@gatech.edu::98d6ba75-9964-4c1c-81ae-fdec2ea26b88" providerId="AD" clId="Web-{D50493BC-D924-048E-3802-9200FDEC2F58}" dt="2021-02-24T19:02:11.099" v="1" actId="20577"/>
          <ac:spMkLst>
            <pc:docMk/>
            <pc:sldMk cId="1363514523" sldId="714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2/24/2021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D7357-6906-A243-B27C-DD0F8B309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92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D7357-6906-A243-B27C-DD0F8B309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17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D7357-6906-A243-B27C-DD0F8B309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0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D7357-6906-A243-B27C-DD0F8B309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1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1" y="549278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Vitesse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2" y="1592666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b="0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297" y="4585971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/>
              <a:buNone/>
              <a:defRPr lang="en-US" sz="480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2" y="5301951"/>
            <a:ext cx="17209444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4" y="8759367"/>
            <a:ext cx="16287520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4" y="5792227"/>
            <a:ext cx="17190632" cy="644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39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7124784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6059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8" y="2536907"/>
            <a:ext cx="16560332" cy="7039834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245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5" y="2536907"/>
            <a:ext cx="16899006" cy="6572250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 </a:t>
            </a:r>
          </a:p>
          <a:p>
            <a:r>
              <a:rPr lang="en-US" sz="3600" dirty="0"/>
              <a:t>of the printing and typesetting industry. </a:t>
            </a:r>
            <a:r>
              <a:rPr lang="en-US" sz="3600" dirty="0" err="1"/>
              <a:t>Lorem</a:t>
            </a:r>
            <a:r>
              <a:rPr lang="en-US" sz="3600" dirty="0"/>
              <a:t> </a:t>
            </a:r>
            <a:r>
              <a:rPr lang="en-US" sz="3600" dirty="0" err="1"/>
              <a:t>Ipsum</a:t>
            </a:r>
            <a:r>
              <a:rPr lang="en-US" sz="3600" dirty="0"/>
              <a:t> has been the industry's standard dummy text ever since the 1500s, when an unknown printer took a galley of type and scrambled it to make a type specimen book. 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18130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077" y="2220150"/>
            <a:ext cx="7190554" cy="7224888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text.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0" y="2220150"/>
            <a:ext cx="9896592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10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698" y="2186785"/>
            <a:ext cx="16221664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54234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700" y="2209873"/>
            <a:ext cx="8427912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0" y="549361"/>
            <a:ext cx="12364636" cy="1987550"/>
          </a:xfrm>
          <a:prstGeom prst="rect">
            <a:avLst/>
          </a:prstGeom>
        </p:spPr>
        <p:txBody>
          <a:bodyPr/>
          <a:lstStyle>
            <a:lvl1pPr algn="l">
              <a:defRPr lang="en-US" sz="8002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137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5BAE85A-9FD1-9544-B3EB-D1316FD7C16C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933234-67E0-4F46-99E8-CF65A49E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F2C439-A048-A74F-BEE0-B45A189EA48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F9808D6-DE6F-8247-9BCA-B3A0E00B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5F264BA1-BAD0-E147-BFB6-D60F5CF6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90A5B7-7500-C94E-A9B9-8CB243423A94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454112-422B-A145-82BC-5916488C9840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hans_rosling_shows_the_best_stats_you_ve_ever_seen?language=e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6" y="6705601"/>
            <a:ext cx="16304786" cy="1638092"/>
          </a:xfrm>
        </p:spPr>
        <p:txBody>
          <a:bodyPr/>
          <a:lstStyle/>
          <a:p>
            <a:r>
              <a:rPr lang="en-US"/>
              <a:t>Lecture 7.5 - Colors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2272509"/>
            <a:ext cx="12677346" cy="6865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9086" y="9283701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Source: color picker in Affinity Designer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6D7990-C19A-4719-88EE-E8D53D5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/>
          <a:p>
            <a:r>
              <a:rPr lang="en-US" sz="7200" dirty="0"/>
              <a:t>HSV Color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5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D32D151-B919-4FF7-BB2F-BA4D447F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/>
          <a:p>
            <a:r>
              <a:rPr lang="en-US" sz="7200" dirty="0"/>
              <a:t>Hue and Colorblindness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E28085-4DF4-4E13-A911-9E069E8697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4297017"/>
            <a:ext cx="16459200" cy="370984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</a:rPr>
              <a:t>10% of males and 1% of females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</a:rPr>
              <a:t>are Red-Green Colorblind</a:t>
            </a:r>
          </a:p>
        </p:txBody>
      </p:sp>
    </p:spTree>
    <p:extLst>
      <p:ext uri="{BB962C8B-B14F-4D97-AF65-F5344CB8AC3E}">
        <p14:creationId xmlns:p14="http://schemas.microsoft.com/office/powerpoint/2010/main" val="425118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0"/>
            <a:ext cx="10287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087" y="9346171"/>
            <a:ext cx="7303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Calibri"/>
                <a:ea typeface="+mn-ea"/>
              </a:rPr>
              <a:t>Retrieved: https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://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+mn-ea"/>
              </a:rPr>
              <a:t>en.wikipedia.org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/wiki/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+mn-ea"/>
              </a:rPr>
              <a:t>Color_blindness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653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C80F1-52F9-4E1D-B879-B0E3FFD4E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25" y="2"/>
            <a:ext cx="11399554" cy="9636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D1BCA-A7C4-413E-9A03-119328C4FD76}"/>
              </a:ext>
            </a:extLst>
          </p:cNvPr>
          <p:cNvSpPr txBox="1"/>
          <p:nvPr/>
        </p:nvSpPr>
        <p:spPr>
          <a:xfrm>
            <a:off x="5053456" y="9636186"/>
            <a:ext cx="775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Helvetica Neue Light"/>
              </a:rPr>
              <a:t>http://viz.wtf/post/98981561686/ht-matthewbgilmore-noaas-new-weather-modelling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Helvetica Neue Ligh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12120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A4C40490-DBE6-4882-8E63-C8956746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/>
          <a:p>
            <a:pPr algn="ctr"/>
            <a:r>
              <a:rPr lang="en-US" sz="7200" dirty="0"/>
              <a:t>Color and Quantitative Data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23EEC-31B6-4E16-B83F-82EBC235D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4457700"/>
            <a:ext cx="1714500" cy="685800"/>
          </a:xfrm>
          <a:prstGeom prst="rect">
            <a:avLst/>
          </a:prstGeom>
          <a:solidFill>
            <a:srgbClr val="6600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BFEDDF-3FBE-4006-BFAE-985EBAE5B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00" y="3886200"/>
            <a:ext cx="1714500" cy="685800"/>
          </a:xfrm>
          <a:prstGeom prst="rect">
            <a:avLst/>
          </a:prstGeom>
          <a:solidFill>
            <a:srgbClr val="00CC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091D5-87C1-4DA7-93DC-8BFA25DEC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7315200"/>
            <a:ext cx="1714500" cy="685800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1421AC-D4CF-40D1-B0E4-7A0DF97D4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600700"/>
            <a:ext cx="1714500" cy="685800"/>
          </a:xfrm>
          <a:prstGeom prst="rect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A68A22-577F-4C22-BB9B-027E7A3F3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8600" y="8343900"/>
            <a:ext cx="1714500" cy="6858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3268E50D-0993-40B5-BF44-122EBCA7B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89" y="2793208"/>
            <a:ext cx="54922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Helvetica Neue Light"/>
              </a:rPr>
              <a:t>Can you order these (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Helvetica Neue Light"/>
              </a:rPr>
              <a:t>low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Helvetica Neue Light"/>
                <a:sym typeface="Wingdings"/>
              </a:rPr>
              <a:t>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Helvetica Neue Light"/>
              </a:rPr>
              <a:t>hi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Helvetica Neue Light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32213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3974B2-2A23-4C76-ABFD-A37C8A019469}"/>
              </a:ext>
            </a:extLst>
          </p:cNvPr>
          <p:cNvSpPr txBox="1"/>
          <p:nvPr/>
        </p:nvSpPr>
        <p:spPr>
          <a:xfrm>
            <a:off x="750278" y="9593079"/>
            <a:ext cx="1234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http://www.personal.psu.edu/faculty/c/a/cab38/ColorSch/Schemes.html via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Munzner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17" y="177803"/>
            <a:ext cx="12587942" cy="93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EF0C9B-53DC-44C3-81B7-7F11C561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48676"/>
            <a:ext cx="17097555" cy="1714500"/>
          </a:xfrm>
        </p:spPr>
        <p:txBody>
          <a:bodyPr/>
          <a:lstStyle/>
          <a:p>
            <a:r>
              <a:rPr lang="en-US" sz="7200" dirty="0"/>
              <a:t>Color Brewer for Picking Color Scales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A2799B-955D-4E4B-ACB0-D4EA820C9F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399" y="1314475"/>
            <a:ext cx="13302340" cy="986852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</a:rPr>
              <a:t>http://colorbrewer2.org/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1460" r="9240" b="24166"/>
          <a:stretch/>
        </p:blipFill>
        <p:spPr>
          <a:xfrm>
            <a:off x="2688771" y="2126458"/>
            <a:ext cx="12910458" cy="73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013486A3-8A9F-46E4-9371-A659F42EBB59}"/>
              </a:ext>
            </a:extLst>
          </p:cNvPr>
          <p:cNvSpPr txBox="1">
            <a:spLocks/>
          </p:cNvSpPr>
          <p:nvPr/>
        </p:nvSpPr>
        <p:spPr>
          <a:xfrm>
            <a:off x="1371600" y="4040981"/>
            <a:ext cx="15544800" cy="22050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bored</a:t>
            </a:r>
            <a:b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my color choices?</a:t>
            </a:r>
          </a:p>
        </p:txBody>
      </p:sp>
    </p:spTree>
    <p:extLst>
      <p:ext uri="{BB962C8B-B14F-4D97-AF65-F5344CB8AC3E}">
        <p14:creationId xmlns:p14="http://schemas.microsoft.com/office/powerpoint/2010/main" val="164341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0F58203-354C-48C3-B447-761AB622759B}"/>
              </a:ext>
            </a:extLst>
          </p:cNvPr>
          <p:cNvSpPr txBox="1">
            <a:spLocks/>
          </p:cNvSpPr>
          <p:nvPr/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fact, grayscale can be risky…</a:t>
            </a:r>
            <a:endParaRPr lang="en-US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255" y="4229100"/>
            <a:ext cx="1338349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8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0F58203-354C-48C3-B447-761AB622759B}"/>
              </a:ext>
            </a:extLst>
          </p:cNvPr>
          <p:cNvSpPr txBox="1">
            <a:spLocks/>
          </p:cNvSpPr>
          <p:nvPr/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fact, grayscale can be risky…</a:t>
            </a:r>
            <a:endParaRPr lang="en-US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5" y="4229100"/>
            <a:ext cx="1338349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4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65C8DA73-202F-4FE5-9422-78E782EF095B}"/>
              </a:ext>
            </a:extLst>
          </p:cNvPr>
          <p:cNvSpPr txBox="1">
            <a:spLocks/>
          </p:cNvSpPr>
          <p:nvPr/>
        </p:nvSpPr>
        <p:spPr>
          <a:xfrm>
            <a:off x="1371600" y="4474003"/>
            <a:ext cx="15544800" cy="22050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is Powerful</a:t>
            </a:r>
          </a:p>
        </p:txBody>
      </p:sp>
    </p:spTree>
    <p:extLst>
      <p:ext uri="{BB962C8B-B14F-4D97-AF65-F5344CB8AC3E}">
        <p14:creationId xmlns:p14="http://schemas.microsoft.com/office/powerpoint/2010/main" val="263029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970E-F1EE-4B94-810B-D372FC570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6586" y="3334236"/>
            <a:ext cx="16459200" cy="461400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5000" dirty="0">
                <a:latin typeface="Arial" panose="020B0604020202020204" pitchFamily="34" charset="0"/>
              </a:rPr>
              <a:t>Call attention to information</a:t>
            </a:r>
          </a:p>
          <a:p>
            <a:pPr algn="ctr"/>
            <a:r>
              <a:rPr lang="en-US" sz="5000" dirty="0">
                <a:latin typeface="Arial" panose="020B0604020202020204" pitchFamily="34" charset="0"/>
              </a:rPr>
              <a:t>Increase appeal</a:t>
            </a:r>
          </a:p>
          <a:p>
            <a:pPr algn="ctr"/>
            <a:r>
              <a:rPr lang="en-US" sz="5000" dirty="0">
                <a:latin typeface="Arial" panose="020B0604020202020204" pitchFamily="34" charset="0"/>
              </a:rPr>
              <a:t>Increase memorability</a:t>
            </a:r>
          </a:p>
          <a:p>
            <a:pPr algn="ctr"/>
            <a:r>
              <a:rPr lang="en-US" sz="5000" dirty="0">
                <a:latin typeface="Arial" panose="020B0604020202020204" pitchFamily="34" charset="0"/>
              </a:rPr>
              <a:t>Another dimension to work with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C4953-51C1-4678-8C25-B34112C1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/>
          <a:p>
            <a:r>
              <a:rPr lang="en-US" sz="7200" dirty="0"/>
              <a:t>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9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0535460-6E88-4253-A868-C7703785AFBA}"/>
              </a:ext>
            </a:extLst>
          </p:cNvPr>
          <p:cNvSpPr txBox="1">
            <a:spLocks/>
          </p:cNvSpPr>
          <p:nvPr/>
        </p:nvSpPr>
        <p:spPr>
          <a:xfrm>
            <a:off x="1371600" y="905895"/>
            <a:ext cx="15544800" cy="1505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heard of RGB?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21648DD-C22B-496D-8E6F-E9550F01CD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2305" y="2500271"/>
            <a:ext cx="6663390" cy="45116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9306089"/>
            <a:ext cx="853440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/>
                <a:ea typeface="+mn-ea"/>
              </a:rPr>
              <a:t>Retrieved: https://en.wikipedia.org/wiki/RGB_color_model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0535460-6E88-4253-A868-C7703785AFBA}"/>
              </a:ext>
            </a:extLst>
          </p:cNvPr>
          <p:cNvSpPr txBox="1">
            <a:spLocks/>
          </p:cNvSpPr>
          <p:nvPr/>
        </p:nvSpPr>
        <p:spPr>
          <a:xfrm>
            <a:off x="1371598" y="7274741"/>
            <a:ext cx="15544800" cy="1505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color model: colors create by mixing </a:t>
            </a:r>
            <a:b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red, green, blue light</a:t>
            </a:r>
          </a:p>
        </p:txBody>
      </p:sp>
    </p:spTree>
    <p:extLst>
      <p:ext uri="{BB962C8B-B14F-4D97-AF65-F5344CB8AC3E}">
        <p14:creationId xmlns:p14="http://schemas.microsoft.com/office/powerpoint/2010/main" val="136351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0535460-6E88-4253-A868-C7703785AFBA}"/>
              </a:ext>
            </a:extLst>
          </p:cNvPr>
          <p:cNvSpPr txBox="1">
            <a:spLocks/>
          </p:cNvSpPr>
          <p:nvPr/>
        </p:nvSpPr>
        <p:spPr>
          <a:xfrm>
            <a:off x="1371600" y="3873557"/>
            <a:ext cx="15544800" cy="22050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Vitesse Bold"/>
                <a:ea typeface="+mj-ea"/>
                <a:cs typeface="Vitesse Bold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see in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we don’t interpret in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3246525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9708AA9-D0B6-49A5-8A6F-2CA5F872E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811cf8-4877-470e-bec4-f5c16c1a52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91567</TotalTime>
  <Words>247</Words>
  <Application>Microsoft Office PowerPoint</Application>
  <PresentationFormat>Custom</PresentationFormat>
  <Paragraphs>35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Title &amp; Bullet</vt:lpstr>
      <vt:lpstr>1_Title &amp; Bullet</vt:lpstr>
      <vt:lpstr>Full Page Layout</vt:lpstr>
      <vt:lpstr>Lecture 7.5 - 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</vt:lpstr>
      <vt:lpstr>PowerPoint Presentation</vt:lpstr>
      <vt:lpstr>PowerPoint Presentation</vt:lpstr>
      <vt:lpstr>HSV Color Model</vt:lpstr>
      <vt:lpstr>Hue and Colorblindness</vt:lpstr>
      <vt:lpstr>PowerPoint Presentation</vt:lpstr>
      <vt:lpstr>PowerPoint Presentation</vt:lpstr>
      <vt:lpstr>Color and Quantitative Data</vt:lpstr>
      <vt:lpstr>PowerPoint Presentation</vt:lpstr>
      <vt:lpstr>Color Brewer for Picking Color Scales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3644</cp:revision>
  <dcterms:created xsi:type="dcterms:W3CDTF">2008-01-24T03:11:41Z</dcterms:created>
  <dcterms:modified xsi:type="dcterms:W3CDTF">2021-02-24T19:02:21Z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