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21"/>
  </p:notesMasterIdLst>
  <p:handoutMasterIdLst>
    <p:handoutMasterId r:id="rId22"/>
  </p:handoutMasterIdLst>
  <p:sldIdLst>
    <p:sldId id="818" r:id="rId5"/>
    <p:sldId id="809" r:id="rId6"/>
    <p:sldId id="825" r:id="rId7"/>
    <p:sldId id="824" r:id="rId8"/>
    <p:sldId id="826" r:id="rId9"/>
    <p:sldId id="827" r:id="rId10"/>
    <p:sldId id="828" r:id="rId11"/>
    <p:sldId id="829" r:id="rId12"/>
    <p:sldId id="830" r:id="rId13"/>
    <p:sldId id="832" r:id="rId14"/>
    <p:sldId id="831" r:id="rId15"/>
    <p:sldId id="833" r:id="rId16"/>
    <p:sldId id="834" r:id="rId17"/>
    <p:sldId id="835" r:id="rId18"/>
    <p:sldId id="836" r:id="rId19"/>
    <p:sldId id="820" r:id="rId20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64"/>
    <a:srgbClr val="4F2682"/>
    <a:srgbClr val="890C58"/>
    <a:srgbClr val="0071C5"/>
    <a:srgbClr val="B3A369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8BB9F-C05D-0000-A0F4-AF76EE83532D}" v="205" dt="2021-04-07T17:33:03.864"/>
    <p1510:client id="{971AF254-7AF2-E02A-C03B-0D430675B6B1}" v="112" dt="2021-02-25T00:31:12.576"/>
    <p1510:client id="{F9675E4E-C4E8-F845-AA8D-53A86CF0D464}" v="46" dt="2021-02-25T00:43:47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Kevin Y" userId="S::kli361@gatech.edu::98d6ba75-9964-4c1c-81ae-fdec2ea26b88" providerId="AD" clId="Web-{76F8BB9F-C05D-0000-A0F4-AF76EE83532D}"/>
    <pc:docChg chg="modSld">
      <pc:chgData name="Li, Kevin Y" userId="S::kli361@gatech.edu::98d6ba75-9964-4c1c-81ae-fdec2ea26b88" providerId="AD" clId="Web-{76F8BB9F-C05D-0000-A0F4-AF76EE83532D}" dt="2021-04-07T17:33:03.864" v="99" actId="1076"/>
      <pc:docMkLst>
        <pc:docMk/>
      </pc:docMkLst>
      <pc:sldChg chg="modSp">
        <pc:chgData name="Li, Kevin Y" userId="S::kli361@gatech.edu::98d6ba75-9964-4c1c-81ae-fdec2ea26b88" providerId="AD" clId="Web-{76F8BB9F-C05D-0000-A0F4-AF76EE83532D}" dt="2021-04-07T17:25:34.818" v="24" actId="20577"/>
        <pc:sldMkLst>
          <pc:docMk/>
          <pc:sldMk cId="508796997" sldId="831"/>
        </pc:sldMkLst>
        <pc:spChg chg="mod">
          <ac:chgData name="Li, Kevin Y" userId="S::kli361@gatech.edu::98d6ba75-9964-4c1c-81ae-fdec2ea26b88" providerId="AD" clId="Web-{76F8BB9F-C05D-0000-A0F4-AF76EE83532D}" dt="2021-04-07T17:25:34.818" v="24" actId="20577"/>
          <ac:spMkLst>
            <pc:docMk/>
            <pc:sldMk cId="508796997" sldId="831"/>
            <ac:spMk id="8" creationId="{9F15169C-A6C5-4054-BD65-DB4019BCE5F2}"/>
          </ac:spMkLst>
        </pc:spChg>
      </pc:sldChg>
      <pc:sldChg chg="modSp">
        <pc:chgData name="Li, Kevin Y" userId="S::kli361@gatech.edu::98d6ba75-9964-4c1c-81ae-fdec2ea26b88" providerId="AD" clId="Web-{76F8BB9F-C05D-0000-A0F4-AF76EE83532D}" dt="2021-04-07T17:30:36.396" v="91" actId="20577"/>
        <pc:sldMkLst>
          <pc:docMk/>
          <pc:sldMk cId="1294281885" sldId="833"/>
        </pc:sldMkLst>
        <pc:spChg chg="mod">
          <ac:chgData name="Li, Kevin Y" userId="S::kli361@gatech.edu::98d6ba75-9964-4c1c-81ae-fdec2ea26b88" providerId="AD" clId="Web-{76F8BB9F-C05D-0000-A0F4-AF76EE83532D}" dt="2021-04-07T17:30:36.396" v="91" actId="20577"/>
          <ac:spMkLst>
            <pc:docMk/>
            <pc:sldMk cId="1294281885" sldId="833"/>
            <ac:spMk id="8" creationId="{9F15169C-A6C5-4054-BD65-DB4019BCE5F2}"/>
          </ac:spMkLst>
        </pc:spChg>
      </pc:sldChg>
      <pc:sldChg chg="modSp">
        <pc:chgData name="Li, Kevin Y" userId="S::kli361@gatech.edu::98d6ba75-9964-4c1c-81ae-fdec2ea26b88" providerId="AD" clId="Web-{76F8BB9F-C05D-0000-A0F4-AF76EE83532D}" dt="2021-04-07T17:30:48.083" v="96" actId="20577"/>
        <pc:sldMkLst>
          <pc:docMk/>
          <pc:sldMk cId="1631480486" sldId="834"/>
        </pc:sldMkLst>
        <pc:spChg chg="mod">
          <ac:chgData name="Li, Kevin Y" userId="S::kli361@gatech.edu::98d6ba75-9964-4c1c-81ae-fdec2ea26b88" providerId="AD" clId="Web-{76F8BB9F-C05D-0000-A0F4-AF76EE83532D}" dt="2021-04-07T17:30:48.083" v="96" actId="20577"/>
          <ac:spMkLst>
            <pc:docMk/>
            <pc:sldMk cId="1631480486" sldId="834"/>
            <ac:spMk id="8" creationId="{9F15169C-A6C5-4054-BD65-DB4019BCE5F2}"/>
          </ac:spMkLst>
        </pc:spChg>
      </pc:sldChg>
      <pc:sldChg chg="modSp">
        <pc:chgData name="Li, Kevin Y" userId="S::kli361@gatech.edu::98d6ba75-9964-4c1c-81ae-fdec2ea26b88" providerId="AD" clId="Web-{76F8BB9F-C05D-0000-A0F4-AF76EE83532D}" dt="2021-04-07T17:33:03.864" v="99" actId="1076"/>
        <pc:sldMkLst>
          <pc:docMk/>
          <pc:sldMk cId="3512593246" sldId="835"/>
        </pc:sldMkLst>
        <pc:spChg chg="mod">
          <ac:chgData name="Li, Kevin Y" userId="S::kli361@gatech.edu::98d6ba75-9964-4c1c-81ae-fdec2ea26b88" providerId="AD" clId="Web-{76F8BB9F-C05D-0000-A0F4-AF76EE83532D}" dt="2021-04-07T17:33:03.864" v="99" actId="1076"/>
          <ac:spMkLst>
            <pc:docMk/>
            <pc:sldMk cId="3512593246" sldId="835"/>
            <ac:spMk id="8" creationId="{9F15169C-A6C5-4054-BD65-DB4019BCE5F2}"/>
          </ac:spMkLst>
        </pc:spChg>
      </pc:sldChg>
    </pc:docChg>
  </pc:docChgLst>
  <pc:docChgLst>
    <pc:chgData name="Li, Kevin Y" userId="S::kli361@gatech.edu::98d6ba75-9964-4c1c-81ae-fdec2ea26b88" providerId="AD" clId="Web-{971AF254-7AF2-E02A-C03B-0D430675B6B1}"/>
    <pc:docChg chg="modSld">
      <pc:chgData name="Li, Kevin Y" userId="S::kli361@gatech.edu::98d6ba75-9964-4c1c-81ae-fdec2ea26b88" providerId="AD" clId="Web-{971AF254-7AF2-E02A-C03B-0D430675B6B1}" dt="2021-02-25T00:31:11.748" v="94" actId="20577"/>
      <pc:docMkLst>
        <pc:docMk/>
      </pc:docMkLst>
      <pc:sldChg chg="modSp">
        <pc:chgData name="Li, Kevin Y" userId="S::kli361@gatech.edu::98d6ba75-9964-4c1c-81ae-fdec2ea26b88" providerId="AD" clId="Web-{971AF254-7AF2-E02A-C03B-0D430675B6B1}" dt="2021-02-25T00:29:50.967" v="83" actId="20577"/>
        <pc:sldMkLst>
          <pc:docMk/>
          <pc:sldMk cId="749722544" sldId="824"/>
        </pc:sldMkLst>
        <pc:spChg chg="mod">
          <ac:chgData name="Li, Kevin Y" userId="S::kli361@gatech.edu::98d6ba75-9964-4c1c-81ae-fdec2ea26b88" providerId="AD" clId="Web-{971AF254-7AF2-E02A-C03B-0D430675B6B1}" dt="2021-02-25T00:29:50.967" v="83" actId="20577"/>
          <ac:spMkLst>
            <pc:docMk/>
            <pc:sldMk cId="749722544" sldId="824"/>
            <ac:spMk id="6" creationId="{DE1DBA3D-CA8E-433F-9EB5-D1C980C49741}"/>
          </ac:spMkLst>
        </pc:spChg>
      </pc:sldChg>
      <pc:sldChg chg="modSp">
        <pc:chgData name="Li, Kevin Y" userId="S::kli361@gatech.edu::98d6ba75-9964-4c1c-81ae-fdec2ea26b88" providerId="AD" clId="Web-{971AF254-7AF2-E02A-C03B-0D430675B6B1}" dt="2021-02-25T00:30:07.795" v="86" actId="20577"/>
        <pc:sldMkLst>
          <pc:docMk/>
          <pc:sldMk cId="442843563" sldId="826"/>
        </pc:sldMkLst>
        <pc:spChg chg="mod">
          <ac:chgData name="Li, Kevin Y" userId="S::kli361@gatech.edu::98d6ba75-9964-4c1c-81ae-fdec2ea26b88" providerId="AD" clId="Web-{971AF254-7AF2-E02A-C03B-0D430675B6B1}" dt="2021-02-25T00:30:07.795" v="86" actId="20577"/>
          <ac:spMkLst>
            <pc:docMk/>
            <pc:sldMk cId="442843563" sldId="826"/>
            <ac:spMk id="4" creationId="{D2AFC799-0736-491E-BA0F-69A56810F378}"/>
          </ac:spMkLst>
        </pc:spChg>
      </pc:sldChg>
      <pc:sldChg chg="modSp">
        <pc:chgData name="Li, Kevin Y" userId="S::kli361@gatech.edu::98d6ba75-9964-4c1c-81ae-fdec2ea26b88" providerId="AD" clId="Web-{971AF254-7AF2-E02A-C03B-0D430675B6B1}" dt="2021-02-25T00:30:32.795" v="88" actId="1076"/>
        <pc:sldMkLst>
          <pc:docMk/>
          <pc:sldMk cId="2730179678" sldId="830"/>
        </pc:sldMkLst>
        <pc:spChg chg="mod">
          <ac:chgData name="Li, Kevin Y" userId="S::kli361@gatech.edu::98d6ba75-9964-4c1c-81ae-fdec2ea26b88" providerId="AD" clId="Web-{971AF254-7AF2-E02A-C03B-0D430675B6B1}" dt="2021-02-25T00:30:32.795" v="88" actId="1076"/>
          <ac:spMkLst>
            <pc:docMk/>
            <pc:sldMk cId="2730179678" sldId="830"/>
            <ac:spMk id="4" creationId="{D2AFC799-0736-491E-BA0F-69A56810F378}"/>
          </ac:spMkLst>
        </pc:spChg>
      </pc:sldChg>
      <pc:sldChg chg="modSp">
        <pc:chgData name="Li, Kevin Y" userId="S::kli361@gatech.edu::98d6ba75-9964-4c1c-81ae-fdec2ea26b88" providerId="AD" clId="Web-{971AF254-7AF2-E02A-C03B-0D430675B6B1}" dt="2021-02-25T00:31:11.748" v="94" actId="20577"/>
        <pc:sldMkLst>
          <pc:docMk/>
          <pc:sldMk cId="1294281885" sldId="833"/>
        </pc:sldMkLst>
        <pc:spChg chg="mod">
          <ac:chgData name="Li, Kevin Y" userId="S::kli361@gatech.edu::98d6ba75-9964-4c1c-81ae-fdec2ea26b88" providerId="AD" clId="Web-{971AF254-7AF2-E02A-C03B-0D430675B6B1}" dt="2021-02-25T00:31:11.748" v="94" actId="20577"/>
          <ac:spMkLst>
            <pc:docMk/>
            <pc:sldMk cId="1294281885" sldId="833"/>
            <ac:spMk id="8" creationId="{9F15169C-A6C5-4054-BD65-DB4019BCE5F2}"/>
          </ac:spMkLst>
        </pc:spChg>
      </pc:sldChg>
    </pc:docChg>
  </pc:docChgLst>
  <pc:docChgLst>
    <pc:chgData name="Chau, Duen Horng" userId="dc3abf48-14f9-4497-8e09-69bdd976e267" providerId="ADAL" clId="{F9675E4E-C4E8-F845-AA8D-53A86CF0D464}"/>
    <pc:docChg chg="undo custSel modSld">
      <pc:chgData name="Chau, Duen Horng" userId="dc3abf48-14f9-4497-8e09-69bdd976e267" providerId="ADAL" clId="{F9675E4E-C4E8-F845-AA8D-53A86CF0D464}" dt="2021-02-25T00:43:47.791" v="45" actId="14100"/>
      <pc:docMkLst>
        <pc:docMk/>
      </pc:docMkLst>
      <pc:sldChg chg="modSp mod">
        <pc:chgData name="Chau, Duen Horng" userId="dc3abf48-14f9-4497-8e09-69bdd976e267" providerId="ADAL" clId="{F9675E4E-C4E8-F845-AA8D-53A86CF0D464}" dt="2021-02-25T00:43:47.791" v="45" actId="14100"/>
        <pc:sldMkLst>
          <pc:docMk/>
          <pc:sldMk cId="1631480486" sldId="834"/>
        </pc:sldMkLst>
        <pc:spChg chg="mod">
          <ac:chgData name="Chau, Duen Horng" userId="dc3abf48-14f9-4497-8e09-69bdd976e267" providerId="ADAL" clId="{F9675E4E-C4E8-F845-AA8D-53A86CF0D464}" dt="2021-02-25T00:43:32.940" v="41" actId="1076"/>
          <ac:spMkLst>
            <pc:docMk/>
            <pc:sldMk cId="1631480486" sldId="834"/>
            <ac:spMk id="2" creationId="{00000000-0000-0000-0000-000000000000}"/>
          </ac:spMkLst>
        </pc:spChg>
        <pc:spChg chg="mod">
          <ac:chgData name="Chau, Duen Horng" userId="dc3abf48-14f9-4497-8e09-69bdd976e267" providerId="ADAL" clId="{F9675E4E-C4E8-F845-AA8D-53A86CF0D464}" dt="2021-02-25T00:43:35.719" v="42" actId="1076"/>
          <ac:spMkLst>
            <pc:docMk/>
            <pc:sldMk cId="1631480486" sldId="834"/>
            <ac:spMk id="8" creationId="{9F15169C-A6C5-4054-BD65-DB4019BCE5F2}"/>
          </ac:spMkLst>
        </pc:spChg>
        <pc:spChg chg="mod">
          <ac:chgData name="Chau, Duen Horng" userId="dc3abf48-14f9-4497-8e09-69bdd976e267" providerId="ADAL" clId="{F9675E4E-C4E8-F845-AA8D-53A86CF0D464}" dt="2021-02-25T00:43:10.294" v="28" actId="1076"/>
          <ac:spMkLst>
            <pc:docMk/>
            <pc:sldMk cId="1631480486" sldId="834"/>
            <ac:spMk id="9" creationId="{53D8F4D0-1059-4577-BDDF-022BD30DBE46}"/>
          </ac:spMkLst>
        </pc:spChg>
        <pc:picChg chg="mod">
          <ac:chgData name="Chau, Duen Horng" userId="dc3abf48-14f9-4497-8e09-69bdd976e267" providerId="ADAL" clId="{F9675E4E-C4E8-F845-AA8D-53A86CF0D464}" dt="2021-02-25T00:43:47.791" v="45" actId="14100"/>
          <ac:picMkLst>
            <pc:docMk/>
            <pc:sldMk cId="1631480486" sldId="834"/>
            <ac:picMk id="5124" creationId="{D7DA3634-94F8-415A-9945-234DA240B75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4/7/2021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8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8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9692640" cy="1638092"/>
          </a:xfrm>
        </p:spPr>
        <p:txBody>
          <a:bodyPr/>
          <a:lstStyle/>
          <a:p>
            <a:r>
              <a:rPr lang="en-US"/>
              <a:t>Lecture 7.6 - </a:t>
            </a:r>
            <a:r>
              <a:rPr lang="en-US" err="1"/>
              <a:t>cuXFilter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050" y="4693671"/>
            <a:ext cx="11899900" cy="978035"/>
          </a:xfrm>
        </p:spPr>
        <p:txBody>
          <a:bodyPr/>
          <a:lstStyle/>
          <a:p>
            <a:r>
              <a:rPr lang="en-US" err="1"/>
              <a:t>cuXFilter</a:t>
            </a:r>
            <a:r>
              <a:rPr lang="en-US"/>
              <a:t> Demonstration</a:t>
            </a:r>
          </a:p>
        </p:txBody>
      </p:sp>
    </p:spTree>
    <p:extLst>
      <p:ext uri="{BB962C8B-B14F-4D97-AF65-F5344CB8AC3E}">
        <p14:creationId xmlns:p14="http://schemas.microsoft.com/office/powerpoint/2010/main" val="21502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Importing Data and Setting Up </a:t>
            </a:r>
            <a:r>
              <a:rPr lang="en-US" err="1"/>
              <a:t>cuDF</a:t>
            </a:r>
            <a:endParaRPr lang="en-US"/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9F15169C-A6C5-4054-BD65-DB4019BCE5F2}"/>
              </a:ext>
            </a:extLst>
          </p:cNvPr>
          <p:cNvSpPr/>
          <p:nvPr/>
        </p:nvSpPr>
        <p:spPr>
          <a:xfrm>
            <a:off x="1287385" y="2309352"/>
            <a:ext cx="15713229" cy="5078313"/>
          </a:xfrm>
          <a:prstGeom prst="rect">
            <a:avLst/>
          </a:prstGeom>
          <a:noFill/>
          <a:ln w="254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import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 </a:t>
            </a:r>
            <a:r>
              <a:rPr lang="en-US" sz="3000" kern="0" dirty="0" err="1">
                <a:solidFill>
                  <a:srgbClr val="890C58"/>
                </a:solidFill>
                <a:latin typeface="Courier New"/>
                <a:ea typeface="Monaco"/>
                <a:cs typeface="Courier New"/>
                <a:sym typeface="Monaco"/>
              </a:rPr>
              <a:t>cuxfilter</a:t>
            </a:r>
            <a:endParaRPr lang="en-US" sz="3000" kern="0" dirty="0">
              <a:solidFill>
                <a:srgbClr val="890C58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cux_df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 = </a:t>
            </a:r>
            <a:r>
              <a:rPr lang="en-US" sz="3000" kern="0" dirty="0" err="1">
                <a:solidFill>
                  <a:srgbClr val="890C58"/>
                </a:solidFill>
                <a:latin typeface="Courier New"/>
                <a:ea typeface="Monaco"/>
                <a:cs typeface="Courier New"/>
                <a:sym typeface="Monaco"/>
              </a:rPr>
              <a:t>cuxfilter</a:t>
            </a: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.</a:t>
            </a:r>
            <a:r>
              <a:rPr lang="en-US" sz="3000" kern="0" dirty="0" err="1">
                <a:solidFill>
                  <a:srgbClr val="0071C5"/>
                </a:solidFill>
                <a:latin typeface="Courier New"/>
                <a:ea typeface="Monaco"/>
                <a:cs typeface="Courier New"/>
                <a:sym typeface="Monaco"/>
              </a:rPr>
              <a:t>DataFrame</a:t>
            </a: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.</a:t>
            </a:r>
            <a:r>
              <a:rPr lang="en-US" sz="3000" kern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/>
                <a:ea typeface="Monaco"/>
                <a:cs typeface="Courier New"/>
                <a:sym typeface="Monaco"/>
              </a:rPr>
              <a:t>from_dataframe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("./</a:t>
            </a: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path_to_dataframe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")</a:t>
            </a:r>
            <a:endParaRPr lang="en-US" sz="3000" kern="0" dirty="0">
              <a:solidFill>
                <a:schemeClr val="bg1"/>
              </a:solidFill>
              <a:latin typeface="Courier New"/>
              <a:ea typeface="Monaco"/>
              <a:cs typeface="Courier New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#would display something like image from below</a:t>
            </a:r>
            <a:endParaRPr lang="en-US" sz="3000" kern="0" dirty="0">
              <a:solidFill>
                <a:schemeClr val="bg1"/>
              </a:solidFill>
              <a:latin typeface="Courier New"/>
              <a:ea typeface="Monaco"/>
              <a:cs typeface="Courier New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cux_df.</a:t>
            </a:r>
            <a:r>
              <a:rPr lang="en-US" sz="3000" kern="0" dirty="0" err="1">
                <a:solidFill>
                  <a:schemeClr val="accent6"/>
                </a:solidFill>
                <a:latin typeface="Courier New"/>
                <a:ea typeface="Monaco"/>
                <a:cs typeface="Courier New"/>
                <a:sym typeface="Monaco"/>
              </a:rPr>
              <a:t>data</a:t>
            </a: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.</a:t>
            </a:r>
            <a:r>
              <a:rPr lang="en-US" sz="3000" kern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/>
                <a:ea typeface="Monaco"/>
                <a:cs typeface="Courier New"/>
                <a:sym typeface="Monaco"/>
              </a:rPr>
              <a:t>head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()</a:t>
            </a:r>
            <a:endParaRPr lang="en-US" sz="3000" kern="0" dirty="0">
              <a:solidFill>
                <a:schemeClr val="bg1"/>
              </a:solidFill>
              <a:latin typeface="Courier New"/>
              <a:ea typeface="Monaco"/>
              <a:cs typeface="Courier New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D9D9244-CCAF-4B7D-B543-3E199C923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45" y="5792842"/>
            <a:ext cx="12509019" cy="2806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D8F4D0-1059-4577-BDDF-022BD30DBE46}"/>
              </a:ext>
            </a:extLst>
          </p:cNvPr>
          <p:cNvSpPr txBox="1"/>
          <p:nvPr/>
        </p:nvSpPr>
        <p:spPr>
          <a:xfrm>
            <a:off x="-1" y="9354906"/>
            <a:ext cx="10781731" cy="3693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Retrieved from https://docs.rapids.ai/api/cuxfilter/stable/10%20minutes%20to%20cuxfilter.html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Creating Charts Based Off Data</a:t>
            </a:r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9F15169C-A6C5-4054-BD65-DB4019BCE5F2}"/>
              </a:ext>
            </a:extLst>
          </p:cNvPr>
          <p:cNvSpPr/>
          <p:nvPr/>
        </p:nvSpPr>
        <p:spPr>
          <a:xfrm>
            <a:off x="1287385" y="2309352"/>
            <a:ext cx="15713229" cy="7848302"/>
          </a:xfrm>
          <a:prstGeom prst="rect">
            <a:avLst/>
          </a:prstGeom>
          <a:noFill/>
          <a:ln w="254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demo_palette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 = ["#3182bd",</a:t>
            </a:r>
            <a:r>
              <a:rPr lang="en-US" sz="3000" kern="0" dirty="0">
                <a:latin typeface="Courier New"/>
                <a:ea typeface="Monaco"/>
                <a:cs typeface="Courier New"/>
                <a:sym typeface="Monaco"/>
              </a:rPr>
              <a:t> 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"#6baed6", "#7b8ed8", ... , "#323232" ]</a:t>
            </a: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>
              <a:solidFill>
                <a:sysClr val="windowText" lastClr="000000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  <a:sym typeface="Monaco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chart1 = </a:t>
            </a:r>
            <a:r>
              <a:rPr lang="en-US" sz="3000" kern="0" err="1">
                <a:solidFill>
                  <a:srgbClr val="890C58"/>
                </a:solidFill>
                <a:latin typeface="Courier New"/>
                <a:ea typeface="Monaco"/>
                <a:cs typeface="Courier New"/>
                <a:sym typeface="Monaco"/>
              </a:rPr>
              <a:t>cuxfilter</a:t>
            </a:r>
            <a:r>
              <a:rPr lang="en-US" sz="3000" kern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.</a:t>
            </a:r>
            <a:r>
              <a:rPr lang="en-US" sz="3000" kern="0" err="1">
                <a:solidFill>
                  <a:schemeClr val="accent6"/>
                </a:solidFill>
                <a:latin typeface="Courier New"/>
                <a:ea typeface="Monaco"/>
                <a:cs typeface="Courier New"/>
                <a:sym typeface="Monaco"/>
              </a:rPr>
              <a:t>charts</a:t>
            </a:r>
            <a:r>
              <a:rPr lang="en-US" sz="3000" kern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.</a:t>
            </a:r>
            <a:r>
              <a:rPr lang="en-US" sz="3000" kern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/>
                <a:ea typeface="Monaco"/>
                <a:cs typeface="Courier New"/>
                <a:sym typeface="Monaco"/>
              </a:rPr>
              <a:t>scatter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(</a:t>
            </a:r>
            <a:r>
              <a:rPr lang="en-US" sz="3000" kern="0" dirty="0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x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='data_column_1', 					</a:t>
            </a:r>
            <a:r>
              <a:rPr lang="en-US" sz="3000" kern="0" dirty="0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y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='data_column_2', </a:t>
            </a:r>
            <a:r>
              <a:rPr lang="en-US" sz="3000" kern="0" err="1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aggregate_col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='data_column_3', 			</a:t>
            </a:r>
            <a:r>
              <a:rPr lang="en-US" sz="3000" kern="0" err="1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aggregate_fn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='mean', </a:t>
            </a:r>
            <a:r>
              <a:rPr lang="en-US" sz="3000" kern="0" err="1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color_palette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=</a:t>
            </a:r>
            <a:r>
              <a:rPr lang="en-US" sz="3000" kern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demo_palette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,  		</a:t>
            </a:r>
            <a:r>
              <a:rPr lang="en-US" sz="3000" kern="0" err="1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tile_provider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='CARTODBPOSITRON’, </a:t>
            </a:r>
            <a:r>
              <a:rPr lang="en-US" sz="3000" kern="0" err="1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pixel_shade_type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='linear’) </a:t>
            </a:r>
            <a:endParaRPr lang="en-US" sz="3000" kern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chart2 = </a:t>
            </a:r>
            <a:r>
              <a:rPr lang="en-US" sz="3000" kern="0" dirty="0" err="1">
                <a:solidFill>
                  <a:srgbClr val="890C58"/>
                </a:solidFill>
                <a:latin typeface="Courier New"/>
                <a:ea typeface="Monaco"/>
                <a:cs typeface="Courier New"/>
                <a:sym typeface="Monaco"/>
              </a:rPr>
              <a:t>cuxfilter</a:t>
            </a: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.</a:t>
            </a:r>
            <a:r>
              <a:rPr lang="en-US" sz="3000" kern="0" dirty="0" err="1">
                <a:solidFill>
                  <a:schemeClr val="accent6"/>
                </a:solidFill>
                <a:latin typeface="Courier New"/>
                <a:ea typeface="Monaco"/>
                <a:cs typeface="Courier New"/>
                <a:sym typeface="Monaco"/>
              </a:rPr>
              <a:t>charts</a:t>
            </a: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.</a:t>
            </a:r>
            <a:r>
              <a:rPr lang="en-US" sz="3000" kern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/>
                <a:ea typeface="Monaco"/>
                <a:cs typeface="Courier New"/>
                <a:sym typeface="Monaco"/>
              </a:rPr>
              <a:t>bar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('data_column_4')</a:t>
            </a: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...</a:t>
            </a:r>
            <a:endParaRPr lang="en-US" sz="3000" kern="0" dirty="0">
              <a:solidFill>
                <a:schemeClr val="bg1"/>
              </a:solidFill>
              <a:latin typeface="Courier New"/>
              <a:ea typeface="Monaco"/>
              <a:cs typeface="Courier New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charts_list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 = [chart1, chart2, ...]</a:t>
            </a:r>
            <a:endParaRPr lang="en-US" sz="3000" kern="0" dirty="0">
              <a:solidFill>
                <a:schemeClr val="bg1"/>
              </a:solidFill>
              <a:latin typeface="Courier New"/>
              <a:ea typeface="Monaco"/>
              <a:cs typeface="Courier New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>
              <a:solidFill>
                <a:sysClr val="windowText" lastClr="000000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  <a:sym typeface="Monaco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>
              <a:solidFill>
                <a:sysClr val="windowText" lastClr="000000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  <a:sym typeface="Monaco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>
              <a:solidFill>
                <a:sysClr val="windowText" lastClr="000000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  <a:sym typeface="Monac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D8F4D0-1059-4577-BDDF-022BD30DBE46}"/>
              </a:ext>
            </a:extLst>
          </p:cNvPr>
          <p:cNvSpPr txBox="1"/>
          <p:nvPr/>
        </p:nvSpPr>
        <p:spPr>
          <a:xfrm>
            <a:off x="-1" y="9354906"/>
            <a:ext cx="10781731" cy="3693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Retrieved from https://docs.rapids.ai/api/cuxfilter/stable/10%20minutes%20to%20cuxfilter.html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347843"/>
            <a:ext cx="16626840" cy="984885"/>
          </a:xfrm>
        </p:spPr>
        <p:txBody>
          <a:bodyPr/>
          <a:lstStyle/>
          <a:p>
            <a:pPr algn="l"/>
            <a:r>
              <a:rPr lang="en-US"/>
              <a:t>Viewing Dashboard with Charts</a:t>
            </a:r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9F15169C-A6C5-4054-BD65-DB4019BCE5F2}"/>
              </a:ext>
            </a:extLst>
          </p:cNvPr>
          <p:cNvSpPr/>
          <p:nvPr/>
        </p:nvSpPr>
        <p:spPr>
          <a:xfrm>
            <a:off x="953880" y="1549433"/>
            <a:ext cx="16935108" cy="3447098"/>
          </a:xfrm>
          <a:prstGeom prst="rect">
            <a:avLst/>
          </a:prstGeom>
          <a:noFill/>
          <a:ln w="254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d = </a:t>
            </a:r>
            <a:r>
              <a:rPr lang="en-US" sz="2800" kern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cux_df.</a:t>
            </a:r>
            <a:r>
              <a:rPr lang="en-US" sz="2800" kern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/>
                <a:ea typeface="Monaco"/>
                <a:cs typeface="Courier New"/>
                <a:sym typeface="Monaco"/>
              </a:rPr>
              <a:t>dashboard</a:t>
            </a:r>
            <a:r>
              <a:rPr lang="en-US" sz="28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(</a:t>
            </a:r>
            <a:r>
              <a:rPr lang="en-US" sz="2800" kern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charts_list</a:t>
            </a:r>
            <a:r>
              <a:rPr lang="en-US" sz="28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, </a:t>
            </a:r>
            <a:r>
              <a:rPr lang="en-US" sz="2800" kern="0" dirty="0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title</a:t>
            </a:r>
            <a:r>
              <a:rPr lang="en-US" sz="28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='Custom dashboard’, 		</a:t>
            </a:r>
            <a:r>
              <a:rPr lang="en-US" sz="2800" kern="0" dirty="0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layout</a:t>
            </a:r>
            <a:r>
              <a:rPr lang="en-US" sz="28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=</a:t>
            </a:r>
            <a:r>
              <a:rPr lang="en-US" sz="2800" kern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layouts.feature_and_base</a:t>
            </a:r>
            <a:r>
              <a:rPr lang="en-US" sz="28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, </a:t>
            </a:r>
            <a:r>
              <a:rPr lang="en-US" sz="2800" kern="0" dirty="0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theme</a:t>
            </a:r>
            <a:r>
              <a:rPr lang="en-US" sz="28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=</a:t>
            </a:r>
            <a:r>
              <a:rPr lang="en-US" sz="2800" kern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themes.light</a:t>
            </a:r>
            <a:r>
              <a:rPr lang="en-US" sz="28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, </a:t>
            </a:r>
            <a:r>
              <a:rPr lang="en-US" sz="2800" kern="0" err="1">
                <a:solidFill>
                  <a:srgbClr val="008564"/>
                </a:solidFill>
                <a:latin typeface="Courier New"/>
                <a:ea typeface="Monaco"/>
                <a:cs typeface="Courier New"/>
                <a:sym typeface="Monaco"/>
              </a:rPr>
              <a:t>data_size_widget</a:t>
            </a:r>
            <a:r>
              <a:rPr lang="en-US" sz="28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=True)</a:t>
            </a:r>
            <a:endParaRPr lang="en-US" sz="2800" kern="0" dirty="0">
              <a:solidFill>
                <a:schemeClr val="bg1"/>
              </a:solidFill>
              <a:latin typeface="Courier New"/>
              <a:ea typeface="Monaco"/>
              <a:cs typeface="Courier New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2800" kern="0">
              <a:solidFill>
                <a:sysClr val="windowText" lastClr="000000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  <a:sym typeface="Monaco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latin typeface="Courier New"/>
                <a:ea typeface="Monaco"/>
                <a:cs typeface="Courier New"/>
                <a:sym typeface="Monaco"/>
              </a:rPr>
              <a:t>#display a dashboard like below</a:t>
            </a:r>
            <a:endParaRPr lang="en-US" sz="2800" kern="0" dirty="0">
              <a:latin typeface="Courier New"/>
              <a:ea typeface="Monaco"/>
              <a:cs typeface="Courier New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latin typeface="Courier New"/>
                <a:ea typeface="Monaco"/>
                <a:cs typeface="Courier New"/>
                <a:sym typeface="Monaco"/>
              </a:rPr>
              <a:t>a</a:t>
            </a:r>
            <a:r>
              <a:rPr lang="en-US" sz="28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wait </a:t>
            </a:r>
            <a:r>
              <a:rPr lang="en-US" sz="28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d.preview</a:t>
            </a:r>
            <a:r>
              <a:rPr lang="en-US" sz="28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()</a:t>
            </a:r>
            <a:endParaRPr lang="en-US" sz="2800" kern="0" dirty="0">
              <a:solidFill>
                <a:schemeClr val="bg1"/>
              </a:solidFill>
              <a:latin typeface="Courier New"/>
              <a:ea typeface="Monaco"/>
              <a:cs typeface="Courier New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2800" kern="0">
              <a:solidFill>
                <a:sysClr val="windowText" lastClr="000000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  <a:sym typeface="Monaco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2800" kern="0" dirty="0"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2800" kern="0">
              <a:solidFill>
                <a:sysClr val="windowText" lastClr="000000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  <a:sym typeface="Monac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D8F4D0-1059-4577-BDDF-022BD30DBE46}"/>
              </a:ext>
            </a:extLst>
          </p:cNvPr>
          <p:cNvSpPr txBox="1"/>
          <p:nvPr/>
        </p:nvSpPr>
        <p:spPr>
          <a:xfrm>
            <a:off x="1413162" y="9687415"/>
            <a:ext cx="10781731" cy="3693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Retrieved from https://docs.rapids.ai/api/cuxfilter/stable/10%20minutes%20to%20cuxfilter.html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7DA3634-94F8-415A-9945-234DA240B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 bwMode="auto">
          <a:xfrm>
            <a:off x="4771505" y="3341717"/>
            <a:ext cx="12576327" cy="62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Running Dashboard and Saving Snapshot</a:t>
            </a:r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9F15169C-A6C5-4054-BD65-DB4019BCE5F2}"/>
              </a:ext>
            </a:extLst>
          </p:cNvPr>
          <p:cNvSpPr/>
          <p:nvPr/>
        </p:nvSpPr>
        <p:spPr>
          <a:xfrm>
            <a:off x="1282968" y="3302777"/>
            <a:ext cx="15713229" cy="3693319"/>
          </a:xfrm>
          <a:prstGeom prst="rect">
            <a:avLst/>
          </a:prstGeom>
          <a:noFill/>
          <a:ln w="254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</a:rPr>
              <a:t>#opens in new tab</a:t>
            </a:r>
            <a:endParaRPr lang="en-US" sz="3000" kern="0" dirty="0">
              <a:solidFill>
                <a:schemeClr val="bg1"/>
              </a:solidFill>
              <a:latin typeface="Courier New"/>
              <a:ea typeface="Monaco"/>
              <a:cs typeface="Courier New"/>
              <a:sym typeface="Monaco"/>
            </a:endParaRPr>
          </a:p>
          <a:p>
            <a:pPr defTabSz="762015">
              <a:spcBef>
                <a:spcPts val="0"/>
              </a:spcBef>
              <a:spcAft>
                <a:spcPts val="0"/>
              </a:spcAft>
            </a:pP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d.</a:t>
            </a:r>
            <a:r>
              <a:rPr lang="en-US" sz="3000" kern="0" dirty="0" err="1">
                <a:solidFill>
                  <a:schemeClr val="accent6">
                    <a:lumMod val="75000"/>
                  </a:schemeClr>
                </a:solidFill>
                <a:latin typeface="Courier New"/>
                <a:ea typeface="Monaco"/>
                <a:cs typeface="Courier New"/>
                <a:sym typeface="Monaco"/>
              </a:rPr>
              <a:t>show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('</a:t>
            </a: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current_notebook_url:current_notebook_port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')</a:t>
            </a:r>
            <a:endParaRPr lang="en-US" sz="3000" kern="0" dirty="0">
              <a:solidFill>
                <a:schemeClr val="bg1"/>
              </a:solidFill>
              <a:latin typeface="Courier New"/>
              <a:ea typeface="Monaco"/>
              <a:cs typeface="Courier New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#saves snapshot as </a:t>
            </a:r>
            <a:r>
              <a:rPr lang="en-US" sz="3000" kern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dataframe</a:t>
            </a:r>
            <a:endParaRPr lang="en-US" sz="3000" kern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current_state_df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 = </a:t>
            </a: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d.</a:t>
            </a:r>
            <a:r>
              <a:rPr lang="en-US" sz="3000" kern="0" dirty="0" err="1">
                <a:solidFill>
                  <a:schemeClr val="accent6">
                    <a:lumMod val="75000"/>
                  </a:schemeClr>
                </a:solidFill>
                <a:latin typeface="Courier New"/>
                <a:ea typeface="Monaco"/>
                <a:cs typeface="Courier New"/>
                <a:sym typeface="Monaco"/>
              </a:rPr>
              <a:t>export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onaco"/>
                <a:cs typeface="Courier New"/>
                <a:sym typeface="Monaco"/>
              </a:rPr>
              <a:t>()</a:t>
            </a:r>
            <a:endParaRPr lang="en-US" sz="3000" kern="0" dirty="0">
              <a:solidFill>
                <a:schemeClr val="bg1"/>
              </a:solidFill>
              <a:latin typeface="Courier New"/>
              <a:ea typeface="Monaco"/>
              <a:cs typeface="Courier New"/>
            </a:endParaRPr>
          </a:p>
          <a:p>
            <a:pPr defTabSz="762015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solidFill>
                <a:schemeClr val="bg1"/>
              </a:solidFill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  <a:p>
            <a:pPr defTabSz="762015">
              <a:spcBef>
                <a:spcPts val="0"/>
              </a:spcBef>
              <a:spcAft>
                <a:spcPts val="0"/>
              </a:spcAft>
            </a:pPr>
            <a:r>
              <a:rPr lang="en-US" sz="3000" kern="0" dirty="0">
                <a:solidFill>
                  <a:schemeClr val="bg1"/>
                </a:solidFill>
                <a:latin typeface="Courier New"/>
                <a:ea typeface="MS PGothic"/>
                <a:cs typeface="Courier New"/>
              </a:rPr>
              <a:t>#stops server</a:t>
            </a:r>
          </a:p>
          <a:p>
            <a:pPr defTabSz="762015">
              <a:spcBef>
                <a:spcPts val="0"/>
              </a:spcBef>
              <a:spcAft>
                <a:spcPts val="0"/>
              </a:spcAft>
            </a:pPr>
            <a:r>
              <a:rPr lang="en-US" sz="3000" kern="0" dirty="0" err="1">
                <a:solidFill>
                  <a:schemeClr val="bg1"/>
                </a:solidFill>
                <a:latin typeface="Courier New"/>
                <a:ea typeface="MS PGothic"/>
                <a:cs typeface="Courier New"/>
              </a:rPr>
              <a:t>d.</a:t>
            </a:r>
            <a:r>
              <a:rPr lang="en-US" sz="3000" kern="0" dirty="0" err="1">
                <a:solidFill>
                  <a:schemeClr val="accent6">
                    <a:lumMod val="75000"/>
                  </a:schemeClr>
                </a:solidFill>
                <a:latin typeface="Courier New"/>
                <a:ea typeface="MS PGothic"/>
                <a:cs typeface="Courier New"/>
              </a:rPr>
              <a:t>stop</a:t>
            </a:r>
            <a:r>
              <a:rPr lang="en-US" sz="3000" kern="0" dirty="0">
                <a:solidFill>
                  <a:schemeClr val="bg1"/>
                </a:solidFill>
                <a:latin typeface="Courier New"/>
                <a:ea typeface="MS PGothic"/>
                <a:cs typeface="Courier New"/>
              </a:rPr>
              <a:t>() </a:t>
            </a:r>
            <a:endParaRPr lang="en-US" dirty="0">
              <a:solidFill>
                <a:schemeClr val="bg1"/>
              </a:solidFill>
              <a:latin typeface="Courier New"/>
              <a:ea typeface="MS PGothic"/>
              <a:cs typeface="Courier Ne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D8F4D0-1059-4577-BDDF-022BD30DBE46}"/>
              </a:ext>
            </a:extLst>
          </p:cNvPr>
          <p:cNvSpPr txBox="1"/>
          <p:nvPr/>
        </p:nvSpPr>
        <p:spPr>
          <a:xfrm>
            <a:off x="-1" y="9354906"/>
            <a:ext cx="10781731" cy="3693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Retrieved from https://docs.rapids.ai/api/cuxfilter/stable/10%20minutes%20to%20cuxfilter.html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050" y="626639"/>
            <a:ext cx="11899900" cy="978035"/>
          </a:xfrm>
        </p:spPr>
        <p:txBody>
          <a:bodyPr/>
          <a:lstStyle/>
          <a:p>
            <a:r>
              <a:rPr lang="en-US"/>
              <a:t>Live Demo of </a:t>
            </a:r>
            <a:r>
              <a:rPr lang="en-US" err="1"/>
              <a:t>cuXFilter</a:t>
            </a:r>
            <a:r>
              <a:rPr lang="en-US"/>
              <a:t> Dashboard</a:t>
            </a:r>
          </a:p>
        </p:txBody>
      </p:sp>
      <p:pic>
        <p:nvPicPr>
          <p:cNvPr id="6146" name="Picture 2" descr="output dashboard">
            <a:extLst>
              <a:ext uri="{FF2B5EF4-FFF2-40B4-BE49-F238E27FC236}">
                <a16:creationId xmlns:a16="http://schemas.microsoft.com/office/drawing/2014/main" id="{842CA896-9605-4F19-9322-2E12249159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49" y="1713856"/>
            <a:ext cx="13402102" cy="75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EE742-E78A-45D1-831D-3BDBFDC85383}"/>
              </a:ext>
            </a:extLst>
          </p:cNvPr>
          <p:cNvSpPr txBox="1"/>
          <p:nvPr/>
        </p:nvSpPr>
        <p:spPr>
          <a:xfrm>
            <a:off x="0" y="9577830"/>
            <a:ext cx="10781731" cy="3693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Demo retrieved from https://github.com/rapidsai/cuxfilter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050" y="1036071"/>
            <a:ext cx="11899900" cy="978035"/>
          </a:xfrm>
        </p:spPr>
        <p:txBody>
          <a:bodyPr/>
          <a:lstStyle/>
          <a:p>
            <a:r>
              <a:rPr lang="en-US" sz="5400"/>
              <a:t>How to implement visualization?</a:t>
            </a:r>
          </a:p>
        </p:txBody>
      </p:sp>
      <p:pic>
        <p:nvPicPr>
          <p:cNvPr id="1026" name="Picture 2" descr="GitHub - rapidsai/cuxfilter: GPU accelerated cross filtering with cuDF.">
            <a:extLst>
              <a:ext uri="{FF2B5EF4-FFF2-40B4-BE49-F238E27FC236}">
                <a16:creationId xmlns:a16="http://schemas.microsoft.com/office/drawing/2014/main" id="{2EBE5817-A571-4051-89B3-C438AD8A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39" y="2396243"/>
            <a:ext cx="9368121" cy="43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C8E89-D3CE-468B-BE7E-8CB88182B453}"/>
              </a:ext>
            </a:extLst>
          </p:cNvPr>
          <p:cNvSpPr txBox="1"/>
          <p:nvPr/>
        </p:nvSpPr>
        <p:spPr>
          <a:xfrm>
            <a:off x="163772" y="9628074"/>
            <a:ext cx="9144000" cy="3693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Retrieved from https://github.com/rapidsai/cuxfilter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C799-0736-491E-BA0F-69A56810F378}"/>
              </a:ext>
            </a:extLst>
          </p:cNvPr>
          <p:cNvSpPr txBox="1"/>
          <p:nvPr/>
        </p:nvSpPr>
        <p:spPr>
          <a:xfrm>
            <a:off x="6066429" y="6529837"/>
            <a:ext cx="6155140" cy="158812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cuXFilter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-cross-filter)</a:t>
            </a:r>
          </a:p>
        </p:txBody>
      </p:sp>
    </p:spTree>
    <p:extLst>
      <p:ext uri="{BB962C8B-B14F-4D97-AF65-F5344CB8AC3E}">
        <p14:creationId xmlns:p14="http://schemas.microsoft.com/office/powerpoint/2010/main" val="6173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000000"/>
                </a:solidFill>
              </a:rPr>
              <a:t>What is </a:t>
            </a:r>
            <a:r>
              <a:rPr lang="en-US" sz="6000" err="1">
                <a:solidFill>
                  <a:srgbClr val="000000"/>
                </a:solidFill>
              </a:rPr>
              <a:t>cuXFilter</a:t>
            </a:r>
            <a:r>
              <a:rPr lang="en-US" sz="6000">
                <a:solidFill>
                  <a:srgbClr val="000000"/>
                </a:solidFill>
              </a:rPr>
              <a:t>?</a:t>
            </a:r>
            <a:endParaRPr lang="en-US" sz="6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10" y="2347415"/>
            <a:ext cx="17591965" cy="703759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RAPIDS framework connecting web visualization to GPU accelerated cross-filtering (filtering data and having visualization tool reflect the changes)</a:t>
            </a:r>
            <a:endParaRPr lang="en-US" sz="360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</a:pPr>
            <a:endParaRPr lang="en-US" sz="360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600">
                <a:solidFill>
                  <a:srgbClr val="000000"/>
                </a:solidFill>
              </a:rPr>
              <a:t>Inspired from </a:t>
            </a:r>
            <a:r>
              <a:rPr lang="en-US" sz="3600" err="1">
                <a:solidFill>
                  <a:srgbClr val="000000"/>
                </a:solidFill>
              </a:rPr>
              <a:t>Crossfilter</a:t>
            </a:r>
            <a:r>
              <a:rPr lang="en-US" sz="3600">
                <a:solidFill>
                  <a:srgbClr val="000000"/>
                </a:solidFill>
              </a:rPr>
              <a:t> library</a:t>
            </a:r>
          </a:p>
          <a:p>
            <a:pPr marL="457200" indent="-457200">
              <a:buFontTx/>
              <a:buChar char="-"/>
            </a:pPr>
            <a:endParaRPr lang="en-US" sz="360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600">
                <a:solidFill>
                  <a:srgbClr val="000000"/>
                </a:solidFill>
              </a:rPr>
              <a:t>What is </a:t>
            </a:r>
            <a:r>
              <a:rPr lang="en-US" sz="3600" err="1">
                <a:solidFill>
                  <a:srgbClr val="000000"/>
                </a:solidFill>
              </a:rPr>
              <a:t>Crossfilter</a:t>
            </a:r>
            <a:r>
              <a:rPr lang="en-US" sz="3600">
                <a:solidFill>
                  <a:srgbClr val="000000"/>
                </a:solidFill>
              </a:rPr>
              <a:t>?</a:t>
            </a:r>
          </a:p>
          <a:p>
            <a:pPr marL="1409700" lvl="1" indent="-457200">
              <a:buFontTx/>
              <a:buChar char="-"/>
            </a:pPr>
            <a:r>
              <a:rPr lang="en-US" sz="3200" err="1">
                <a:solidFill>
                  <a:srgbClr val="000000"/>
                </a:solidFill>
              </a:rPr>
              <a:t>Javascript</a:t>
            </a:r>
            <a:r>
              <a:rPr lang="en-US" sz="3200">
                <a:solidFill>
                  <a:srgbClr val="000000"/>
                </a:solidFill>
              </a:rPr>
              <a:t> library </a:t>
            </a:r>
          </a:p>
          <a:p>
            <a:pPr marL="1409700" lvl="1" indent="-457200">
              <a:buFontTx/>
              <a:buChar char="-"/>
            </a:pPr>
            <a:r>
              <a:rPr lang="en-US" sz="3200">
                <a:solidFill>
                  <a:srgbClr val="000000"/>
                </a:solidFill>
              </a:rPr>
              <a:t>Explore multivariate datasets in browser with filtering mechanism </a:t>
            </a:r>
          </a:p>
          <a:p>
            <a:pPr marL="1409700" lvl="1" indent="-457200">
              <a:buFontTx/>
              <a:buChar char="-"/>
            </a:pPr>
            <a:endParaRPr lang="en-US" sz="320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600">
                <a:solidFill>
                  <a:srgbClr val="000000"/>
                </a:solidFill>
              </a:rPr>
              <a:t>Limitations of </a:t>
            </a:r>
            <a:r>
              <a:rPr lang="en-US" sz="3600" err="1">
                <a:solidFill>
                  <a:srgbClr val="000000"/>
                </a:solidFill>
              </a:rPr>
              <a:t>Crossfilter</a:t>
            </a:r>
            <a:r>
              <a:rPr lang="en-US" sz="3600">
                <a:solidFill>
                  <a:srgbClr val="000000"/>
                </a:solidFill>
              </a:rPr>
              <a:t>?</a:t>
            </a:r>
          </a:p>
          <a:p>
            <a:pPr marL="1409700" lvl="1" indent="-457200">
              <a:buFontTx/>
              <a:buChar char="-"/>
            </a:pPr>
            <a:r>
              <a:rPr lang="en-US" sz="3200">
                <a:solidFill>
                  <a:srgbClr val="000000"/>
                </a:solidFill>
              </a:rPr>
              <a:t>Data stored in client-side browser memory </a:t>
            </a:r>
          </a:p>
          <a:p>
            <a:pPr marL="1409700" lvl="1" indent="-457200">
              <a:buFontTx/>
              <a:buChar char="-"/>
            </a:pPr>
            <a:r>
              <a:rPr lang="en-US" sz="3200">
                <a:solidFill>
                  <a:srgbClr val="000000"/>
                </a:solidFill>
              </a:rPr>
              <a:t>Inefficient on large datasets </a:t>
            </a:r>
          </a:p>
          <a:p>
            <a:pPr marL="457200" indent="-457200">
              <a:buFontTx/>
              <a:buChar char="-"/>
            </a:pPr>
            <a:endParaRPr lang="en-US" sz="3600">
              <a:solidFill>
                <a:srgbClr val="000000"/>
              </a:solidFill>
            </a:endParaRPr>
          </a:p>
          <a:p>
            <a:pPr marL="1409700" lvl="1" indent="-457200">
              <a:buFontTx/>
              <a:buChar char="-"/>
            </a:pPr>
            <a:endParaRPr lang="en-US" sz="3200">
              <a:solidFill>
                <a:srgbClr val="000000"/>
              </a:solidFill>
            </a:endParaRPr>
          </a:p>
          <a:p>
            <a:pPr marL="1409700" lvl="1" indent="-457200">
              <a:buFontTx/>
              <a:buChar char="-"/>
            </a:pPr>
            <a:endParaRPr lang="en-US" sz="3200">
              <a:solidFill>
                <a:srgbClr val="000000"/>
              </a:solidFill>
            </a:endParaRPr>
          </a:p>
          <a:p>
            <a:pPr marL="966470" lvl="1" indent="-28067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US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470" y="2114244"/>
            <a:ext cx="11899900" cy="978035"/>
          </a:xfrm>
        </p:spPr>
        <p:txBody>
          <a:bodyPr/>
          <a:lstStyle/>
          <a:p>
            <a:r>
              <a:rPr lang="en-US" sz="5400"/>
              <a:t>How to overcome limitations associated with large datasets?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C799-0736-491E-BA0F-69A56810F378}"/>
              </a:ext>
            </a:extLst>
          </p:cNvPr>
          <p:cNvSpPr txBox="1"/>
          <p:nvPr/>
        </p:nvSpPr>
        <p:spPr>
          <a:xfrm>
            <a:off x="3094630" y="4609399"/>
            <a:ext cx="12098740" cy="258532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data in GPU via RAPIDS’ GPU </a:t>
            </a:r>
            <a:r>
              <a:rPr lang="en-US" sz="3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Dataframe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cuDF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90000"/>
              </a:lnSpc>
            </a:pP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longer dependent on browser memory</a:t>
            </a:r>
          </a:p>
          <a:p>
            <a:pPr algn="ctr">
              <a:lnSpc>
                <a:spcPct val="90000"/>
              </a:lnSpc>
            </a:pP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Arial"/>
                <a:cs typeface="Arial"/>
              </a:rPr>
              <a:t>RAPIDS GPU acceleration now available</a:t>
            </a:r>
          </a:p>
        </p:txBody>
      </p:sp>
    </p:spTree>
    <p:extLst>
      <p:ext uri="{BB962C8B-B14F-4D97-AF65-F5344CB8AC3E}">
        <p14:creationId xmlns:p14="http://schemas.microsoft.com/office/powerpoint/2010/main" val="4428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000000"/>
                </a:solidFill>
              </a:rPr>
              <a:t>What Does </a:t>
            </a:r>
            <a:r>
              <a:rPr lang="en-US" sz="6000" err="1">
                <a:solidFill>
                  <a:srgbClr val="000000"/>
                </a:solidFill>
              </a:rPr>
              <a:t>cuXFilter</a:t>
            </a:r>
            <a:r>
              <a:rPr lang="en-US" sz="6000">
                <a:solidFill>
                  <a:srgbClr val="000000"/>
                </a:solidFill>
              </a:rPr>
              <a:t> Do?</a:t>
            </a:r>
            <a:endParaRPr lang="en-US" sz="6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10" y="2347415"/>
            <a:ext cx="17591965" cy="703759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3600">
                <a:solidFill>
                  <a:srgbClr val="000000"/>
                </a:solidFill>
              </a:rPr>
              <a:t>Connects different visualization libraries to GPU backend</a:t>
            </a:r>
          </a:p>
          <a:p>
            <a:pPr marL="457200" indent="-457200">
              <a:buFontTx/>
              <a:buChar char="-"/>
            </a:pPr>
            <a:r>
              <a:rPr lang="en-US" sz="3600">
                <a:solidFill>
                  <a:srgbClr val="000000"/>
                </a:solidFill>
              </a:rPr>
              <a:t>Provides user with UI components connecting libraries</a:t>
            </a:r>
          </a:p>
          <a:p>
            <a:pPr marL="457200" indent="-457200">
              <a:buFontTx/>
              <a:buChar char="-"/>
            </a:pPr>
            <a:r>
              <a:rPr lang="en-US" sz="3600">
                <a:solidFill>
                  <a:srgbClr val="000000"/>
                </a:solidFill>
              </a:rPr>
              <a:t>Precomputes aggregations for quick visualization interactions via </a:t>
            </a:r>
            <a:r>
              <a:rPr lang="en-US" sz="3600" err="1">
                <a:solidFill>
                  <a:srgbClr val="000000"/>
                </a:solidFill>
              </a:rPr>
              <a:t>cuDataTiles</a:t>
            </a:r>
            <a:r>
              <a:rPr lang="en-US" sz="3600">
                <a:solidFill>
                  <a:srgbClr val="000000"/>
                </a:solidFill>
              </a:rPr>
              <a:t> </a:t>
            </a:r>
          </a:p>
          <a:p>
            <a:pPr marL="1409719" lvl="1" indent="-457200">
              <a:buFontTx/>
              <a:buChar char="-"/>
            </a:pPr>
            <a:endParaRPr lang="en-US" sz="3200">
              <a:solidFill>
                <a:srgbClr val="000000"/>
              </a:solidFill>
            </a:endParaRPr>
          </a:p>
          <a:p>
            <a:pPr marL="1409719" lvl="1" indent="-457200">
              <a:buFontTx/>
              <a:buChar char="-"/>
            </a:pPr>
            <a:endParaRPr lang="en-US" sz="3200">
              <a:solidFill>
                <a:srgbClr val="000000"/>
              </a:solidFill>
            </a:endParaRPr>
          </a:p>
          <a:p>
            <a:pPr marL="966788" lvl="1" indent="-280988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US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2050" name="Picture 2" descr="layout architecture">
            <a:extLst>
              <a:ext uri="{FF2B5EF4-FFF2-40B4-BE49-F238E27FC236}">
                <a16:creationId xmlns:a16="http://schemas.microsoft.com/office/drawing/2014/main" id="{F6C2A438-A393-42DE-A4C4-F2F69EB1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21" y="4499335"/>
            <a:ext cx="9143999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BAC9DD-5251-4E71-83A6-73C2D71FA3E4}"/>
              </a:ext>
            </a:extLst>
          </p:cNvPr>
          <p:cNvSpPr txBox="1"/>
          <p:nvPr/>
        </p:nvSpPr>
        <p:spPr>
          <a:xfrm>
            <a:off x="197892" y="9354670"/>
            <a:ext cx="9144000" cy="3693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Retrieved from https://github.com/rapidsai/cuxfilter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000000"/>
                </a:solidFill>
              </a:rPr>
              <a:t>What Does </a:t>
            </a:r>
            <a:r>
              <a:rPr lang="en-US" sz="6000" err="1">
                <a:solidFill>
                  <a:srgbClr val="000000"/>
                </a:solidFill>
              </a:rPr>
              <a:t>cuXFilter</a:t>
            </a:r>
            <a:r>
              <a:rPr lang="en-US" sz="6000">
                <a:solidFill>
                  <a:srgbClr val="000000"/>
                </a:solidFill>
              </a:rPr>
              <a:t> Do?</a:t>
            </a:r>
            <a:endParaRPr lang="en-US" sz="6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10" y="2347415"/>
            <a:ext cx="17591965" cy="703759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3600">
                <a:solidFill>
                  <a:srgbClr val="000000"/>
                </a:solidFill>
              </a:rPr>
              <a:t>Connects different visualization libraries to GPU backend </a:t>
            </a:r>
          </a:p>
          <a:p>
            <a:pPr marL="457200" indent="-457200">
              <a:buFontTx/>
              <a:buChar char="-"/>
            </a:pPr>
            <a:r>
              <a:rPr lang="en-US" sz="3600">
                <a:solidFill>
                  <a:srgbClr val="000000"/>
                </a:solidFill>
              </a:rPr>
              <a:t>Provides user with UI components connecting libraries</a:t>
            </a:r>
          </a:p>
          <a:p>
            <a:pPr marL="457200" indent="-457200">
              <a:buFontTx/>
              <a:buChar char="-"/>
            </a:pPr>
            <a:r>
              <a:rPr lang="en-US" sz="3600">
                <a:solidFill>
                  <a:srgbClr val="000000"/>
                </a:solidFill>
              </a:rPr>
              <a:t>Precomputes aggregations for quick visualization interactions via </a:t>
            </a:r>
            <a:r>
              <a:rPr lang="en-US" sz="3600" err="1">
                <a:solidFill>
                  <a:srgbClr val="000000"/>
                </a:solidFill>
              </a:rPr>
              <a:t>cuDataTiles</a:t>
            </a:r>
            <a:r>
              <a:rPr lang="en-US" sz="3600">
                <a:solidFill>
                  <a:srgbClr val="000000"/>
                </a:solidFill>
              </a:rPr>
              <a:t> </a:t>
            </a:r>
          </a:p>
          <a:p>
            <a:pPr marL="1409719" lvl="1" indent="-457200">
              <a:buFontTx/>
              <a:buChar char="-"/>
            </a:pPr>
            <a:endParaRPr lang="en-US" sz="3200">
              <a:solidFill>
                <a:srgbClr val="000000"/>
              </a:solidFill>
            </a:endParaRPr>
          </a:p>
          <a:p>
            <a:pPr marL="1409719" lvl="1" indent="-457200">
              <a:buFontTx/>
              <a:buChar char="-"/>
            </a:pPr>
            <a:endParaRPr lang="en-US" sz="3200">
              <a:solidFill>
                <a:srgbClr val="000000"/>
              </a:solidFill>
            </a:endParaRPr>
          </a:p>
          <a:p>
            <a:pPr marL="966788" lvl="1" indent="-280988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US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2050" name="Picture 2" descr="layout architecture">
            <a:extLst>
              <a:ext uri="{FF2B5EF4-FFF2-40B4-BE49-F238E27FC236}">
                <a16:creationId xmlns:a16="http://schemas.microsoft.com/office/drawing/2014/main" id="{F6C2A438-A393-42DE-A4C4-F2F69EB1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21" y="4499335"/>
            <a:ext cx="9143999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BAC9DD-5251-4E71-83A6-73C2D71FA3E4}"/>
              </a:ext>
            </a:extLst>
          </p:cNvPr>
          <p:cNvSpPr txBox="1"/>
          <p:nvPr/>
        </p:nvSpPr>
        <p:spPr>
          <a:xfrm>
            <a:off x="197892" y="9354670"/>
            <a:ext cx="9144000" cy="3693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Retrieved from https://github.com/rapidsai/cuxfilter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54084A-7C1B-4C3E-BFBD-A7AD8BD8396F}"/>
              </a:ext>
            </a:extLst>
          </p:cNvPr>
          <p:cNvSpPr/>
          <p:nvPr/>
        </p:nvSpPr>
        <p:spPr>
          <a:xfrm>
            <a:off x="4121625" y="4469000"/>
            <a:ext cx="7779223" cy="175437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F6180-94FA-4076-986F-ED6DC1199CA4}"/>
              </a:ext>
            </a:extLst>
          </p:cNvPr>
          <p:cNvSpPr txBox="1"/>
          <p:nvPr/>
        </p:nvSpPr>
        <p:spPr>
          <a:xfrm>
            <a:off x="-20472" y="5609411"/>
            <a:ext cx="4142097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libraries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1CC005-57CF-4CB0-96A1-0F52EFF8496E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2050577" y="5346189"/>
            <a:ext cx="1962668" cy="26322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951A64B-3736-4BB9-9020-BDC32D86F840}"/>
              </a:ext>
            </a:extLst>
          </p:cNvPr>
          <p:cNvSpPr/>
          <p:nvPr/>
        </p:nvSpPr>
        <p:spPr>
          <a:xfrm>
            <a:off x="11203206" y="6323274"/>
            <a:ext cx="2483893" cy="127519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6F24-CF9D-4B07-8918-67DEFFE9CD48}"/>
              </a:ext>
            </a:extLst>
          </p:cNvPr>
          <p:cNvSpPr txBox="1"/>
          <p:nvPr/>
        </p:nvSpPr>
        <p:spPr>
          <a:xfrm>
            <a:off x="13555434" y="5970383"/>
            <a:ext cx="4142097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cuXFilter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dashboard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72F175-7C86-46A4-8A55-8696A8FA171D}"/>
              </a:ext>
            </a:extLst>
          </p:cNvPr>
          <p:cNvCxnSpPr>
            <a:cxnSpLocks/>
          </p:cNvCxnSpPr>
          <p:nvPr/>
        </p:nvCxnSpPr>
        <p:spPr>
          <a:xfrm flipH="1">
            <a:off x="13743194" y="6474550"/>
            <a:ext cx="1902257" cy="3280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470" y="2114244"/>
            <a:ext cx="11899900" cy="978035"/>
          </a:xfrm>
        </p:spPr>
        <p:txBody>
          <a:bodyPr/>
          <a:lstStyle/>
          <a:p>
            <a:r>
              <a:rPr lang="en-US" sz="5400"/>
              <a:t>How fast is </a:t>
            </a:r>
            <a:r>
              <a:rPr lang="en-US" sz="5400" err="1"/>
              <a:t>cuXFilter</a:t>
            </a:r>
            <a:r>
              <a:rPr lang="en-US" sz="540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C799-0736-491E-BA0F-69A56810F378}"/>
              </a:ext>
            </a:extLst>
          </p:cNvPr>
          <p:cNvSpPr txBox="1"/>
          <p:nvPr/>
        </p:nvSpPr>
        <p:spPr>
          <a:xfrm>
            <a:off x="3094630" y="4076481"/>
            <a:ext cx="12098740" cy="158812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cuDataTiles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around 250 milliseconds per chart given a 100 million row dataset.</a:t>
            </a:r>
          </a:p>
          <a:p>
            <a:pPr algn="ctr">
              <a:lnSpc>
                <a:spcPct val="90000"/>
              </a:lnSpc>
            </a:pP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470" y="2114244"/>
            <a:ext cx="11899900" cy="978035"/>
          </a:xfrm>
        </p:spPr>
        <p:txBody>
          <a:bodyPr/>
          <a:lstStyle/>
          <a:p>
            <a:r>
              <a:rPr lang="en-US" sz="5400"/>
              <a:t>How fast is </a:t>
            </a:r>
            <a:r>
              <a:rPr lang="en-US" sz="5400" err="1"/>
              <a:t>cuXFilter</a:t>
            </a:r>
            <a:r>
              <a:rPr lang="en-US" sz="540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C799-0736-491E-BA0F-69A56810F378}"/>
              </a:ext>
            </a:extLst>
          </p:cNvPr>
          <p:cNvSpPr txBox="1"/>
          <p:nvPr/>
        </p:nvSpPr>
        <p:spPr>
          <a:xfrm>
            <a:off x="3094630" y="4056873"/>
            <a:ext cx="12098740" cy="258532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cuDataTiles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around 250 milliseconds per chart given a 100 million row dataset.</a:t>
            </a:r>
          </a:p>
          <a:p>
            <a:pPr algn="ctr">
              <a:lnSpc>
                <a:spcPct val="90000"/>
              </a:lnSpc>
            </a:pP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 fast!</a:t>
            </a:r>
          </a:p>
          <a:p>
            <a:pPr algn="ctr">
              <a:lnSpc>
                <a:spcPct val="90000"/>
              </a:lnSpc>
            </a:pP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1E0059-DA73-408B-AC96-93DAA670DC72}">
  <ds:schemaRefs>
    <ds:schemaRef ds:uri="b2811cf8-4877-470e-bec4-f5c16c1a52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b2811cf8-4877-470e-bec4-f5c16c1a52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Title &amp; Bullet</vt:lpstr>
      <vt:lpstr>Lecture 7.6 - cuXFilter</vt:lpstr>
      <vt:lpstr>PowerPoint Presentation</vt:lpstr>
      <vt:lpstr>How to implement visualization?</vt:lpstr>
      <vt:lpstr>What is cuXFilter?</vt:lpstr>
      <vt:lpstr>How to overcome limitations associated with large datasets?</vt:lpstr>
      <vt:lpstr>What Does cuXFilter Do?</vt:lpstr>
      <vt:lpstr>What Does cuXFilter Do?</vt:lpstr>
      <vt:lpstr>How fast is cuXFilter?</vt:lpstr>
      <vt:lpstr>How fast is cuXFilter?</vt:lpstr>
      <vt:lpstr>cuXFilter Demonstration</vt:lpstr>
      <vt:lpstr>Importing Data and Setting Up cuDF</vt:lpstr>
      <vt:lpstr>Creating Charts Based Off Data</vt:lpstr>
      <vt:lpstr>Viewing Dashboard with Charts</vt:lpstr>
      <vt:lpstr>Running Dashboard and Saving Snapshot</vt:lpstr>
      <vt:lpstr>Live Demo of cuXFilter Dashboard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revision>48</cp:revision>
  <dcterms:created xsi:type="dcterms:W3CDTF">2008-01-24T03:11:41Z</dcterms:created>
  <dcterms:modified xsi:type="dcterms:W3CDTF">2021-04-07T17:33:09Z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