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  <p:sldMasterId id="2147483992" r:id="rId5"/>
    <p:sldMasterId id="2147484000" r:id="rId6"/>
  </p:sldMasterIdLst>
  <p:notesMasterIdLst>
    <p:notesMasterId r:id="rId45"/>
  </p:notesMasterIdLst>
  <p:handoutMasterIdLst>
    <p:handoutMasterId r:id="rId46"/>
  </p:handoutMasterIdLst>
  <p:sldIdLst>
    <p:sldId id="818" r:id="rId7"/>
    <p:sldId id="809" r:id="rId8"/>
    <p:sldId id="258" r:id="rId9"/>
    <p:sldId id="260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92" r:id="rId18"/>
    <p:sldId id="282" r:id="rId19"/>
    <p:sldId id="293" r:id="rId20"/>
    <p:sldId id="284" r:id="rId21"/>
    <p:sldId id="295" r:id="rId22"/>
    <p:sldId id="309" r:id="rId23"/>
    <p:sldId id="310" r:id="rId24"/>
    <p:sldId id="311" r:id="rId25"/>
    <p:sldId id="313" r:id="rId26"/>
    <p:sldId id="312" r:id="rId27"/>
    <p:sldId id="314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94" r:id="rId37"/>
    <p:sldId id="297" r:id="rId38"/>
    <p:sldId id="299" r:id="rId39"/>
    <p:sldId id="285" r:id="rId40"/>
    <p:sldId id="296" r:id="rId41"/>
    <p:sldId id="286" r:id="rId42"/>
    <p:sldId id="287" r:id="rId43"/>
    <p:sldId id="820" r:id="rId44"/>
  </p:sldIdLst>
  <p:sldSz cx="18288000" cy="10287000"/>
  <p:notesSz cx="7010400" cy="9296400"/>
  <p:defaultTextStyle>
    <a:defPPr>
      <a:defRPr lang="en-US"/>
    </a:defPPr>
    <a:lvl1pPr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761970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152393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2285909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3047878" algn="l" defTabSz="76197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3809848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457181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5333787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6095756" algn="l" defTabSz="1523939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 userDrawn="1">
          <p15:clr>
            <a:srgbClr val="A4A3A4"/>
          </p15:clr>
        </p15:guide>
        <p15:guide id="2" orient="horz" pos="5083" userDrawn="1">
          <p15:clr>
            <a:srgbClr val="A4A3A4"/>
          </p15:clr>
        </p15:guide>
        <p15:guide id="3" orient="horz" pos="5315" userDrawn="1">
          <p15:clr>
            <a:srgbClr val="A4A3A4"/>
          </p15:clr>
        </p15:guide>
        <p15:guide id="4" pos="9092" userDrawn="1">
          <p15:clr>
            <a:srgbClr val="A4A3A4"/>
          </p15:clr>
        </p15:guide>
        <p15:guide id="5" orient="horz" pos="1625" userDrawn="1">
          <p15:clr>
            <a:srgbClr val="A4A3A4"/>
          </p15:clr>
        </p15:guide>
        <p15:guide id="6" pos="576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A369"/>
    <a:srgbClr val="890C58"/>
    <a:srgbClr val="0071C5"/>
    <a:srgbClr val="4F2682"/>
    <a:srgbClr val="008564"/>
    <a:srgbClr val="383838"/>
    <a:srgbClr val="8C8C8C"/>
    <a:srgbClr val="CDCDCD"/>
    <a:srgbClr val="6F6F6F"/>
    <a:srgbClr val="B3B3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56" autoAdjust="0"/>
    <p:restoredTop sz="90974" autoAdjust="0"/>
  </p:normalViewPr>
  <p:slideViewPr>
    <p:cSldViewPr snapToGrid="0">
      <p:cViewPr varScale="1">
        <p:scale>
          <a:sx n="46" d="100"/>
          <a:sy n="46" d="100"/>
        </p:scale>
        <p:origin x="184" y="1584"/>
      </p:cViewPr>
      <p:guideLst>
        <p:guide orient="horz" pos="2193"/>
        <p:guide orient="horz" pos="5083"/>
        <p:guide orient="horz" pos="5315"/>
        <p:guide pos="9092"/>
        <p:guide orient="horz" pos="1625"/>
        <p:guide pos="57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2" d="100"/>
          <a:sy n="92" d="100"/>
        </p:scale>
        <p:origin x="3606" y="7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5.xml"/><Relationship Id="rId4" Type="http://schemas.openxmlformats.org/officeDocument/2006/relationships/image" Target="../media/image3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25FFAEB-A754-4EDE-A063-5F87103CFC27}"/>
              </a:ext>
            </a:extLst>
          </p:cNvPr>
          <p:cNvGrpSpPr/>
          <p:nvPr/>
        </p:nvGrpSpPr>
        <p:grpSpPr>
          <a:xfrm>
            <a:off x="4249882" y="8675204"/>
            <a:ext cx="2267650" cy="298438"/>
            <a:chOff x="10009693" y="1549925"/>
            <a:chExt cx="7721678" cy="10162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7B5E74-8CE9-4070-AE0B-4319A9396E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C709196-319E-460C-BD9A-61C4F6096565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C6B9F5D1-3A4D-4466-A79D-06C828B01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61CA6E49-ACF6-4B13-9CB1-0C7F74EF7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9DC410A-BD91-4F54-BFA8-66F070ED673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theme" Target="../theme/theme4.xml"/><Relationship Id="rId4" Type="http://schemas.openxmlformats.org/officeDocument/2006/relationships/image" Target="../media/image3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2/24/21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Arial" panose="020B0604020202020204" pitchFamily="34" charset="0"/>
                <a:ea typeface="ＭＳ Ｐゴシック" pitchFamily="-16" charset="-128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7B74364-6FC3-4AAB-BCCB-78A57EF73B4D}"/>
              </a:ext>
            </a:extLst>
          </p:cNvPr>
          <p:cNvGrpSpPr/>
          <p:nvPr/>
        </p:nvGrpSpPr>
        <p:grpSpPr>
          <a:xfrm>
            <a:off x="4394824" y="259707"/>
            <a:ext cx="2267650" cy="298438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59CB9EB-7626-44E1-86CD-80D71DFF0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CF17C3E-2351-45E7-8E11-40FCDACA31F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38CEBE-9523-4464-A83D-24A213DF2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2F98C3B4-B517-47AD-BAF6-46881ABB0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05B4D3-6BFB-4CBB-AAC4-B7D357961D06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761970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152393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2285909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3047878" algn="l" rtl="0" eaLnBrk="0" fontAlgn="base" hangingPunct="0">
      <a:spcBef>
        <a:spcPct val="30000"/>
      </a:spcBef>
      <a:spcAft>
        <a:spcPct val="0"/>
      </a:spcAft>
      <a:defRPr sz="1833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3809848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57181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333787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095756" algn="l" defTabSz="1523939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9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121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AD4A-EAE6-CE41-85BA-CBEBF09DB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7533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AD4A-EAE6-CE41-85BA-CBEBF09DB2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02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30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485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42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66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18515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02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95301" y="549278"/>
            <a:ext cx="17190626" cy="1425696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Vitesse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Course title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532922" y="1592666"/>
            <a:ext cx="17153004" cy="10844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6000" b="0" i="0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Module Name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95297" y="4585971"/>
            <a:ext cx="17190630" cy="865338"/>
          </a:xfrm>
          <a:prstGeom prst="rect">
            <a:avLst/>
          </a:prstGeom>
        </p:spPr>
        <p:txBody>
          <a:bodyPr anchor="ctr"/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ct val="20000"/>
              </a:spcBef>
              <a:buFont typeface="Arial"/>
              <a:buNone/>
              <a:defRPr lang="en-US" sz="4800" b="0" i="0" kern="1200" baseline="0" dirty="0">
                <a:solidFill>
                  <a:srgbClr val="EEB21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  <a:p>
            <a:pPr lvl="0"/>
            <a:r>
              <a:rPr lang="en-US" dirty="0"/>
              <a:t>Professor Name, Ph.D.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76482" y="5301951"/>
            <a:ext cx="17209444" cy="508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  <a:p>
            <a:pPr lvl="0"/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95294" y="8759367"/>
            <a:ext cx="16287520" cy="13620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0" i="0" baseline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name: e.g. R Examples</a:t>
            </a:r>
          </a:p>
          <a:p>
            <a:pPr lvl="0"/>
            <a:r>
              <a:rPr lang="en-US" dirty="0" err="1"/>
              <a:t>Subname</a:t>
            </a:r>
            <a:r>
              <a:rPr lang="en-US" dirty="0"/>
              <a:t> if applicable (e.g. Part II)</a:t>
            </a:r>
          </a:p>
          <a:p>
            <a:pPr lvl="0"/>
            <a:endParaRPr lang="en-US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495294" y="5792227"/>
            <a:ext cx="17190632" cy="6445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 baseline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School Name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30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7"/>
            <a:ext cx="17124784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306242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5"/>
          <p:cNvSpPr>
            <a:spLocks noGrp="1"/>
          </p:cNvSpPr>
          <p:nvPr>
            <p:ph sz="quarter" idx="10"/>
          </p:nvPr>
        </p:nvSpPr>
        <p:spPr>
          <a:xfrm>
            <a:off x="504698" y="2536907"/>
            <a:ext cx="16560332" cy="7039834"/>
          </a:xfrm>
          <a:prstGeom prst="rect">
            <a:avLst/>
          </a:prstGeom>
        </p:spPr>
        <p:txBody>
          <a:bodyPr/>
          <a:lstStyle>
            <a:lvl1pPr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6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8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4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4698" y="549357"/>
            <a:ext cx="16560332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692123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504695" y="2536907"/>
            <a:ext cx="16899006" cy="6572250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Helvetica"/>
                <a:cs typeface="Helvetica"/>
              </a:rPr>
              <a:t>Lorem Ipsum is simply dummy text </a:t>
            </a:r>
          </a:p>
          <a:p>
            <a:r>
              <a:rPr lang="en-US" sz="3600" dirty="0"/>
              <a:t>of the printing and typesetting industry. Lorem Ipsum has been the industry's standard dummy text ever since the 1500s, when an unknown printer took a galley of type and scrambled it to make a type specimen book. </a:t>
            </a:r>
          </a:p>
          <a:p>
            <a:endParaRPr lang="en-US" sz="360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remaining essentially unchanged.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899006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823539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Text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467077" y="2220150"/>
            <a:ext cx="7190554" cy="7224888"/>
          </a:xfrm>
          <a:prstGeom prst="rect">
            <a:avLst/>
          </a:prstGeom>
        </p:spPr>
        <p:txBody>
          <a:bodyPr/>
          <a:lstStyle>
            <a:lvl1pPr marL="571500" indent="-571500">
              <a:buFont typeface="Arial"/>
              <a:buChar char="•"/>
              <a:defRPr sz="4000"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b="1" dirty="0">
                <a:latin typeface="Helvetica"/>
                <a:cs typeface="Helvetica"/>
              </a:rPr>
              <a:t>Lorem Ipsum is simply dummy text.</a:t>
            </a:r>
          </a:p>
          <a:p>
            <a:endParaRPr lang="en-US" sz="3600" dirty="0"/>
          </a:p>
          <a:p>
            <a:r>
              <a:rPr lang="en-US" b="1" dirty="0"/>
              <a:t>It has survived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not only five centuries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but also the leap into electronic typesetting, 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/>
              <a:t>remaining essentially unchanged. </a:t>
            </a:r>
          </a:p>
        </p:txBody>
      </p:sp>
      <p:sp>
        <p:nvSpPr>
          <p:cNvPr id="6" name="Chart Placeholder 3"/>
          <p:cNvSpPr>
            <a:spLocks noGrp="1"/>
          </p:cNvSpPr>
          <p:nvPr>
            <p:ph type="chart" sz="quarter" idx="11"/>
          </p:nvPr>
        </p:nvSpPr>
        <p:spPr>
          <a:xfrm>
            <a:off x="7657630" y="2220150"/>
            <a:ext cx="9896592" cy="7224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i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031286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5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504698" y="2186785"/>
            <a:ext cx="16221664" cy="747875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04697" y="549357"/>
            <a:ext cx="16372190" cy="1987550"/>
          </a:xfrm>
          <a:prstGeom prst="rect">
            <a:avLst/>
          </a:prstGeom>
        </p:spPr>
        <p:txBody>
          <a:bodyPr/>
          <a:lstStyle>
            <a:lvl1pPr algn="l">
              <a:defRPr lang="en-US" sz="8000" b="1" i="0" kern="1200" dirty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04579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 title and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8301" y="747664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1977" y="3186797"/>
            <a:ext cx="16581120" cy="6198208"/>
          </a:xfrm>
        </p:spPr>
        <p:txBody>
          <a:bodyPr/>
          <a:lstStyle>
            <a:lvl1pPr marL="0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33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331" y="1741489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936" y="747428"/>
            <a:ext cx="16626840" cy="984885"/>
          </a:xfrm>
        </p:spPr>
        <p:txBody>
          <a:bodyPr/>
          <a:lstStyle>
            <a:lvl1pPr algn="l">
              <a:defRPr sz="4800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4728" y="3189912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4728" y="1739896"/>
            <a:ext cx="16607858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056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n Brande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5700" y="748506"/>
            <a:ext cx="16626840" cy="984885"/>
          </a:xfrm>
        </p:spPr>
        <p:txBody>
          <a:bodyPr/>
          <a:lstStyle>
            <a:lvl1pPr algn="l">
              <a:defRPr sz="48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9340" y="3191235"/>
            <a:ext cx="16581120" cy="6198208"/>
          </a:xfrm>
        </p:spPr>
        <p:txBody>
          <a:bodyPr/>
          <a:lstStyle>
            <a:lvl1pPr marL="383654" indent="-383654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33527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098189" indent="-283111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958101" indent="-381008">
              <a:lnSpc>
                <a:spcPct val="90000"/>
              </a:lnSpc>
              <a:spcBef>
                <a:spcPts val="500"/>
              </a:spcBef>
              <a:spcAft>
                <a:spcPts val="500"/>
              </a:spcAft>
              <a:buClr>
                <a:schemeClr val="bg2"/>
              </a:buClr>
              <a:buSzPct val="75000"/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5828" y="1740430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460CD7-0C13-8944-A014-77CEFB207FB0}"/>
              </a:ext>
            </a:extLst>
          </p:cNvPr>
          <p:cNvSpPr/>
          <p:nvPr userDrawn="1"/>
        </p:nvSpPr>
        <p:spPr>
          <a:xfrm>
            <a:off x="13012614" y="9465547"/>
            <a:ext cx="5275385" cy="82145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06618" y="744037"/>
            <a:ext cx="16620988" cy="990175"/>
          </a:xfrm>
        </p:spPr>
        <p:txBody>
          <a:bodyPr/>
          <a:lstStyle>
            <a:lvl1pPr algn="l">
              <a:defRPr sz="4800" cap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3440" y="3505060"/>
            <a:ext cx="16581120" cy="5950440"/>
          </a:xfrm>
        </p:spPr>
        <p:txBody>
          <a:bodyPr/>
          <a:lstStyle>
            <a:lvl1pPr marL="0" indent="0">
              <a:buClr>
                <a:schemeClr val="bg2"/>
              </a:buClr>
              <a:buSzPct val="100000"/>
              <a:buFontTx/>
              <a:buNone/>
              <a:defRPr sz="2400">
                <a:solidFill>
                  <a:schemeClr val="accent4"/>
                </a:solidFill>
              </a:defRPr>
            </a:lvl1pPr>
            <a:lvl2pPr marL="952519" indent="0">
              <a:buClr>
                <a:schemeClr val="bg2"/>
              </a:buClr>
              <a:buSzPct val="100000"/>
              <a:buFontTx/>
              <a:buNone/>
              <a:defRPr sz="2000">
                <a:solidFill>
                  <a:schemeClr val="accent4"/>
                </a:solidFill>
              </a:defRPr>
            </a:lvl2pPr>
            <a:lvl3pPr marL="1815078" indent="0">
              <a:buClr>
                <a:schemeClr val="bg2"/>
              </a:buClr>
              <a:buSzPct val="100000"/>
              <a:buFontTx/>
              <a:buNone/>
              <a:defRPr sz="1800">
                <a:solidFill>
                  <a:schemeClr val="accent4"/>
                </a:solidFill>
              </a:defRPr>
            </a:lvl3pPr>
            <a:lvl4pPr marL="2958101" indent="-381008">
              <a:buClr>
                <a:schemeClr val="bg2"/>
              </a:buClr>
              <a:buFont typeface="Wingdings" panose="05000000000000000000" pitchFamily="2" charset="2"/>
              <a:buChar char="§"/>
              <a:defRPr sz="3000">
                <a:solidFill>
                  <a:schemeClr val="tx1"/>
                </a:solidFill>
              </a:defRPr>
            </a:lvl4pPr>
            <a:lvl5pPr marL="3529612" indent="-381008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827103" y="1740548"/>
            <a:ext cx="16626840" cy="875772"/>
          </a:xfrm>
        </p:spPr>
        <p:txBody>
          <a:bodyPr/>
          <a:lstStyle>
            <a:lvl1pPr marL="0" indent="0" algn="l">
              <a:buFontTx/>
              <a:buNone/>
              <a:defRPr sz="3000" b="0">
                <a:solidFill>
                  <a:srgbClr val="6F6F6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52519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815078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2577093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3148605" indent="0" algn="ctr">
              <a:buFontTx/>
              <a:buNone/>
              <a:defRPr sz="4667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026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 or 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3869" y="3998551"/>
            <a:ext cx="11900262" cy="2193243"/>
          </a:xfrm>
        </p:spPr>
        <p:txBody>
          <a:bodyPr anchor="t"/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993AEE-ACAA-4A36-926F-A62FD4F2A9AC}"/>
              </a:ext>
            </a:extLst>
          </p:cNvPr>
          <p:cNvSpPr/>
          <p:nvPr userDrawn="1"/>
        </p:nvSpPr>
        <p:spPr bwMode="white">
          <a:xfrm>
            <a:off x="0" y="9330779"/>
            <a:ext cx="1524000" cy="95622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1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D02034B-E0DD-432D-BED0-94DE68C503D5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 wrap="square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spcAft>
                <a:spcPts val="500"/>
              </a:spcAft>
              <a:buFontTx/>
              <a:buNone/>
              <a:defRPr sz="2400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1135316" y="6705601"/>
            <a:ext cx="9692640" cy="1638092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spcBef>
                <a:spcPts val="0"/>
              </a:spcBef>
              <a:defRPr sz="6000" b="1" cap="none" baseline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6FCCD42-41E8-4430-B6CA-E5E37163336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F12FC3C-F346-45C5-A2EB-14122560D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D7601B-DE46-423C-B955-7A66CD436A7B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936C1C8-404D-40E3-B988-930C448D42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5" name="Picture 14" descr="Text&#10;&#10;Description automatically generated">
              <a:extLst>
                <a:ext uri="{FF2B5EF4-FFF2-40B4-BE49-F238E27FC236}">
                  <a16:creationId xmlns:a16="http://schemas.microsoft.com/office/drawing/2014/main" id="{3336A004-E1EA-48BD-969E-3F5237E6E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1F47EB3-A644-424B-8140-E89309FB54E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F37D2-4A95-428F-86C9-909FE5B586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04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6A32E851-9FF9-4796-BF7E-0EBA88C671DC}"/>
              </a:ext>
            </a:extLst>
          </p:cNvPr>
          <p:cNvSpPr/>
          <p:nvPr userDrawn="1"/>
        </p:nvSpPr>
        <p:spPr>
          <a:xfrm>
            <a:off x="0" y="1688123"/>
            <a:ext cx="18288000" cy="8597621"/>
          </a:xfrm>
          <a:custGeom>
            <a:avLst/>
            <a:gdLst>
              <a:gd name="connsiteX0" fmla="*/ 0 w 7772400"/>
              <a:gd name="connsiteY0" fmla="*/ 0 h 2226411"/>
              <a:gd name="connsiteX1" fmla="*/ 0 w 7772400"/>
              <a:gd name="connsiteY1" fmla="*/ 2226411 h 2226411"/>
              <a:gd name="connsiteX2" fmla="*/ 7772400 w 7772400"/>
              <a:gd name="connsiteY2" fmla="*/ 2226411 h 2226411"/>
              <a:gd name="connsiteX3" fmla="*/ 7772400 w 7772400"/>
              <a:gd name="connsiteY3" fmla="*/ 804875 h 2226411"/>
              <a:gd name="connsiteX4" fmla="*/ 0 w 7772400"/>
              <a:gd name="connsiteY4" fmla="*/ 0 h 222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772400" h="2226411">
                <a:moveTo>
                  <a:pt x="0" y="0"/>
                </a:moveTo>
                <a:lnTo>
                  <a:pt x="0" y="2226411"/>
                </a:lnTo>
                <a:lnTo>
                  <a:pt x="7772400" y="2226411"/>
                </a:lnTo>
                <a:lnTo>
                  <a:pt x="7772400" y="804875"/>
                </a:lnTo>
                <a:lnTo>
                  <a:pt x="0" y="0"/>
                </a:lnTo>
                <a:close/>
              </a:path>
            </a:pathLst>
          </a:custGeom>
          <a:solidFill>
            <a:srgbClr val="383838"/>
          </a:solidFill>
        </p:spPr>
        <p:txBody>
          <a:bodyPr wrap="square" lIns="0" tIns="0" rIns="0" bIns="0" rtlCol="0"/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Trebuchet MS" panose="020B0603020202020204" pitchFamily="34" charset="0"/>
              <a:ea typeface="+mn-ea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2D678CF-84A9-4BA9-BA2F-CB71E25345BA}"/>
              </a:ext>
            </a:extLst>
          </p:cNvPr>
          <p:cNvGrpSpPr/>
          <p:nvPr userDrawn="1"/>
        </p:nvGrpSpPr>
        <p:grpSpPr>
          <a:xfrm>
            <a:off x="10009693" y="1549925"/>
            <a:ext cx="7721678" cy="1016226"/>
            <a:chOff x="10009693" y="1549925"/>
            <a:chExt cx="7721678" cy="101622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82662B-989A-432A-8998-0DE213D19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97600756-64AC-421F-BD0D-3BBAECD315E3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DE70775-8944-4C24-BD3B-25F0DAFA85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88877B3C-A955-4F0B-8795-703F3118E3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EA36F10-6A68-4D16-8BA5-C08BC942E108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5A5F0-3D37-4CB5-AFFE-81169D61D0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40077" y="6610379"/>
            <a:ext cx="9235191" cy="1705219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B6C10C75-E8F7-45AB-929B-93D7D86B8F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>
            <a:lvl1pPr>
              <a:defRPr sz="1800">
                <a:solidFill>
                  <a:srgbClr val="B3B3B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84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9C0FBA7-E3E6-4B66-B97D-6B8052B9D633}"/>
              </a:ext>
            </a:extLst>
          </p:cNvPr>
          <p:cNvGrpSpPr/>
          <p:nvPr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DCDE4B6-F6E5-42F3-97CE-972AB8E8F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22D202-9B8D-43AB-AC18-CC0E3FF3AB71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BFA2AE89-8394-48E9-A4C6-B6B73A855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6" name="Picture 15" descr="Text&#10;&#10;Description automatically generated">
              <a:extLst>
                <a:ext uri="{FF2B5EF4-FFF2-40B4-BE49-F238E27FC236}">
                  <a16:creationId xmlns:a16="http://schemas.microsoft.com/office/drawing/2014/main" id="{DA775405-05BA-4CEF-BBAB-33A59926F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3DC6EFE-1984-4D25-B743-8FABEE6FEDF2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ln w="12700">
              <a:solidFill>
                <a:srgbClr val="38383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kern="1200" smtClean="0">
                <a:solidFill>
                  <a:schemeClr val="accent5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baseline="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600" cap="none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80" r:id="rId1"/>
    <p:sldLayoutId id="2147483985" r:id="rId2"/>
    <p:sldLayoutId id="2147483896" r:id="rId3"/>
    <p:sldLayoutId id="2147483981" r:id="rId4"/>
    <p:sldLayoutId id="2147483991" r:id="rId5"/>
    <p:sldLayoutId id="2147483988" r:id="rId6"/>
    <p:sldLayoutId id="2147483954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5090" y="749096"/>
            <a:ext cx="1662219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4201" y="3185146"/>
            <a:ext cx="16581552" cy="622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249359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800" b="1" cap="none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5pPr>
      <a:lvl6pPr marL="762015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6pPr>
      <a:lvl7pPr marL="1524030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7pPr>
      <a:lvl8pPr marL="2286046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8pPr>
      <a:lvl9pPr marL="3048061" algn="l" rtl="0" eaLnBrk="1" fontAlgn="base" hangingPunct="1">
        <a:spcBef>
          <a:spcPct val="0"/>
        </a:spcBef>
        <a:spcAft>
          <a:spcPct val="0"/>
        </a:spcAft>
        <a:defRPr sz="5333" b="1">
          <a:solidFill>
            <a:srgbClr val="73B900"/>
          </a:solidFill>
          <a:latin typeface="Arial" charset="0"/>
        </a:defRPr>
      </a:lvl9pPr>
    </p:titleStyle>
    <p:bodyStyle>
      <a:lvl1pPr marL="0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800" b="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52519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2400" b="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2pPr>
      <a:lvl3pPr marL="1815078" indent="0" algn="l" rtl="0" fontAlgn="base">
        <a:lnSpc>
          <a:spcPct val="90000"/>
        </a:lnSpc>
        <a:spcBef>
          <a:spcPts val="1500"/>
        </a:spcBef>
        <a:spcAft>
          <a:spcPts val="1500"/>
        </a:spcAft>
        <a:buClr>
          <a:schemeClr val="bg2"/>
        </a:buClr>
        <a:buSzPct val="100000"/>
        <a:buFontTx/>
        <a:buNone/>
        <a:defRPr sz="1833" b="0">
          <a:solidFill>
            <a:schemeClr val="accent4"/>
          </a:solidFill>
          <a:latin typeface="Trebuchet MS" pitchFamily="34" charset="0"/>
        </a:defRPr>
      </a:lvl3pPr>
      <a:lvl4pPr marL="2958101" indent="-381008" algn="l" rtl="0" fontAlgn="base">
        <a:spcBef>
          <a:spcPct val="20000"/>
        </a:spcBef>
        <a:spcAft>
          <a:spcPct val="0"/>
        </a:spcAft>
        <a:buChar char="–"/>
        <a:defRPr sz="3333">
          <a:solidFill>
            <a:schemeClr val="bg1"/>
          </a:solidFill>
          <a:latin typeface="+mn-lt"/>
        </a:defRPr>
      </a:lvl4pPr>
      <a:lvl5pPr marL="3529612" indent="-381008" algn="l" rtl="0" fontAlgn="base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5pPr>
      <a:lvl6pPr marL="4291627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6pPr>
      <a:lvl7pPr marL="505364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7pPr>
      <a:lvl8pPr marL="5815658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8pPr>
      <a:lvl9pPr marL="6577673" indent="-381008" algn="l" rtl="0" eaLnBrk="1" fontAlgn="base" hangingPunct="1">
        <a:spcBef>
          <a:spcPct val="20000"/>
        </a:spcBef>
        <a:spcAft>
          <a:spcPct val="0"/>
        </a:spcAft>
        <a:buChar char="»"/>
        <a:defRPr sz="3333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2015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4030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604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806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10076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2091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4107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6122" algn="l" defTabSz="1524030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389B336C-1813-F649-84E7-06690469AC7C}"/>
              </a:ext>
            </a:extLst>
          </p:cNvPr>
          <p:cNvGrpSpPr/>
          <p:nvPr userDrawn="1"/>
        </p:nvGrpSpPr>
        <p:grpSpPr>
          <a:xfrm>
            <a:off x="13272656" y="9515789"/>
            <a:ext cx="4770933" cy="627887"/>
            <a:chOff x="10009693" y="1549925"/>
            <a:chExt cx="7721678" cy="101622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3B5C6B4-9645-7F4A-9B23-135AE9262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780211" y="1686172"/>
              <a:ext cx="1930510" cy="816283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A1A9B8-6627-5D40-815B-C898515C40D2}"/>
                </a:ext>
              </a:extLst>
            </p:cNvPr>
            <p:cNvCxnSpPr/>
            <p:nvPr/>
          </p:nvCxnSpPr>
          <p:spPr>
            <a:xfrm>
              <a:off x="12472158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593D6BB-5BDD-C249-91F4-FB6BF1EC00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09693" y="1549925"/>
              <a:ext cx="2413994" cy="1016226"/>
            </a:xfrm>
            <a:prstGeom prst="rect">
              <a:avLst/>
            </a:prstGeom>
          </p:spPr>
        </p:pic>
        <p:pic>
          <p:nvPicPr>
            <p:cNvPr id="14" name="Picture 13" descr="Text&#10;&#10;Description automatically generated">
              <a:extLst>
                <a:ext uri="{FF2B5EF4-FFF2-40B4-BE49-F238E27FC236}">
                  <a16:creationId xmlns:a16="http://schemas.microsoft.com/office/drawing/2014/main" id="{32F34D0A-FB5E-9143-B74B-414CB7003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5021781" y="1604129"/>
              <a:ext cx="2709590" cy="92192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18E5E2-3A4F-3844-A7AE-E89A69218DB1}"/>
                </a:ext>
              </a:extLst>
            </p:cNvPr>
            <p:cNvCxnSpPr/>
            <p:nvPr/>
          </p:nvCxnSpPr>
          <p:spPr>
            <a:xfrm>
              <a:off x="14954400" y="1622477"/>
              <a:ext cx="0" cy="943674"/>
            </a:xfrm>
            <a:prstGeom prst="line">
              <a:avLst/>
            </a:prstGeom>
            <a:noFill/>
            <a:ln w="12700" cap="flat" cmpd="sng" algn="ctr">
              <a:solidFill>
                <a:srgbClr val="383838"/>
              </a:solidFill>
              <a:prstDash val="solid"/>
            </a:ln>
            <a:effectLst/>
          </p:spPr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32AF5DD0-077E-1A4C-AEB3-8A0FEB05F997}"/>
              </a:ext>
            </a:extLst>
          </p:cNvPr>
          <p:cNvSpPr txBox="1"/>
          <p:nvPr userDrawn="1"/>
        </p:nvSpPr>
        <p:spPr>
          <a:xfrm>
            <a:off x="958176" y="9762020"/>
            <a:ext cx="535045" cy="24622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l"/>
            <a:fld id="{9EF62655-870B-4C06-BC3D-C67D37BAE36D}" type="slidenum">
              <a:rPr lang="en-US" sz="1600" smtClean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l"/>
              <a:t>‹#›</a:t>
            </a:fld>
            <a:r>
              <a:rPr lang="en-US" sz="1600" cap="none" dirty="0">
                <a:solidFill>
                  <a:srgbClr val="8C8C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397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  <p:sldLayoutId id="2147484005" r:id="rId5"/>
    <p:sldLayoutId id="2147484006" r:id="rId6"/>
  </p:sldLayoutIdLst>
  <p:txStyles>
    <p:titleStyle>
      <a:lvl1pPr algn="l" defTabSz="9144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/>
        <a:buNone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914400" rtl="0" eaLnBrk="1" latinLnBrk="0" hangingPunct="1">
        <a:spcBef>
          <a:spcPct val="20000"/>
        </a:spcBef>
        <a:buFont typeface="Arial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914400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914400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914400" rtl="0" eaLnBrk="1" latinLnBrk="0" hangingPunct="1">
        <a:spcBef>
          <a:spcPct val="20000"/>
        </a:spcBef>
        <a:buFont typeface="Arial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914400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9144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/4.0/legalcod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14">
            <a:extLst>
              <a:ext uri="{FF2B5EF4-FFF2-40B4-BE49-F238E27FC236}">
                <a16:creationId xmlns:a16="http://schemas.microsoft.com/office/drawing/2014/main" id="{4A6D247A-4576-4796-A8F2-4AC4CA0B20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8290560"/>
            <a:ext cx="9692640" cy="47705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096EC-7B78-40A1-902B-4FD437982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5316" y="6705601"/>
            <a:ext cx="16304786" cy="1638092"/>
          </a:xfrm>
        </p:spPr>
        <p:txBody>
          <a:bodyPr/>
          <a:lstStyle/>
          <a:p>
            <a:r>
              <a:rPr lang="en-US" dirty="0"/>
              <a:t>Lecture 8.1 - Fixing Bar Charts, Line Charts, Tables and More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B2F42C-38A8-43F3-8788-F337D2EA91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5316" y="6188616"/>
            <a:ext cx="8866188" cy="474663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</p:txBody>
      </p:sp>
    </p:spTree>
    <p:extLst>
      <p:ext uri="{BB962C8B-B14F-4D97-AF65-F5344CB8AC3E}">
        <p14:creationId xmlns:p14="http://schemas.microsoft.com/office/powerpoint/2010/main" val="79755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5147" y="568884"/>
            <a:ext cx="10937706" cy="7162190"/>
          </a:xfrm>
          <a:prstGeom prst="rect">
            <a:avLst/>
          </a:prstGeom>
        </p:spPr>
      </p:pic>
      <p:sp>
        <p:nvSpPr>
          <p:cNvPr id="7" name="Vertical axis of bar charts  should start at 0, almost always"/>
          <p:cNvSpPr txBox="1"/>
          <p:nvPr/>
        </p:nvSpPr>
        <p:spPr>
          <a:xfrm>
            <a:off x="4252485" y="7708036"/>
            <a:ext cx="10215938" cy="1928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  <a:defRPr sz="5900"/>
            </a:pPr>
            <a: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Vertical axis of bar charts </a:t>
            </a:r>
            <a:b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</a:br>
            <a: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should start at 0, almost always</a:t>
            </a:r>
          </a:p>
        </p:txBody>
      </p:sp>
    </p:spTree>
    <p:extLst>
      <p:ext uri="{BB962C8B-B14F-4D97-AF65-F5344CB8AC3E}">
        <p14:creationId xmlns:p14="http://schemas.microsoft.com/office/powerpoint/2010/main" val="635632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228" y="2415101"/>
            <a:ext cx="9857132" cy="7016582"/>
          </a:xfrm>
          <a:prstGeom prst="rect">
            <a:avLst/>
          </a:prstGeom>
        </p:spPr>
      </p:pic>
      <p:sp>
        <p:nvSpPr>
          <p:cNvPr id="6" name="Bar Charts"/>
          <p:cNvSpPr txBox="1"/>
          <p:nvPr/>
        </p:nvSpPr>
        <p:spPr>
          <a:xfrm>
            <a:off x="3639416" y="275620"/>
            <a:ext cx="10752944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Disorienting Color Bars</a:t>
            </a:r>
            <a:endParaRPr sz="80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2399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r Charts"/>
          <p:cNvSpPr txBox="1"/>
          <p:nvPr/>
        </p:nvSpPr>
        <p:spPr>
          <a:xfrm>
            <a:off x="5719318" y="275620"/>
            <a:ext cx="6593152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Use gradation</a:t>
            </a:r>
            <a:endParaRPr sz="80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339" y="2348989"/>
            <a:ext cx="9898626" cy="704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31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236" y="2593544"/>
            <a:ext cx="8573688" cy="7693456"/>
          </a:xfrm>
          <a:prstGeom prst="rect">
            <a:avLst/>
          </a:prstGeom>
        </p:spPr>
      </p:pic>
      <p:sp>
        <p:nvSpPr>
          <p:cNvPr id="6" name="Bar Charts"/>
          <p:cNvSpPr txBox="1"/>
          <p:nvPr/>
        </p:nvSpPr>
        <p:spPr>
          <a:xfrm>
            <a:off x="2211960" y="275620"/>
            <a:ext cx="13607892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Avoid Tilted or Rotated labels</a:t>
            </a:r>
            <a:endParaRPr sz="80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492781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r Charts"/>
          <p:cNvSpPr txBox="1"/>
          <p:nvPr/>
        </p:nvSpPr>
        <p:spPr>
          <a:xfrm>
            <a:off x="3524835" y="275620"/>
            <a:ext cx="10982173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Bars can be </a:t>
            </a:r>
            <a:r>
              <a:rPr lang="en-US" sz="8000" kern="0" dirty="0">
                <a:solidFill>
                  <a:srgbClr val="00B05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Horizontal</a:t>
            </a:r>
            <a:endParaRPr sz="8000" kern="0" dirty="0">
              <a:solidFill>
                <a:srgbClr val="00B05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424" y="2491219"/>
            <a:ext cx="10510612" cy="5159986"/>
          </a:xfrm>
          <a:prstGeom prst="rect">
            <a:avLst/>
          </a:prstGeom>
        </p:spPr>
      </p:pic>
      <p:sp>
        <p:nvSpPr>
          <p:cNvPr id="7" name="The color scheme reminds you of what?"/>
          <p:cNvSpPr txBox="1"/>
          <p:nvPr/>
        </p:nvSpPr>
        <p:spPr>
          <a:xfrm>
            <a:off x="-1657944" y="76512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The color scheme reminds you of what?"/>
          <p:cNvSpPr txBox="1"/>
          <p:nvPr/>
        </p:nvSpPr>
        <p:spPr>
          <a:xfrm>
            <a:off x="-1353144" y="79560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2" y="7922682"/>
            <a:ext cx="173384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56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When labels are hard to read, try horizontal layout. </a:t>
            </a:r>
            <a:r>
              <a:rPr lang="en-US" sz="5600" dirty="0">
                <a:solidFill>
                  <a:srgbClr val="0365C0"/>
                </a:solidFill>
                <a:latin typeface="Arial" panose="020B0604020202020204" pitchFamily="34" charset="0"/>
                <a:ea typeface="+mn-ea"/>
              </a:rPr>
              <a:t>Don’t settle for the default.</a:t>
            </a:r>
            <a:endParaRPr lang="en-US" sz="5600" dirty="0">
              <a:solidFill>
                <a:srgbClr val="000000"/>
              </a:solidFill>
              <a:latin typeface="Arial" panose="020B0604020202020204" pitchFamily="34" charset="0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77206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c_-_Performance_-_Apple.png" descr="iMac_-_Performance_-_App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2" y="590882"/>
            <a:ext cx="17242972" cy="8115508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http://www.apple.com/imac/performance/"/>
          <p:cNvSpPr txBox="1"/>
          <p:nvPr/>
        </p:nvSpPr>
        <p:spPr>
          <a:xfrm>
            <a:off x="4827459" y="8931978"/>
            <a:ext cx="7628690" cy="6976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24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sz="32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http://</a:t>
            </a:r>
            <a:r>
              <a:rPr sz="3200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www.apple.com</a:t>
            </a:r>
            <a:r>
              <a:rPr sz="32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/</a:t>
            </a:r>
            <a:r>
              <a:rPr sz="3200" kern="0" dirty="0" err="1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imac</a:t>
            </a:r>
            <a:r>
              <a:rPr sz="32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/performance/</a:t>
            </a:r>
          </a:p>
        </p:txBody>
      </p:sp>
    </p:spTree>
    <p:extLst>
      <p:ext uri="{BB962C8B-B14F-4D97-AF65-F5344CB8AC3E}">
        <p14:creationId xmlns:p14="http://schemas.microsoft.com/office/powerpoint/2010/main" val="22001285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r Charts"/>
          <p:cNvSpPr txBox="1"/>
          <p:nvPr/>
        </p:nvSpPr>
        <p:spPr>
          <a:xfrm>
            <a:off x="6290028" y="275620"/>
            <a:ext cx="5451812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Line Charts</a:t>
            </a:r>
            <a:endParaRPr sz="8000" kern="0" dirty="0">
              <a:solidFill>
                <a:srgbClr val="00B05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7" name="The color scheme reminds you of what?"/>
          <p:cNvSpPr txBox="1"/>
          <p:nvPr/>
        </p:nvSpPr>
        <p:spPr>
          <a:xfrm>
            <a:off x="-1657944" y="76512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The color scheme reminds you of what?"/>
          <p:cNvSpPr txBox="1"/>
          <p:nvPr/>
        </p:nvSpPr>
        <p:spPr>
          <a:xfrm>
            <a:off x="-1353144" y="79560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6720" y="8530724"/>
            <a:ext cx="17338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Can you improve the tick labels ?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071" y="1756276"/>
            <a:ext cx="4851570" cy="677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59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r Charts"/>
          <p:cNvSpPr txBox="1"/>
          <p:nvPr/>
        </p:nvSpPr>
        <p:spPr>
          <a:xfrm>
            <a:off x="1198106" y="460286"/>
            <a:ext cx="15635691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Use tick at common intervals (e.g. 2, 5, 10, etc.)</a:t>
            </a:r>
            <a:endParaRPr sz="5600" kern="0" dirty="0">
              <a:solidFill>
                <a:srgbClr val="00B05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7" name="The color scheme reminds you of what?"/>
          <p:cNvSpPr txBox="1"/>
          <p:nvPr/>
        </p:nvSpPr>
        <p:spPr>
          <a:xfrm>
            <a:off x="-1657944" y="76512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The color scheme reminds you of what?"/>
          <p:cNvSpPr txBox="1"/>
          <p:nvPr/>
        </p:nvSpPr>
        <p:spPr>
          <a:xfrm>
            <a:off x="-1353144" y="79560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58" y="1765722"/>
            <a:ext cx="5688484" cy="781588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609" y="1758571"/>
            <a:ext cx="5647698" cy="775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75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r Charts"/>
          <p:cNvSpPr txBox="1"/>
          <p:nvPr/>
        </p:nvSpPr>
        <p:spPr>
          <a:xfrm>
            <a:off x="4064282" y="275620"/>
            <a:ext cx="9903352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Too flat or too steep?</a:t>
            </a:r>
            <a:endParaRPr sz="8000" kern="0" dirty="0">
              <a:solidFill>
                <a:srgbClr val="00B05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7" name="The color scheme reminds you of what?"/>
          <p:cNvSpPr txBox="1"/>
          <p:nvPr/>
        </p:nvSpPr>
        <p:spPr>
          <a:xfrm>
            <a:off x="-1657944" y="76512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The color scheme reminds you of what?"/>
          <p:cNvSpPr txBox="1"/>
          <p:nvPr/>
        </p:nvSpPr>
        <p:spPr>
          <a:xfrm>
            <a:off x="-1353144" y="79560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0" name="Note y-axis does not need to start at 0.  Why not as bad as in the case of bar chart?"/>
          <p:cNvSpPr txBox="1"/>
          <p:nvPr/>
        </p:nvSpPr>
        <p:spPr>
          <a:xfrm>
            <a:off x="3866250" y="8299397"/>
            <a:ext cx="10101384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defTabSz="1168400" fontAlgn="auto" hangingPunct="0">
              <a:spcBef>
                <a:spcPts val="4800"/>
              </a:spcBef>
              <a:spcAft>
                <a:spcPts val="0"/>
              </a:spcAft>
            </a:pPr>
            <a:r>
              <a:rPr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Note y-axis does not need to start at 0. </a:t>
            </a:r>
            <a:br>
              <a:rPr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</a:br>
            <a:r>
              <a:rPr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Why not as bad as in the case of bar chart?</a:t>
            </a:r>
          </a:p>
        </p:txBody>
      </p:sp>
      <p:sp>
        <p:nvSpPr>
          <p:cNvPr id="11" name="Note y-axis does not need to start at 0.  Why not as bad as in the case of bar chart?"/>
          <p:cNvSpPr txBox="1"/>
          <p:nvPr/>
        </p:nvSpPr>
        <p:spPr>
          <a:xfrm>
            <a:off x="2532186" y="1793438"/>
            <a:ext cx="550698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defTabSz="1168400" fontAlgn="auto" hangingPunct="0">
              <a:spcBef>
                <a:spcPts val="4800"/>
              </a:spcBef>
              <a:spcAft>
                <a:spcPts val="0"/>
              </a:spcAft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Too flat obscures</a:t>
            </a:r>
          </a:p>
          <a:p>
            <a:pPr defTabSz="1168400" fontAlgn="auto" hangingPunct="0">
              <a:spcBef>
                <a:spcPts val="1200"/>
              </a:spcBef>
              <a:spcAft>
                <a:spcPts val="0"/>
              </a:spcAft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the message</a:t>
            </a:r>
            <a:endParaRPr sz="40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12" name="Note y-axis does not need to start at 0.  Why not as bad as in the case of bar chart?"/>
          <p:cNvSpPr txBox="1"/>
          <p:nvPr/>
        </p:nvSpPr>
        <p:spPr>
          <a:xfrm>
            <a:off x="8804936" y="1863896"/>
            <a:ext cx="550698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defTabSz="1168400" fontAlgn="auto" hangingPunct="0">
              <a:spcBef>
                <a:spcPts val="4800"/>
              </a:spcBef>
              <a:spcAft>
                <a:spcPts val="0"/>
              </a:spcAft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Too exaggerated </a:t>
            </a:r>
          </a:p>
          <a:p>
            <a:pPr defTabSz="1168400" fontAlgn="auto" hangingPunct="0">
              <a:spcBef>
                <a:spcPts val="1200"/>
              </a:spcBef>
              <a:spcAft>
                <a:spcPts val="0"/>
              </a:spcAft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overstates the trend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1162" y="3465144"/>
            <a:ext cx="11426472" cy="4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7670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r Charts"/>
          <p:cNvSpPr txBox="1"/>
          <p:nvPr/>
        </p:nvSpPr>
        <p:spPr>
          <a:xfrm>
            <a:off x="5548638" y="275620"/>
            <a:ext cx="6934591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Rule of Thumb</a:t>
            </a:r>
            <a:endParaRPr sz="8000" kern="0" dirty="0">
              <a:solidFill>
                <a:srgbClr val="00B05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7" name="The color scheme reminds you of what?"/>
          <p:cNvSpPr txBox="1"/>
          <p:nvPr/>
        </p:nvSpPr>
        <p:spPr>
          <a:xfrm>
            <a:off x="-1657944" y="76512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The color scheme reminds you of what?"/>
          <p:cNvSpPr txBox="1"/>
          <p:nvPr/>
        </p:nvSpPr>
        <p:spPr>
          <a:xfrm>
            <a:off x="-1353144" y="79560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510" y="2672862"/>
            <a:ext cx="12861860" cy="660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08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39E623-7E8F-487F-86AA-742B27905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8880" y="3505059"/>
            <a:ext cx="3190241" cy="1104314"/>
          </a:xfrm>
          <a:prstGeom prst="rect">
            <a:avLst/>
          </a:prstGeom>
        </p:spPr>
      </p:pic>
      <p:sp>
        <p:nvSpPr>
          <p:cNvPr id="10" name="Subtitle 11">
            <a:extLst>
              <a:ext uri="{FF2B5EF4-FFF2-40B4-BE49-F238E27FC236}">
                <a16:creationId xmlns:a16="http://schemas.microsoft.com/office/drawing/2014/main" id="{7A19A67C-0C19-4076-8945-3A7EB019B8F8}"/>
              </a:ext>
            </a:extLst>
          </p:cNvPr>
          <p:cNvSpPr txBox="1">
            <a:spLocks noGrp="1"/>
          </p:cNvSpPr>
          <p:nvPr>
            <p:ph idx="1"/>
          </p:nvPr>
        </p:nvSpPr>
        <p:spPr bwMode="auto">
          <a:xfrm>
            <a:off x="853440" y="4980568"/>
            <a:ext cx="16581120" cy="561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ctr" defTabSz="346459" rtl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ct val="100000"/>
              <a:buFontTx/>
              <a:buNone/>
              <a:defRPr sz="1400" b="0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30238" indent="-2286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04863" indent="-203200" algn="l" defTabSz="346459" rtl="0" fontAlgn="base">
              <a:lnSpc>
                <a:spcPct val="90000"/>
              </a:lnSpc>
              <a:spcBef>
                <a:spcPts val="225"/>
              </a:spcBef>
              <a:spcAft>
                <a:spcPts val="225"/>
              </a:spcAft>
              <a:buClr>
                <a:schemeClr val="bg2"/>
              </a:buClr>
              <a:buSzPct val="100000"/>
              <a:buFont typeface="Arial" panose="020B0604020202020204" pitchFamily="34" charset="0"/>
              <a:buChar char="–"/>
              <a:defRPr sz="1400" b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31066" indent="-171443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500">
                <a:solidFill>
                  <a:schemeClr val="bg1"/>
                </a:solidFill>
                <a:latin typeface="+mn-lt"/>
              </a:defRPr>
            </a:lvl4pPr>
            <a:lvl5pPr marL="1588230" indent="-171443" algn="l" rtl="0" fontAlgn="base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5pPr>
            <a:lvl6pPr marL="1931117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6pPr>
            <a:lvl7pPr marL="2274003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7pPr>
            <a:lvl8pPr marL="2616890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8pPr>
            <a:lvl9pPr marL="2959775" indent="-1714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bg1"/>
                </a:solidFill>
                <a:latin typeface="+mn-lt"/>
              </a:defRPr>
            </a:lvl9pPr>
          </a:lstStyle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The Accelerated Data Science Teaching Kit is licensed by NVIDIA, Georgia Institute of Technology, and Prairie View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A&amp;M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University under the</a:t>
            </a:r>
          </a:p>
          <a:p>
            <a:pPr marL="0" marR="0" lvl="0" indent="0" algn="ctr" defTabSz="346459" rtl="0" eaLnBrk="1" fontAlgn="base" latinLnBrk="0" hangingPunct="1">
              <a:lnSpc>
                <a:spcPct val="90000"/>
              </a:lnSpc>
              <a:spcBef>
                <a:spcPts val="90"/>
              </a:spcBef>
              <a:spcAft>
                <a:spcPts val="90"/>
              </a:spcAft>
              <a:buClr>
                <a:srgbClr val="6F6F6F"/>
              </a:buClr>
              <a:buSzPct val="100000"/>
              <a:buFontTx/>
              <a:buNone/>
              <a:tabLst/>
              <a:defRPr/>
            </a:pP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Creative Commons Attribution-</a:t>
            </a:r>
            <a:r>
              <a:rPr lang="en-US" sz="1600" u="sng" dirty="0" err="1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NonCommercial</a:t>
            </a:r>
            <a:r>
              <a:rPr lang="en-US" sz="1600" u="sng" dirty="0">
                <a:solidFill>
                  <a:srgbClr val="6F6F6F"/>
                </a:solidFill>
                <a:effectLst/>
                <a:ea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4.0 International License.</a:t>
            </a:r>
            <a:endParaRPr lang="en-US" sz="1600" dirty="0">
              <a:solidFill>
                <a:srgbClr val="6F6F6F"/>
              </a:solidFill>
              <a:ea typeface="Times New Roman" panose="02020603050405020304" pitchFamily="18" charset="0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27652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r Charts"/>
          <p:cNvSpPr txBox="1"/>
          <p:nvPr/>
        </p:nvSpPr>
        <p:spPr>
          <a:xfrm>
            <a:off x="2860316" y="398623"/>
            <a:ext cx="12381595" cy="26673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Multiple Patterned 	Lines </a:t>
            </a:r>
          </a:p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in one chart</a:t>
            </a:r>
            <a:endParaRPr sz="8000" kern="0" dirty="0">
              <a:solidFill>
                <a:srgbClr val="00B05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8501" y="3066018"/>
            <a:ext cx="10805222" cy="657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52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etter?  Note the “double encoding” of line width and brightness. What if you have many lines you want to show?"/>
          <p:cNvSpPr txBox="1"/>
          <p:nvPr/>
        </p:nvSpPr>
        <p:spPr>
          <a:xfrm>
            <a:off x="2851516" y="7629510"/>
            <a:ext cx="12639679" cy="22057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  <a:defRPr sz="4600"/>
            </a:pPr>
            <a:r>
              <a:rPr sz="4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Better? </a:t>
            </a:r>
            <a:br>
              <a:rPr sz="4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</a:br>
            <a:r>
              <a:rPr sz="38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Note the “double encoding” of line width and brightness.</a:t>
            </a:r>
            <a:br>
              <a:rPr sz="4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</a:br>
            <a:r>
              <a:rPr sz="4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What if you have many lines you want to show?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67" y="1007037"/>
            <a:ext cx="10761786" cy="669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98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“Small Multiple” - Edward Tufte Better than overlapping (sometimes)"/>
          <p:cNvSpPr txBox="1"/>
          <p:nvPr/>
        </p:nvSpPr>
        <p:spPr>
          <a:xfrm>
            <a:off x="3536391" y="6732097"/>
            <a:ext cx="11772454" cy="1928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/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  <a:defRPr sz="5100"/>
            </a:pPr>
            <a: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“Small Multiple” - Edward Tufte</a:t>
            </a:r>
            <a:b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</a:br>
            <a: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Better than overlapping (sometimes)</a:t>
            </a:r>
          </a:p>
        </p:txBody>
      </p:sp>
      <p:sp>
        <p:nvSpPr>
          <p:cNvPr id="10" name="“a series or grid of small similar graphics or charts, allowing them to be easily compared”"/>
          <p:cNvSpPr txBox="1"/>
          <p:nvPr/>
        </p:nvSpPr>
        <p:spPr>
          <a:xfrm>
            <a:off x="2316480" y="8660830"/>
            <a:ext cx="13533120" cy="13747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1600" tIns="101600" rIns="101600" bIns="101600" anchor="ctr">
            <a:spAutoFit/>
          </a:bodyPr>
          <a:lstStyle>
            <a:lvl1pPr algn="l" defTabSz="457200">
              <a:spcBef>
                <a:spcPts val="600"/>
              </a:spcBef>
              <a:defRPr sz="4400"/>
            </a:lvl1pPr>
          </a:lstStyle>
          <a:p>
            <a:pPr algn="ctr" defTabSz="914400" fontAlgn="auto" hangingPunct="0">
              <a:spcBef>
                <a:spcPts val="1200"/>
              </a:spcBef>
              <a:spcAft>
                <a:spcPts val="0"/>
              </a:spcAft>
            </a:pPr>
            <a:r>
              <a:rPr sz="38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“a series or grid of small similar graphics or charts, allowing them to be easily compared”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82" y="649186"/>
            <a:ext cx="12004872" cy="59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4391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588" y="2003556"/>
            <a:ext cx="11913324" cy="6539532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133916" y="8610393"/>
            <a:ext cx="79223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5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What can you improve ?</a:t>
            </a:r>
          </a:p>
        </p:txBody>
      </p:sp>
      <p:sp>
        <p:nvSpPr>
          <p:cNvPr id="24" name="Tables"/>
          <p:cNvSpPr txBox="1"/>
          <p:nvPr/>
        </p:nvSpPr>
        <p:spPr>
          <a:xfrm>
            <a:off x="7461351" y="244453"/>
            <a:ext cx="3468835" cy="15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sz="88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Tables</a:t>
            </a:r>
          </a:p>
        </p:txBody>
      </p:sp>
    </p:spTree>
    <p:extLst>
      <p:ext uri="{BB962C8B-B14F-4D97-AF65-F5344CB8AC3E}">
        <p14:creationId xmlns:p14="http://schemas.microsoft.com/office/powerpoint/2010/main" val="4026884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hat’s the problem with making everything  bold or italic?"/>
          <p:cNvSpPr txBox="1">
            <a:spLocks/>
          </p:cNvSpPr>
          <p:nvPr/>
        </p:nvSpPr>
        <p:spPr>
          <a:xfrm>
            <a:off x="1956079" y="3081382"/>
            <a:ext cx="14375842" cy="41242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b">
            <a:noAutofit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1168400" fontAlgn="auto">
              <a:defRPr sz="7500"/>
            </a:pPr>
            <a: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What’s the problem with making everything </a:t>
            </a:r>
            <a:b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</a:br>
            <a:r>
              <a:rPr lang="en-US" sz="80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bold or italic?</a:t>
            </a:r>
          </a:p>
        </p:txBody>
      </p:sp>
    </p:spTree>
    <p:extLst>
      <p:ext uri="{BB962C8B-B14F-4D97-AF65-F5344CB8AC3E}">
        <p14:creationId xmlns:p14="http://schemas.microsoft.com/office/powerpoint/2010/main" val="14755152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2"/>
          <a:stretch/>
        </p:blipFill>
        <p:spPr>
          <a:xfrm>
            <a:off x="2389632" y="1605227"/>
            <a:ext cx="9968623" cy="8681774"/>
          </a:xfrm>
          <a:prstGeom prst="rect">
            <a:avLst/>
          </a:prstGeom>
        </p:spPr>
      </p:pic>
      <p:sp>
        <p:nvSpPr>
          <p:cNvPr id="4" name="When everyone is special, no one is!"/>
          <p:cNvSpPr txBox="1">
            <a:spLocks/>
          </p:cNvSpPr>
          <p:nvPr/>
        </p:nvSpPr>
        <p:spPr>
          <a:xfrm>
            <a:off x="1985553" y="1"/>
            <a:ext cx="14499770" cy="209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normAutofit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689354" fontAlgn="auto">
              <a:defRPr sz="4956" b="1">
                <a:solidFill>
                  <a:srgbClr val="DE6A10"/>
                </a:solidFill>
              </a:defRPr>
            </a:pPr>
            <a:endParaRPr lang="en-US" sz="6400" kern="0" dirty="0">
              <a:solidFill>
                <a:srgbClr val="DE6A1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  <a:p>
            <a:pPr defTabSz="689354" fontAlgn="auto">
              <a:defRPr sz="4956" b="1">
                <a:solidFill>
                  <a:srgbClr val="DE6A10"/>
                </a:solidFill>
              </a:defRPr>
            </a:pPr>
            <a:r>
              <a:rPr lang="en-US" sz="6400" kern="0" dirty="0">
                <a:solidFill>
                  <a:srgbClr val="DE6A1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When everyone is special, no one is!</a:t>
            </a:r>
          </a:p>
        </p:txBody>
      </p:sp>
    </p:spTree>
    <p:extLst>
      <p:ext uri="{BB962C8B-B14F-4D97-AF65-F5344CB8AC3E}">
        <p14:creationId xmlns:p14="http://schemas.microsoft.com/office/powerpoint/2010/main" val="2394884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834" y="2526070"/>
            <a:ext cx="11913324" cy="6539532"/>
          </a:xfrm>
          <a:prstGeom prst="rect">
            <a:avLst/>
          </a:prstGeom>
        </p:spPr>
      </p:pic>
      <p:sp>
        <p:nvSpPr>
          <p:cNvPr id="8" name="When everyone is special, no one is!"/>
          <p:cNvSpPr txBox="1">
            <a:spLocks/>
          </p:cNvSpPr>
          <p:nvPr/>
        </p:nvSpPr>
        <p:spPr>
          <a:xfrm>
            <a:off x="1985553" y="1"/>
            <a:ext cx="14499770" cy="20900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normAutofit lnSpcReduction="1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689354" fontAlgn="auto">
              <a:defRPr sz="4956" b="1">
                <a:solidFill>
                  <a:srgbClr val="DE6A10"/>
                </a:solidFill>
              </a:defRPr>
            </a:pPr>
            <a:endParaRPr lang="en-US" sz="6400" kern="0" dirty="0">
              <a:solidFill>
                <a:srgbClr val="DE6A1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</a:endParaRPr>
          </a:p>
          <a:p>
            <a:pPr defTabSz="689354" fontAlgn="auto">
              <a:defRPr sz="4956" b="1">
                <a:solidFill>
                  <a:srgbClr val="DE6A10"/>
                </a:solidFill>
              </a:defRPr>
            </a:pPr>
            <a:r>
              <a:rPr lang="en-US" sz="6400" kern="0" dirty="0">
                <a:solidFill>
                  <a:srgbClr val="DE6A1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When everyone is special, no one is!</a:t>
            </a:r>
          </a:p>
        </p:txBody>
      </p:sp>
    </p:spTree>
    <p:extLst>
      <p:ext uri="{BB962C8B-B14F-4D97-AF65-F5344CB8AC3E}">
        <p14:creationId xmlns:p14="http://schemas.microsoft.com/office/powerpoint/2010/main" val="22652771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 lot of “chart junk”.  Low “data to ink” ratio (Edward Tufte)"/>
          <p:cNvSpPr txBox="1"/>
          <p:nvPr/>
        </p:nvSpPr>
        <p:spPr>
          <a:xfrm>
            <a:off x="-2216407" y="7808839"/>
            <a:ext cx="21954598" cy="1928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  <a:defRPr sz="4800"/>
            </a:pPr>
            <a: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A lot of “chart junk”. </a:t>
            </a:r>
            <a:b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</a:br>
            <a: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Low “data to ink” ratio (Edward Tufte)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3928" y="809898"/>
            <a:ext cx="12295112" cy="6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26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 lot of “chart junk”.  Low “data to ink” ratio (Edward Tufte)"/>
          <p:cNvSpPr txBox="1"/>
          <p:nvPr/>
        </p:nvSpPr>
        <p:spPr>
          <a:xfrm>
            <a:off x="-2216409" y="8553234"/>
            <a:ext cx="21954598" cy="1066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spAutoFit/>
          </a:bodyPr>
          <a:lstStyle/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  <a:defRPr sz="4800"/>
            </a:pPr>
            <a:r>
              <a:rPr lang="en-US"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Higher “data to ink” ratio</a:t>
            </a: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012" y="942977"/>
            <a:ext cx="13341756" cy="729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184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78" y="1699737"/>
            <a:ext cx="16145692" cy="6977290"/>
          </a:xfrm>
          <a:prstGeom prst="rect">
            <a:avLst/>
          </a:prstGeom>
        </p:spPr>
      </p:pic>
      <p:sp>
        <p:nvSpPr>
          <p:cNvPr id="6" name="Tables"/>
          <p:cNvSpPr txBox="1"/>
          <p:nvPr/>
        </p:nvSpPr>
        <p:spPr>
          <a:xfrm>
            <a:off x="6369676" y="420299"/>
            <a:ext cx="5600892" cy="155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88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Problems?</a:t>
            </a:r>
            <a:endParaRPr sz="8800" dirty="0">
              <a:solidFill>
                <a:prstClr val="black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329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228" y="303755"/>
            <a:ext cx="6750608" cy="8988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9266" y="6892619"/>
            <a:ext cx="2940424" cy="5537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549690" y="6400035"/>
            <a:ext cx="380443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Student of </a:t>
            </a:r>
          </a:p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 Edward </a:t>
            </a:r>
            <a:r>
              <a:rPr lang="en-US" sz="44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Tufte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3722" y="9292067"/>
            <a:ext cx="13716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Wong, D. M. (2013). Guide to information graphics: the dos and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donts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of presenting data, facts, and figures. New York: W.W. Norton &amp; Company. </a:t>
            </a:r>
          </a:p>
        </p:txBody>
      </p:sp>
    </p:spTree>
    <p:extLst>
      <p:ext uri="{BB962C8B-B14F-4D97-AF65-F5344CB8AC3E}">
        <p14:creationId xmlns:p14="http://schemas.microsoft.com/office/powerpoint/2010/main" val="4242616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663" y="1838637"/>
            <a:ext cx="15523008" cy="6711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783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477" y="1711911"/>
            <a:ext cx="14349046" cy="6606452"/>
          </a:xfrm>
          <a:prstGeom prst="rect">
            <a:avLst/>
          </a:prstGeom>
        </p:spPr>
      </p:pic>
      <p:sp>
        <p:nvSpPr>
          <p:cNvPr id="7" name="Bar Charts"/>
          <p:cNvSpPr txBox="1"/>
          <p:nvPr/>
        </p:nvSpPr>
        <p:spPr>
          <a:xfrm>
            <a:off x="3381382" y="275620"/>
            <a:ext cx="11269111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The Dreaded Pie Charts</a:t>
            </a:r>
            <a:endParaRPr sz="8000" kern="0" dirty="0">
              <a:solidFill>
                <a:srgbClr val="00B05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6723" y="8575089"/>
            <a:ext cx="173384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Why people like to use pie charts ?</a:t>
            </a:r>
          </a:p>
        </p:txBody>
      </p:sp>
    </p:spTree>
    <p:extLst>
      <p:ext uri="{BB962C8B-B14F-4D97-AF65-F5344CB8AC3E}">
        <p14:creationId xmlns:p14="http://schemas.microsoft.com/office/powerpoint/2010/main" val="39936095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4675" y="1394196"/>
            <a:ext cx="10940758" cy="7250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062680" y="9100459"/>
            <a:ext cx="111213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Beschizza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, R. (2017, June 03). 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MacWorld's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iPhone Pie Chart: Perspective Trick Makes 19.5% Look Bigger Than 21.2%. </a:t>
            </a:r>
          </a:p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Retrieved November 30, 2017, from http://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www.wired.com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/2008/02/</a:t>
            </a:r>
            <a:r>
              <a:rPr lang="en-US" sz="16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macworlds-iphon</a:t>
            </a:r>
            <a:endParaRPr lang="en-US" sz="1600" dirty="0">
              <a:solidFill>
                <a:prstClr val="black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40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416" y="527539"/>
            <a:ext cx="10832124" cy="8124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7109" y="9003324"/>
            <a:ext cx="156151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http://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wonkette.com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/412361/all-193-of-republicans-support-palin-romney-and-huckabee</a:t>
            </a:r>
          </a:p>
        </p:txBody>
      </p:sp>
      <p:sp>
        <p:nvSpPr>
          <p:cNvPr id="2" name="Rectangle 1"/>
          <p:cNvSpPr/>
          <p:nvPr/>
        </p:nvSpPr>
        <p:spPr>
          <a:xfrm>
            <a:off x="4373219" y="6387548"/>
            <a:ext cx="1987826" cy="1855304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 fontAlgn="auto">
              <a:spcBef>
                <a:spcPts val="0"/>
              </a:spcBef>
              <a:spcAft>
                <a:spcPts val="0"/>
              </a:spcAft>
            </a:pPr>
            <a:endParaRPr lang="en-US" sz="27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36654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1" y="789284"/>
            <a:ext cx="12200802" cy="80770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43200" y="9137330"/>
            <a:ext cx="121333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http://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infosthetics.com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/archives/2008/09/</a:t>
            </a:r>
            <a:r>
              <a:rPr lang="en-US" sz="3000" dirty="0" err="1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funniest_pie_chart_ever.html</a:t>
            </a:r>
            <a:r>
              <a:rPr lang="en-US" sz="30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74426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og scale instead of linear scale Include numbers from different orders of magnitude"/>
          <p:cNvSpPr txBox="1">
            <a:spLocks/>
          </p:cNvSpPr>
          <p:nvPr/>
        </p:nvSpPr>
        <p:spPr>
          <a:xfrm>
            <a:off x="209004" y="4284618"/>
            <a:ext cx="18314128" cy="2090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 anchor="ctr">
            <a:normAutofit fontScale="70000" lnSpcReduction="20000"/>
          </a:bodyPr>
          <a:lstStyle>
            <a:lvl1pPr marL="0" marR="0" indent="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ctr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defTabSz="864616" fontAlgn="auto">
              <a:spcBef>
                <a:spcPts val="600"/>
              </a:spcBef>
              <a:defRPr sz="6216"/>
            </a:pPr>
            <a:r>
              <a:rPr lang="en-US" sz="12432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Log scale instead of linear scale</a:t>
            </a:r>
          </a:p>
          <a:p>
            <a:pPr defTabSz="864616" fontAlgn="auto">
              <a:spcBef>
                <a:spcPts val="600"/>
              </a:spcBef>
              <a:defRPr sz="3700"/>
            </a:pPr>
            <a:r>
              <a:rPr lang="en-US" sz="7400" kern="0" dirty="0">
                <a:latin typeface="Arial" panose="020B0604020202020204" pitchFamily="34" charset="0"/>
                <a:ea typeface="Helvetica"/>
                <a:cs typeface="Arial" panose="020B0604020202020204" pitchFamily="34" charset="0"/>
              </a:rPr>
              <a:t>Include numbers from different orders of magnitude</a:t>
            </a:r>
          </a:p>
        </p:txBody>
      </p:sp>
    </p:spTree>
    <p:extLst>
      <p:ext uri="{BB962C8B-B14F-4D97-AF65-F5344CB8AC3E}">
        <p14:creationId xmlns:p14="http://schemas.microsoft.com/office/powerpoint/2010/main" val="41715803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072" y="-93412"/>
            <a:ext cx="12946356" cy="1038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95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829"/>
          <a:stretch/>
        </p:blipFill>
        <p:spPr>
          <a:xfrm>
            <a:off x="1" y="0"/>
            <a:ext cx="18287542" cy="2074984"/>
          </a:xfrm>
          <a:prstGeom prst="rect">
            <a:avLst/>
          </a:prstGeom>
        </p:spPr>
      </p:pic>
      <p:sp>
        <p:nvSpPr>
          <p:cNvPr id="7" name="Note y-axis does not need to start at 0.  Why not as bad as in the case of bar chart?"/>
          <p:cNvSpPr txBox="1"/>
          <p:nvPr/>
        </p:nvSpPr>
        <p:spPr>
          <a:xfrm>
            <a:off x="4501662" y="1459431"/>
            <a:ext cx="11711352" cy="820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01600" tIns="101600" rIns="101600" bIns="101600" anchor="ctr">
            <a:spAutoFit/>
          </a:bodyPr>
          <a:lstStyle/>
          <a:p>
            <a:pPr defTabSz="1168400" fontAlgn="auto" hangingPunct="0">
              <a:spcBef>
                <a:spcPts val="4800"/>
              </a:spcBef>
              <a:spcAft>
                <a:spcPts val="0"/>
              </a:spcAft>
            </a:pPr>
            <a:r>
              <a:rPr lang="en-US" sz="4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The yield curve of Treasury bills, notes and bonds</a:t>
            </a:r>
            <a:endParaRPr sz="40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8862" y="2938869"/>
            <a:ext cx="8139060" cy="678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984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D3E35-7FB6-4F84-88E8-ED2635EB18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40077" y="6610379"/>
            <a:ext cx="9235191" cy="1705219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276C08-D6AC-41B8-9C4F-83CCA4CE3F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0078" y="6185215"/>
            <a:ext cx="7454900" cy="449262"/>
          </a:xfrm>
        </p:spPr>
        <p:txBody>
          <a:bodyPr/>
          <a:lstStyle/>
          <a:p>
            <a:r>
              <a:rPr lang="en-US" dirty="0"/>
              <a:t>DLI Accelerated Data Science Teaching Kit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985" y="1392529"/>
            <a:ext cx="13296998" cy="87689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572" y="375258"/>
            <a:ext cx="783788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fontAlgn="auto">
              <a:spcBef>
                <a:spcPts val="0"/>
              </a:spcBef>
              <a:spcAft>
                <a:spcPts val="0"/>
              </a:spcAft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Also Highly Recommended:</a:t>
            </a:r>
          </a:p>
        </p:txBody>
      </p:sp>
    </p:spTree>
    <p:extLst>
      <p:ext uri="{BB962C8B-B14F-4D97-AF65-F5344CB8AC3E}">
        <p14:creationId xmlns:p14="http://schemas.microsoft.com/office/powerpoint/2010/main" val="31222791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e color scheme reminds you of what?"/>
          <p:cNvSpPr txBox="1"/>
          <p:nvPr/>
        </p:nvSpPr>
        <p:spPr>
          <a:xfrm>
            <a:off x="-1020354" y="8356599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r>
              <a:rPr sz="56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The color scheme reminds you of what?</a:t>
            </a:r>
          </a:p>
        </p:txBody>
      </p:sp>
      <p:sp>
        <p:nvSpPr>
          <p:cNvPr id="12" name="Bar Charts"/>
          <p:cNvSpPr txBox="1"/>
          <p:nvPr/>
        </p:nvSpPr>
        <p:spPr>
          <a:xfrm>
            <a:off x="6461477" y="275620"/>
            <a:ext cx="5108770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Bar Charts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6995" y="2730282"/>
            <a:ext cx="14734902" cy="562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70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e color scheme reminds you of what?"/>
          <p:cNvSpPr txBox="1"/>
          <p:nvPr/>
        </p:nvSpPr>
        <p:spPr>
          <a:xfrm>
            <a:off x="-1657944" y="765120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64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Better than Christmas</a:t>
            </a:r>
            <a:br>
              <a:rPr lang="en-US" sz="5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</a:br>
            <a:r>
              <a:rPr lang="en-US" sz="5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(Use </a:t>
            </a:r>
            <a:r>
              <a:rPr lang="en-US" sz="5600" u="sng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color brewer</a:t>
            </a:r>
            <a:r>
              <a:rPr lang="en-US" sz="5600" dirty="0">
                <a:solidFill>
                  <a:prstClr val="black"/>
                </a:solidFill>
                <a:latin typeface="Arial" panose="020B0604020202020204" pitchFamily="34" charset="0"/>
                <a:ea typeface="Helvetica" charset="0"/>
                <a:cs typeface="Arial" panose="020B0604020202020204" pitchFamily="34" charset="0"/>
              </a:rPr>
              <a:t> to find good color schemes)</a:t>
            </a:r>
          </a:p>
          <a:p>
            <a:pPr algn="ctr" defTabSz="736090" fontAlgn="auto" hangingPunct="0">
              <a:spcBef>
                <a:spcPts val="0"/>
              </a:spcBef>
              <a:spcAft>
                <a:spcPts val="0"/>
              </a:spcAft>
            </a:pPr>
            <a:endParaRPr sz="5600" kern="0" dirty="0">
              <a:solidFill>
                <a:srgbClr val="000000"/>
              </a:solidFill>
              <a:latin typeface="Arial" panose="020B0604020202020204" pitchFamily="34" charset="0"/>
              <a:ea typeface="Helvetica" charset="0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1" y="1923826"/>
            <a:ext cx="14865530" cy="5197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087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e color scheme reminds you of what?"/>
          <p:cNvSpPr txBox="1"/>
          <p:nvPr/>
        </p:nvSpPr>
        <p:spPr>
          <a:xfrm>
            <a:off x="-1572962" y="7807835"/>
            <a:ext cx="20929600" cy="3860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101600" tIns="101600" rIns="101600" bIns="101600">
            <a:normAutofit/>
          </a:bodyPr>
          <a:lstStyle>
            <a:lvl1pPr defTabSz="368045">
              <a:defRPr sz="4536"/>
            </a:lvl1pPr>
          </a:lstStyle>
          <a:p>
            <a:pPr algn="ctr" defTabSz="736090" fontAlgn="auto">
              <a:spcBef>
                <a:spcPts val="0"/>
              </a:spcBef>
              <a:spcAft>
                <a:spcPts val="0"/>
              </a:spcAft>
            </a:pPr>
            <a:r>
              <a:rPr lang="en-US" sz="56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Don’t show profits in </a:t>
            </a:r>
            <a:r>
              <a:rPr lang="en-US" sz="5600" dirty="0">
                <a:solidFill>
                  <a:srgbClr val="C82506"/>
                </a:solidFill>
                <a:latin typeface="Arial" panose="020B0604020202020204" pitchFamily="34" charset="0"/>
                <a:ea typeface="+mn-ea"/>
              </a:rPr>
              <a:t>red</a:t>
            </a:r>
            <a:r>
              <a:rPr lang="en-US" sz="56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!!</a:t>
            </a:r>
            <a:br>
              <a:rPr lang="en-US" sz="56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</a:br>
            <a:r>
              <a:rPr lang="en-US" sz="5600" dirty="0">
                <a:solidFill>
                  <a:srgbClr val="000000"/>
                </a:solidFill>
                <a:latin typeface="Arial" panose="020B0604020202020204" pitchFamily="34" charset="0"/>
                <a:ea typeface="+mn-ea"/>
              </a:rPr>
              <a:t>Think carefully about your color choices.</a:t>
            </a:r>
          </a:p>
        </p:txBody>
      </p:sp>
      <p:sp>
        <p:nvSpPr>
          <p:cNvPr id="5" name="Bar Charts"/>
          <p:cNvSpPr txBox="1"/>
          <p:nvPr/>
        </p:nvSpPr>
        <p:spPr>
          <a:xfrm>
            <a:off x="5121370" y="275620"/>
            <a:ext cx="7788992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Company Profits</a:t>
            </a:r>
            <a:endParaRPr sz="80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1472" y="2099177"/>
            <a:ext cx="6420732" cy="5708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48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8209"/>
          <a:stretch/>
        </p:blipFill>
        <p:spPr>
          <a:xfrm rot="10800000">
            <a:off x="5120568" y="1952869"/>
            <a:ext cx="7012816" cy="67927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91484"/>
          <a:stretch/>
        </p:blipFill>
        <p:spPr>
          <a:xfrm rot="10800000">
            <a:off x="4469934" y="2043311"/>
            <a:ext cx="650632" cy="679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55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r Charts"/>
          <p:cNvSpPr txBox="1"/>
          <p:nvPr/>
        </p:nvSpPr>
        <p:spPr>
          <a:xfrm>
            <a:off x="3867032" y="275620"/>
            <a:ext cx="10297691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101600" tIns="101600" rIns="101600" bIns="101600" anchor="ctr">
            <a:spAutoFit/>
          </a:bodyPr>
          <a:lstStyle>
            <a:lvl1pPr>
              <a:defRPr sz="7200"/>
            </a:lvl1pPr>
          </a:lstStyle>
          <a:p>
            <a:pPr algn="ctr" defTabSz="116840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8000" kern="0" dirty="0">
                <a:solidFill>
                  <a:srgbClr val="000000"/>
                </a:solidFill>
                <a:latin typeface="Arial" panose="020B0604020202020204" pitchFamily="34" charset="0"/>
                <a:ea typeface="Helvetica"/>
                <a:cs typeface="Arial" panose="020B0604020202020204" pitchFamily="34" charset="0"/>
                <a:sym typeface="Helvetica"/>
              </a:rPr>
              <a:t>Misleading Bar Charts</a:t>
            </a:r>
            <a:endParaRPr sz="8000" kern="0" dirty="0">
              <a:solidFill>
                <a:srgbClr val="000000"/>
              </a:solidFill>
              <a:latin typeface="Arial" panose="020B0604020202020204" pitchFamily="34" charset="0"/>
              <a:ea typeface="Helvetica"/>
              <a:cs typeface="Arial" panose="020B0604020202020204" pitchFamily="34" charset="0"/>
              <a:sym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571"/>
          <a:stretch/>
        </p:blipFill>
        <p:spPr>
          <a:xfrm>
            <a:off x="4235707" y="2266372"/>
            <a:ext cx="9560338" cy="758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339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&amp; Bullet">
  <a:themeElements>
    <a:clrScheme name="Custom 1">
      <a:dk1>
        <a:srgbClr val="CDCDCD"/>
      </a:dk1>
      <a:lt1>
        <a:srgbClr val="FFFFFF"/>
      </a:lt1>
      <a:dk2>
        <a:srgbClr val="000000"/>
      </a:dk2>
      <a:lt2>
        <a:srgbClr val="76B900"/>
      </a:lt2>
      <a:accent1>
        <a:srgbClr val="008564"/>
      </a:accent1>
      <a:accent2>
        <a:srgbClr val="5D1682"/>
      </a:accent2>
      <a:accent3>
        <a:srgbClr val="890C58"/>
      </a:accent3>
      <a:accent4>
        <a:srgbClr val="5E5E5E"/>
      </a:accent4>
      <a:accent5>
        <a:srgbClr val="8C8C8C"/>
      </a:accent5>
      <a:accent6>
        <a:srgbClr val="0071C5"/>
      </a:accent6>
      <a:hlink>
        <a:srgbClr val="76B900"/>
      </a:hlink>
      <a:folHlink>
        <a:srgbClr val="76B900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4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6350">
          <a:noFill/>
        </a:ln>
      </a:spPr>
      <a:bodyPr wrap="none" rtlCol="0" anchor="ctr">
        <a:spAutoFit/>
      </a:bodyPr>
      <a:lstStyle>
        <a:defPPr algn="ctr">
          <a:lnSpc>
            <a:spcPct val="90000"/>
          </a:lnSpc>
          <a:defRPr sz="1600" dirty="0" err="1" smtClean="0">
            <a:solidFill>
              <a:schemeClr val="bg1"/>
            </a:solidFill>
            <a:latin typeface="Trebuchet MS" panose="020B06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ull Page Layou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3317AA0AAFE040A4C7C5D23CBE8847" ma:contentTypeVersion="4" ma:contentTypeDescription="Create a new document." ma:contentTypeScope="" ma:versionID="5b1f19b83b10f4e69c2746e9f27fdab9">
  <xsd:schema xmlns:xsd="http://www.w3.org/2001/XMLSchema" xmlns:xs="http://www.w3.org/2001/XMLSchema" xmlns:p="http://schemas.microsoft.com/office/2006/metadata/properties" xmlns:ns2="b2811cf8-4877-470e-bec4-f5c16c1a5202" targetNamespace="http://schemas.microsoft.com/office/2006/metadata/properties" ma:root="true" ma:fieldsID="cd1f39e3641858cffea9d19f9c4007fb" ns2:_="">
    <xsd:import namespace="b2811cf8-4877-470e-bec4-f5c16c1a52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811cf8-4877-470e-bec4-f5c16c1a52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441D71-EE46-47A2-808C-CC96CAB49A1E}"/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91571</TotalTime>
  <Words>513</Words>
  <Application>Microsoft Macintosh PowerPoint</Application>
  <PresentationFormat>Custom</PresentationFormat>
  <Paragraphs>60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Helvetica</vt:lpstr>
      <vt:lpstr>Trebuchet MS</vt:lpstr>
      <vt:lpstr>Wingdings</vt:lpstr>
      <vt:lpstr>Title &amp; Bullet</vt:lpstr>
      <vt:lpstr>1_Title &amp; Bullet</vt:lpstr>
      <vt:lpstr>Full Page Layout</vt:lpstr>
      <vt:lpstr>Lecture 8.1 - Fixing Bar Charts, Line Charts, Tables and More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Chau, Duen Horng</cp:lastModifiedBy>
  <cp:revision>3642</cp:revision>
  <dcterms:created xsi:type="dcterms:W3CDTF">2008-01-24T03:11:41Z</dcterms:created>
  <dcterms:modified xsi:type="dcterms:W3CDTF">2021-02-24T07:34:14Z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0x010100903317AA0AAFE040A4C7C5D23CBE8847</vt:lpwstr>
  </property>
  <property fmtid="{D5CDD505-2E9C-101B-9397-08002B2CF9AE}" pid="3" name="MSIP_Label_6b558183-044c-4105-8d9c-cea02a2a3d86_Enabled">
    <vt:lpwstr>True</vt:lpwstr>
  </property>
  <property fmtid="{D5CDD505-2E9C-101B-9397-08002B2CF9AE}" pid="4" name="MSIP_Label_6b558183-044c-4105-8d9c-cea02a2a3d86_SiteId">
    <vt:lpwstr>43083d15-7273-40c1-b7db-39efd9ccc17a</vt:lpwstr>
  </property>
  <property fmtid="{D5CDD505-2E9C-101B-9397-08002B2CF9AE}" pid="5" name="MSIP_Label_6b558183-044c-4105-8d9c-cea02a2a3d86_Ref">
    <vt:lpwstr>https://api.informationprotection.azure.com/api/43083d15-7273-40c1-b7db-39efd9ccc17a</vt:lpwstr>
  </property>
  <property fmtid="{D5CDD505-2E9C-101B-9397-08002B2CF9AE}" pid="6" name="MSIP_Label_6b558183-044c-4105-8d9c-cea02a2a3d86_Owner">
    <vt:lpwstr>lspillman@nvidia.com</vt:lpwstr>
  </property>
  <property fmtid="{D5CDD505-2E9C-101B-9397-08002B2CF9AE}" pid="7" name="MSIP_Label_6b558183-044c-4105-8d9c-cea02a2a3d86_SetDate">
    <vt:lpwstr>2018-05-11T15:28:31.9824217-07:00</vt:lpwstr>
  </property>
  <property fmtid="{D5CDD505-2E9C-101B-9397-08002B2CF9AE}" pid="8" name="MSIP_Label_6b558183-044c-4105-8d9c-cea02a2a3d86_Name">
    <vt:lpwstr>Unrestricted</vt:lpwstr>
  </property>
  <property fmtid="{D5CDD505-2E9C-101B-9397-08002B2CF9AE}" pid="9" name="MSIP_Label_6b558183-044c-4105-8d9c-cea02a2a3d86_Application">
    <vt:lpwstr>Microsoft Azure Information Protection</vt:lpwstr>
  </property>
  <property fmtid="{D5CDD505-2E9C-101B-9397-08002B2CF9AE}" pid="10" name="MSIP_Label_6b558183-044c-4105-8d9c-cea02a2a3d86_Extended_MSFT_Method">
    <vt:lpwstr>Automatic</vt:lpwstr>
  </property>
  <property fmtid="{D5CDD505-2E9C-101B-9397-08002B2CF9AE}" pid="11" name="Sensitivity">
    <vt:lpwstr>Unrestricted</vt:lpwstr>
  </property>
</Properties>
</file>