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  <p:sldMasterId id="2147483992" r:id="rId5"/>
    <p:sldMasterId id="2147484000" r:id="rId6"/>
  </p:sldMasterIdLst>
  <p:notesMasterIdLst>
    <p:notesMasterId r:id="rId14"/>
  </p:notesMasterIdLst>
  <p:handoutMasterIdLst>
    <p:handoutMasterId r:id="rId15"/>
  </p:handoutMasterIdLst>
  <p:sldIdLst>
    <p:sldId id="818" r:id="rId7"/>
    <p:sldId id="809" r:id="rId8"/>
    <p:sldId id="261" r:id="rId9"/>
    <p:sldId id="265" r:id="rId10"/>
    <p:sldId id="289" r:id="rId11"/>
    <p:sldId id="328" r:id="rId12"/>
    <p:sldId id="820" r:id="rId13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369"/>
    <a:srgbClr val="890C58"/>
    <a:srgbClr val="0071C5"/>
    <a:srgbClr val="4F2682"/>
    <a:srgbClr val="008564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1020" autoAdjust="0"/>
  </p:normalViewPr>
  <p:slideViewPr>
    <p:cSldViewPr snapToGrid="0">
      <p:cViewPr varScale="1">
        <p:scale>
          <a:sx n="77" d="100"/>
          <a:sy n="77" d="100"/>
        </p:scale>
        <p:origin x="1024" y="200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0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5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4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2/24/21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What's good?</a:t>
            </a:r>
            <a:r>
              <a:rPr lang="en-US" baseline="0" dirty="0"/>
              <a:t> </a:t>
            </a:r>
            <a:r>
              <a:rPr lang="en-US" dirty="0"/>
              <a:t>Spacing, alignment, grid</a:t>
            </a:r>
            <a:r>
              <a:rPr lang="en-US" baseline="0" dirty="0"/>
              <a:t> lines, color</a:t>
            </a:r>
          </a:p>
          <a:p>
            <a:endParaRPr lang="en-US" baseline="0" dirty="0"/>
          </a:p>
          <a:p>
            <a:r>
              <a:rPr lang="en-US" baseline="0" dirty="0"/>
              <a:t>Watch slide show to see "before" transformed to "After"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03AD4A-EAE6-CE41-85BA-CBEBF09DB2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066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8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22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51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2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5301" y="549278"/>
            <a:ext cx="17190626" cy="1425696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Vitesse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2922" y="1592666"/>
            <a:ext cx="17153004" cy="108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6000" b="0" i="0" kern="12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Module Name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5297" y="4585971"/>
            <a:ext cx="17190630" cy="86533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None/>
              <a:defRPr lang="en-US" sz="4800" b="0" i="0" kern="1200" baseline="0" dirty="0">
                <a:solidFill>
                  <a:srgbClr val="EEB2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Professor Name, Ph.D.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482" y="5301951"/>
            <a:ext cx="17209444" cy="508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5294" y="8759367"/>
            <a:ext cx="16287520" cy="13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name: e.g. R Examples</a:t>
            </a:r>
          </a:p>
          <a:p>
            <a:pPr lvl="0"/>
            <a:r>
              <a:rPr lang="en-US" dirty="0" err="1"/>
              <a:t>Subname</a:t>
            </a:r>
            <a:r>
              <a:rPr lang="en-US" dirty="0"/>
              <a:t> if applicable (e.g. Part II)</a:t>
            </a:r>
          </a:p>
          <a:p>
            <a:pPr lvl="0"/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5294" y="5792227"/>
            <a:ext cx="17190632" cy="644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School Name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33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7"/>
            <a:ext cx="17124784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92214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sz="quarter" idx="10"/>
          </p:nvPr>
        </p:nvSpPr>
        <p:spPr>
          <a:xfrm>
            <a:off x="504698" y="2536907"/>
            <a:ext cx="16560332" cy="7039834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7"/>
            <a:ext cx="16560332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253359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695" y="2536907"/>
            <a:ext cx="16899006" cy="657225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latin typeface="Helvetica"/>
                <a:cs typeface="Helvetica"/>
              </a:rPr>
              <a:t>Lorem Ipsum is simply dummy text </a:t>
            </a:r>
          </a:p>
          <a:p>
            <a:r>
              <a:rPr lang="en-US" sz="3600" dirty="0"/>
              <a:t>of the printing and typesetting industry. Lorem Ipsum has been the industry's standard dummy text ever since the 1500s, when an unknown printer took a galley of type and scrambled it to make a type specimen book. 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899006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40667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67077" y="2220150"/>
            <a:ext cx="7190554" cy="7224888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latin typeface="Helvetica"/>
                <a:cs typeface="Helvetica"/>
              </a:rPr>
              <a:t>Lorem Ipsum is simply dummy text.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7657630" y="2220150"/>
            <a:ext cx="9896592" cy="722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98392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698" y="2186785"/>
            <a:ext cx="16221664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84785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8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49359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35F2CC8-E2B6-D64A-9F7F-FCC320917723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43CC52-D4C4-5B49-B293-AC06C2F39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E02D2D-00C4-0842-AE21-E594333433A2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189B455-7B0D-0F46-93EC-A9A991FD9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92757FDD-B9F8-804B-8358-7FDA3D7B4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37FFE07-E849-374B-9BA4-7F3899A13663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8B17804-2597-2F4D-9C47-A8F3B360EDA5}"/>
              </a:ext>
            </a:extLst>
          </p:cNvPr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534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legalco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6" y="6705601"/>
            <a:ext cx="16304786" cy="1638092"/>
          </a:xfrm>
        </p:spPr>
        <p:txBody>
          <a:bodyPr/>
          <a:lstStyle/>
          <a:p>
            <a:r>
              <a:rPr lang="en-US" dirty="0"/>
              <a:t>Lecture 8.2 - Applying What You've Learned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dirty="0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 dirty="0">
              <a:solidFill>
                <a:srgbClr val="6F6F6F"/>
              </a:solidFill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3709" y="8662813"/>
            <a:ext cx="1127744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 fontAlgn="auto">
              <a:spcBef>
                <a:spcPts val="0"/>
              </a:spcBef>
              <a:spcAft>
                <a:spcPts val="0"/>
              </a:spcAft>
            </a:pPr>
            <a:r>
              <a:rPr lang="en-US" sz="5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Can you improve its visual design?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717" y="2848665"/>
            <a:ext cx="7481430" cy="60755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87875" y="670080"/>
            <a:ext cx="5913782" cy="6517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fontAlgn="auto">
              <a:spcBef>
                <a:spcPts val="0"/>
              </a:spcBef>
              <a:spcAft>
                <a:spcPts val="0"/>
              </a:spcAft>
            </a:pPr>
            <a:endParaRPr lang="en-US" sz="27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20" y="1679975"/>
            <a:ext cx="6777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A brief description that outlines </a:t>
            </a:r>
          </a:p>
          <a:p>
            <a:pPr defTabSz="13716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what the data shows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2674" y="718270"/>
            <a:ext cx="6777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HEADLINE OF THE CHART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224233" y="7704317"/>
            <a:ext cx="6939106" cy="0"/>
          </a:xfrm>
          <a:prstGeom prst="line">
            <a:avLst/>
          </a:prstGeom>
          <a:ln w="19050"/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657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21659" y="8815311"/>
            <a:ext cx="53303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 fontAlgn="auto">
              <a:spcBef>
                <a:spcPts val="0"/>
              </a:spcBef>
              <a:spcAft>
                <a:spcPts val="0"/>
              </a:spcAft>
            </a:pPr>
            <a:r>
              <a:rPr lang="en-US" sz="5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Which is better?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714" b="17152"/>
          <a:stretch/>
        </p:blipFill>
        <p:spPr>
          <a:xfrm>
            <a:off x="10048352" y="2965040"/>
            <a:ext cx="7053932" cy="50334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65558" y="1679975"/>
            <a:ext cx="6777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A brief description that outlines </a:t>
            </a:r>
          </a:p>
          <a:p>
            <a:pPr defTabSz="13716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what the data shows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65558" y="753207"/>
            <a:ext cx="6777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Headline of the chart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22" y="3608131"/>
            <a:ext cx="6074660" cy="49331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4280" y="1313170"/>
            <a:ext cx="4801784" cy="6166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fontAlgn="auto">
              <a:spcBef>
                <a:spcPts val="0"/>
              </a:spcBef>
              <a:spcAft>
                <a:spcPts val="0"/>
              </a:spcAft>
            </a:pPr>
            <a:endParaRPr lang="en-US" sz="27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823" y="2323067"/>
            <a:ext cx="6109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A brief description that outlines </a:t>
            </a:r>
          </a:p>
          <a:p>
            <a:pPr defTabSz="13716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what the data shows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5948" y="1369609"/>
            <a:ext cx="550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HEADLINE OF THE CHART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55158" y="2965041"/>
            <a:ext cx="545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17514" y="4072775"/>
            <a:ext cx="545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17514" y="7437469"/>
            <a:ext cx="545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17514" y="5180511"/>
            <a:ext cx="545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78924" y="6273617"/>
            <a:ext cx="545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56373" y="7890659"/>
            <a:ext cx="130074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fontAlgn="auto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Town 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146811" y="7890659"/>
            <a:ext cx="131965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fontAlgn="auto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Town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767473" y="7890805"/>
            <a:ext cx="133889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fontAlgn="auto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Town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85855" y="7800591"/>
            <a:ext cx="133889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fontAlgn="auto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Town D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0163179" y="7820686"/>
            <a:ext cx="6939106" cy="0"/>
          </a:xfrm>
          <a:prstGeom prst="line">
            <a:avLst/>
          </a:prstGeom>
          <a:ln w="19050"/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185706" y="7556365"/>
            <a:ext cx="5627076" cy="3074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657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w to fix the defaults"/>
          <p:cNvSpPr txBox="1">
            <a:spLocks/>
          </p:cNvSpPr>
          <p:nvPr/>
        </p:nvSpPr>
        <p:spPr>
          <a:xfrm>
            <a:off x="1410789" y="1"/>
            <a:ext cx="15782994" cy="2084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 anchor="ctr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defTabSz="1168400" fontAlgn="auto">
              <a:defRPr/>
            </a:pPr>
            <a:r>
              <a:rPr lang="en-US" sz="80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How to fix the defaults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2676" y="1645920"/>
            <a:ext cx="13354682" cy="1123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fontAlgn="auto">
              <a:spcBef>
                <a:spcPts val="0"/>
              </a:spcBef>
              <a:spcAft>
                <a:spcPts val="0"/>
              </a:spcAft>
            </a:pPr>
            <a:r>
              <a:rPr lang="en-US" sz="4000" u="sng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http://</a:t>
            </a:r>
            <a:r>
              <a:rPr lang="en-US" sz="4000" u="sng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www.darkhorseanalytics.com</a:t>
            </a:r>
            <a:r>
              <a:rPr lang="en-US" sz="4000" u="sng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/blog/clear-off-the-table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  <a:p>
            <a:pPr defTabSz="1371600" fontAlgn="auto">
              <a:spcBef>
                <a:spcPts val="0"/>
              </a:spcBef>
              <a:spcAft>
                <a:spcPts val="0"/>
              </a:spcAft>
            </a:pPr>
            <a:endParaRPr lang="en-US" sz="2700" dirty="0">
              <a:solidFill>
                <a:prstClr val="black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4" r="815" b="2154"/>
          <a:stretch/>
        </p:blipFill>
        <p:spPr>
          <a:xfrm>
            <a:off x="2542677" y="2861638"/>
            <a:ext cx="13950378" cy="649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49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w to fix the defaults"/>
          <p:cNvSpPr txBox="1">
            <a:spLocks/>
          </p:cNvSpPr>
          <p:nvPr/>
        </p:nvSpPr>
        <p:spPr>
          <a:xfrm>
            <a:off x="1410789" y="1"/>
            <a:ext cx="15782994" cy="2084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 anchor="ctr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defTabSz="1168400" fontAlgn="auto">
              <a:defRPr/>
            </a:pPr>
            <a:r>
              <a:rPr lang="en-US" sz="80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How to fix the defaults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2676" y="1645920"/>
            <a:ext cx="13354682" cy="1123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fontAlgn="auto">
              <a:spcBef>
                <a:spcPts val="0"/>
              </a:spcBef>
              <a:spcAft>
                <a:spcPts val="0"/>
              </a:spcAft>
            </a:pPr>
            <a:r>
              <a:rPr lang="en-US" sz="4000" u="sng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http://</a:t>
            </a:r>
            <a:r>
              <a:rPr lang="en-US" sz="4000" u="sng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www.darkhorseanalytics.com</a:t>
            </a:r>
            <a:r>
              <a:rPr lang="en-US" sz="4000" u="sng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/blog/clear-off-the-table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  <a:p>
            <a:pPr defTabSz="1371600" fontAlgn="auto">
              <a:spcBef>
                <a:spcPts val="0"/>
              </a:spcBef>
              <a:spcAft>
                <a:spcPts val="0"/>
              </a:spcAft>
            </a:pPr>
            <a:endParaRPr lang="en-US" sz="2700" dirty="0">
              <a:solidFill>
                <a:prstClr val="black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89" y="2554804"/>
            <a:ext cx="15880882" cy="69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33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 Page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88E22E-2A4B-4FB1-9848-BF16E7DBE74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0E091A8-B0D9-461E-804F-96C2A95BFE1A}"/>
</file>

<file path=customXml/itemProps3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91567</TotalTime>
  <Words>173</Words>
  <Application>Microsoft Macintosh PowerPoint</Application>
  <PresentationFormat>Custom</PresentationFormat>
  <Paragraphs>34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Helvetica</vt:lpstr>
      <vt:lpstr>Trebuchet MS</vt:lpstr>
      <vt:lpstr>Wingdings</vt:lpstr>
      <vt:lpstr>Title &amp; Bullet</vt:lpstr>
      <vt:lpstr>1_Title &amp; Bullet</vt:lpstr>
      <vt:lpstr>Full Page Layout</vt:lpstr>
      <vt:lpstr>Lecture 8.2 - Applying What You've Learned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Chau, Duen Horng</cp:lastModifiedBy>
  <cp:revision>3641</cp:revision>
  <dcterms:created xsi:type="dcterms:W3CDTF">2008-01-24T03:11:41Z</dcterms:created>
  <dcterms:modified xsi:type="dcterms:W3CDTF">2021-02-24T07:33:42Z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