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  <p:sldMasterId id="2147483992" r:id="rId5"/>
    <p:sldMasterId id="2147484000" r:id="rId6"/>
  </p:sldMasterIdLst>
  <p:notesMasterIdLst>
    <p:notesMasterId r:id="rId22"/>
  </p:notesMasterIdLst>
  <p:handoutMasterIdLst>
    <p:handoutMasterId r:id="rId23"/>
  </p:handoutMasterIdLst>
  <p:sldIdLst>
    <p:sldId id="818" r:id="rId7"/>
    <p:sldId id="809" r:id="rId8"/>
    <p:sldId id="291" r:id="rId9"/>
    <p:sldId id="315" r:id="rId10"/>
    <p:sldId id="305" r:id="rId11"/>
    <p:sldId id="316" r:id="rId12"/>
    <p:sldId id="303" r:id="rId13"/>
    <p:sldId id="302" r:id="rId14"/>
    <p:sldId id="304" r:id="rId15"/>
    <p:sldId id="301" r:id="rId16"/>
    <p:sldId id="263" r:id="rId17"/>
    <p:sldId id="306" r:id="rId18"/>
    <p:sldId id="307" r:id="rId19"/>
    <p:sldId id="290" r:id="rId20"/>
    <p:sldId id="820" r:id="rId21"/>
  </p:sldIdLst>
  <p:sldSz cx="18288000" cy="10287000"/>
  <p:notesSz cx="7010400" cy="9296400"/>
  <p:defaultTextStyle>
    <a:defPPr>
      <a:defRPr lang="en-US"/>
    </a:defPPr>
    <a:lvl1pPr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761970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152393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228590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3047878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3809848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457181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533378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6095756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orient="horz" pos="5083" userDrawn="1">
          <p15:clr>
            <a:srgbClr val="A4A3A4"/>
          </p15:clr>
        </p15:guide>
        <p15:guide id="3" orient="horz" pos="5315" userDrawn="1">
          <p15:clr>
            <a:srgbClr val="A4A3A4"/>
          </p15:clr>
        </p15:guide>
        <p15:guide id="4" pos="9092" userDrawn="1">
          <p15:clr>
            <a:srgbClr val="A4A3A4"/>
          </p15:clr>
        </p15:guide>
        <p15:guide id="5" orient="horz" pos="1625" userDrawn="1">
          <p15:clr>
            <a:srgbClr val="A4A3A4"/>
          </p15:clr>
        </p15:guide>
        <p15:guide id="6" pos="5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369"/>
    <a:srgbClr val="890C58"/>
    <a:srgbClr val="0071C5"/>
    <a:srgbClr val="4F2682"/>
    <a:srgbClr val="008564"/>
    <a:srgbClr val="383838"/>
    <a:srgbClr val="8C8C8C"/>
    <a:srgbClr val="CDCDCD"/>
    <a:srgbClr val="6F6F6F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1020" autoAdjust="0"/>
  </p:normalViewPr>
  <p:slideViewPr>
    <p:cSldViewPr snapToGrid="0">
      <p:cViewPr varScale="1">
        <p:scale>
          <a:sx n="70" d="100"/>
          <a:sy n="70" d="100"/>
        </p:scale>
        <p:origin x="216" y="424"/>
      </p:cViewPr>
      <p:guideLst>
        <p:guide orient="horz" pos="2193"/>
        <p:guide orient="horz" pos="5083"/>
        <p:guide orient="horz" pos="5315"/>
        <p:guide pos="9092"/>
        <p:guide orient="horz" pos="1625"/>
        <p:guide pos="57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606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5.xml"/><Relationship Id="rId4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5FFAEB-A754-4EDE-A063-5F87103CFC27}"/>
              </a:ext>
            </a:extLst>
          </p:cNvPr>
          <p:cNvGrpSpPr/>
          <p:nvPr/>
        </p:nvGrpSpPr>
        <p:grpSpPr>
          <a:xfrm>
            <a:off x="4249882" y="8675204"/>
            <a:ext cx="2267650" cy="298438"/>
            <a:chOff x="10009693" y="1549925"/>
            <a:chExt cx="7721678" cy="10162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7B5E74-8CE9-4070-AE0B-4319A939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709196-319E-460C-BD9A-61C4F6096565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6B9F5D1-3A4D-4466-A79D-06C828B01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61CA6E49-ACF6-4B13-9CB1-0C7F74EF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DC410A-BD91-4F54-BFA8-66F070ED673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4.xml"/><Relationship Id="rId4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2/24/21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74364-6FC3-4AAB-BCCB-78A57EF73B4D}"/>
              </a:ext>
            </a:extLst>
          </p:cNvPr>
          <p:cNvGrpSpPr/>
          <p:nvPr/>
        </p:nvGrpSpPr>
        <p:grpSpPr>
          <a:xfrm>
            <a:off x="4394824" y="259707"/>
            <a:ext cx="2267650" cy="298438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CB9EB-7626-44E1-86CD-80D71DFF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CF17C3E-2351-45E7-8E11-40FCDACA31F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38CEBE-9523-4464-A83D-24A213DF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2F98C3B4-B517-47AD-BAF6-46881ABB0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05B4D3-6BFB-4CBB-AAC4-B7D357961D0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61970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52393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228590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3047878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3809848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57181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3378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095756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Sans-serif, without</a:t>
            </a:r>
            <a:r>
              <a:rPr lang="en-US" baseline="0" dirty="0"/>
              <a:t> small features at end of stroke. Tends to be simpler.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3AD4A-EAE6-CE41-85BA-CBEBF09DB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611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Crown jewel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3AD4A-EAE6-CE41-85BA-CBEBF09DB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1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may need to re-create figure. This is figure</a:t>
            </a:r>
            <a:r>
              <a:rPr lang="en-US" baseline="0" dirty="0"/>
              <a:t> in paper: error bars, exact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3AD4A-EAE6-CE41-85BA-CBEBF09DB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348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Simplified. Removed</a:t>
            </a:r>
            <a:r>
              <a:rPr lang="en-US" baseline="0" dirty="0"/>
              <a:t> error bars, values. Simplified title. Added big arrow for takeaway.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3AD4A-EAE6-CE41-85BA-CBEBF09DB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55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tip. Presentation is extremely</a:t>
            </a:r>
            <a:r>
              <a:rPr lang="en-US" baseline="0" dirty="0"/>
              <a:t> important </a:t>
            </a:r>
            <a:r>
              <a:rPr lang="mr-IN" baseline="0" dirty="0"/>
              <a:t>–</a:t>
            </a:r>
            <a:r>
              <a:rPr lang="en-US" baseline="0" dirty="0"/>
              <a:t> it is advertisement of your work. First time to see your work. Doesn’t matter how great your work is, if they </a:t>
            </a:r>
            <a:r>
              <a:rPr lang="en-US" baseline="0"/>
              <a:t>don’t understand.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3AD4A-EAE6-CE41-85BA-CBEBF09DB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2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8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2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5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5301" y="549278"/>
            <a:ext cx="17190626" cy="1425696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Vitesse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Course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32922" y="1592666"/>
            <a:ext cx="17153004" cy="1084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6000" b="0" i="0" kern="120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Module Name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95297" y="4585971"/>
            <a:ext cx="17190630" cy="8653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ct val="20000"/>
              </a:spcBef>
              <a:buFont typeface="Arial"/>
              <a:buNone/>
              <a:defRPr lang="en-US" sz="4800" b="0" i="0" kern="1200" baseline="0" dirty="0">
                <a:solidFill>
                  <a:srgbClr val="EEB21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  <a:p>
            <a:pPr lvl="0"/>
            <a:r>
              <a:rPr lang="en-US" dirty="0"/>
              <a:t>Professor Name, Ph.D.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482" y="5301951"/>
            <a:ext cx="17209444" cy="508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95294" y="8759367"/>
            <a:ext cx="16287520" cy="1362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name: e.g. R Examples</a:t>
            </a:r>
          </a:p>
          <a:p>
            <a:pPr lvl="0"/>
            <a:r>
              <a:rPr lang="en-US" dirty="0" err="1"/>
              <a:t>Subname</a:t>
            </a:r>
            <a:r>
              <a:rPr lang="en-US" dirty="0"/>
              <a:t> if applicable (e.g. Part II)</a:t>
            </a:r>
          </a:p>
          <a:p>
            <a:pPr lvl="0"/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95294" y="5792227"/>
            <a:ext cx="17190632" cy="644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School Name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786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698" y="549357"/>
            <a:ext cx="17124784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67361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/>
          <p:cNvSpPr>
            <a:spLocks noGrp="1"/>
          </p:cNvSpPr>
          <p:nvPr>
            <p:ph sz="quarter" idx="10"/>
          </p:nvPr>
        </p:nvSpPr>
        <p:spPr>
          <a:xfrm>
            <a:off x="504698" y="2536907"/>
            <a:ext cx="16560332" cy="7039834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698" y="549357"/>
            <a:ext cx="16560332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86756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04695" y="2536907"/>
            <a:ext cx="16899006" cy="6572250"/>
          </a:xfrm>
          <a:prstGeom prst="rect">
            <a:avLst/>
          </a:prstGeom>
        </p:spPr>
        <p:txBody>
          <a:bodyPr/>
          <a:lstStyle>
            <a:lvl1pPr marL="571500" indent="-571500">
              <a:buFont typeface="Arial"/>
              <a:buChar char="•"/>
              <a:defRPr sz="4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Helvetica"/>
                <a:cs typeface="Helvetica"/>
              </a:rPr>
              <a:t>Lorem Ipsum is simply dummy text </a:t>
            </a:r>
          </a:p>
          <a:p>
            <a:r>
              <a:rPr lang="en-US" sz="3600" dirty="0"/>
              <a:t>of the printing and typesetting industry. Lorem Ipsum has been the industry's standard dummy text ever since the 1500s, when an unknown printer took a galley of type and scrambled it to make a type specimen book. </a:t>
            </a:r>
          </a:p>
          <a:p>
            <a:endParaRPr lang="en-US" sz="3600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remaining essentially unchanged.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697" y="549357"/>
            <a:ext cx="16899006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93442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Tex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67077" y="2220150"/>
            <a:ext cx="7190554" cy="7224888"/>
          </a:xfrm>
          <a:prstGeom prst="rect">
            <a:avLst/>
          </a:prstGeom>
        </p:spPr>
        <p:txBody>
          <a:bodyPr/>
          <a:lstStyle>
            <a:lvl1pPr marL="571500" indent="-571500">
              <a:buFont typeface="Arial"/>
              <a:buChar char="•"/>
              <a:defRPr sz="4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Helvetica"/>
                <a:cs typeface="Helvetica"/>
              </a:rPr>
              <a:t>Lorem Ipsum is simply dummy text.</a:t>
            </a:r>
          </a:p>
          <a:p>
            <a:endParaRPr lang="en-US" sz="3600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remaining essentially unchanged. </a:t>
            </a:r>
          </a:p>
        </p:txBody>
      </p:sp>
      <p:sp>
        <p:nvSpPr>
          <p:cNvPr id="6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7657630" y="2220150"/>
            <a:ext cx="9896592" cy="7224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4697" y="549357"/>
            <a:ext cx="16372190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1435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04698" y="2186785"/>
            <a:ext cx="16221664" cy="7478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697" y="549357"/>
            <a:ext cx="16372190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9845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5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2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8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C0FBA7-E3E6-4B66-B97D-6B8052B9D633}"/>
              </a:ext>
            </a:extLst>
          </p:cNvPr>
          <p:cNvGrpSpPr/>
          <p:nvPr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CDE4B6-F6E5-42F3-97CE-972AB8E8F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22D202-9B8D-43AB-AC18-CC0E3FF3AB71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A2AE89-8394-48E9-A4C6-B6B73A85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DA775405-05BA-4CEF-BBAB-33A59926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3DC6EFE-1984-4D25-B743-8FABEE6FEDF2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kern="1200" smtClean="0">
                <a:solidFill>
                  <a:schemeClr val="accent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cap="none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5" r:id="rId2"/>
    <p:sldLayoutId id="2147483896" r:id="rId3"/>
    <p:sldLayoutId id="2147483981" r:id="rId4"/>
    <p:sldLayoutId id="2147483991" r:id="rId5"/>
    <p:sldLayoutId id="2147483988" r:id="rId6"/>
    <p:sldLayoutId id="214748395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49359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431788C-1051-8E45-8176-934AFB508800}"/>
              </a:ext>
            </a:extLst>
          </p:cNvPr>
          <p:cNvGrpSpPr/>
          <p:nvPr userDrawn="1"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70F99E-0AAC-B445-9DA0-FD98E4C47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8263294-B94E-7343-963D-D4DAD1B410BA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noFill/>
            <a:ln w="12700" cap="flat" cmpd="sng" algn="ctr">
              <a:solidFill>
                <a:srgbClr val="383838"/>
              </a:solidFill>
              <a:prstDash val="solid"/>
            </a:ln>
            <a:effectLst/>
          </p:spPr>
        </p:cxnSp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E6BDCFD-F2CF-C341-B1B1-E3F62AF82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BBA4C771-C041-C546-9E2B-2B1C8005B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196AD8D-0FDE-C44F-9FD1-F11650FD3720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noFill/>
            <a:ln w="12700" cap="flat" cmpd="sng" algn="ctr">
              <a:solidFill>
                <a:srgbClr val="383838"/>
              </a:solidFill>
              <a:prstDash val="solid"/>
            </a:ln>
            <a:effectLst/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DFB0771-FDF9-C845-99BE-69E6378C45FC}"/>
              </a:ext>
            </a:extLst>
          </p:cNvPr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smtClean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dirty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44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/>
        <a:buNone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legalcod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4A6D247A-4576-4796-A8F2-4AC4CA0B2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096EC-7B78-40A1-902B-4FD43798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316" y="6705601"/>
            <a:ext cx="16304786" cy="1638092"/>
          </a:xfrm>
        </p:spPr>
        <p:txBody>
          <a:bodyPr/>
          <a:lstStyle/>
          <a:p>
            <a:r>
              <a:rPr lang="en-US" dirty="0"/>
              <a:t>Lecture 8.3 - Crown Jewel, Self-contained Figures and More Tips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2F42C-38A8-43F3-8788-F337D2EA9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</p:txBody>
      </p:sp>
    </p:spTree>
    <p:extLst>
      <p:ext uri="{BB962C8B-B14F-4D97-AF65-F5344CB8AC3E}">
        <p14:creationId xmlns:p14="http://schemas.microsoft.com/office/powerpoint/2010/main" val="7975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3415" y="4200326"/>
            <a:ext cx="1002229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10000" b="1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Use legible fonts.</a:t>
            </a:r>
          </a:p>
        </p:txBody>
      </p:sp>
    </p:spTree>
    <p:extLst>
      <p:ext uri="{BB962C8B-B14F-4D97-AF65-F5344CB8AC3E}">
        <p14:creationId xmlns:p14="http://schemas.microsoft.com/office/powerpoint/2010/main" val="248740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8059" y="2190655"/>
            <a:ext cx="1401216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10000" b="1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If people can’t see it,</a:t>
            </a:r>
          </a:p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10000" b="1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they won’t appreciate it.</a:t>
            </a:r>
          </a:p>
        </p:txBody>
      </p:sp>
      <p:sp>
        <p:nvSpPr>
          <p:cNvPr id="8" name="For printed materials, print them out and check!…"/>
          <p:cNvSpPr txBox="1">
            <a:spLocks/>
          </p:cNvSpPr>
          <p:nvPr/>
        </p:nvSpPr>
        <p:spPr>
          <a:xfrm>
            <a:off x="2428891" y="5926018"/>
            <a:ext cx="14115530" cy="4642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>
            <a:normAutofit/>
          </a:bodyPr>
          <a:lstStyle>
            <a:lvl1pPr marL="0" marR="0" indent="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13335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7780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22225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6670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30226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3782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7338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894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1168400" fontAlgn="auto">
              <a:spcBef>
                <a:spcPts val="4800"/>
              </a:spcBef>
              <a:defRPr/>
            </a:pPr>
            <a:r>
              <a:rPr lang="en-US" sz="49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For printed materials, print them out and check!</a:t>
            </a:r>
          </a:p>
          <a:p>
            <a:pPr defTabSz="1168400" fontAlgn="auto">
              <a:spcBef>
                <a:spcPts val="4800"/>
              </a:spcBef>
              <a:defRPr/>
            </a:pPr>
            <a:r>
              <a:rPr lang="en-US" sz="49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Rule of thumb: about </a:t>
            </a:r>
            <a:r>
              <a:rPr lang="en-US" sz="4900" kern="0" dirty="0">
                <a:solidFill>
                  <a:srgbClr val="DE6A10">
                    <a:satOff val="1488"/>
                    <a:lumOff val="-7242"/>
                  </a:srgbClr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7 lines</a:t>
            </a:r>
            <a:r>
              <a:rPr lang="en-US" sz="49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 of text on a slide.</a:t>
            </a:r>
          </a:p>
        </p:txBody>
      </p:sp>
    </p:spTree>
    <p:extLst>
      <p:ext uri="{BB962C8B-B14F-4D97-AF65-F5344CB8AC3E}">
        <p14:creationId xmlns:p14="http://schemas.microsoft.com/office/powerpoint/2010/main" val="3116608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542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41416" y="9144000"/>
            <a:ext cx="1160584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789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54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52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eat Work destroyed by  Poor Presentation"/>
          <p:cNvSpPr txBox="1">
            <a:spLocks/>
          </p:cNvSpPr>
          <p:nvPr/>
        </p:nvSpPr>
        <p:spPr>
          <a:xfrm>
            <a:off x="1156154" y="-148907"/>
            <a:ext cx="16384088" cy="3373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1168400" fontAlgn="auto">
              <a:defRPr sz="6400" b="1"/>
            </a:pPr>
            <a:r>
              <a:rPr lang="en-US" sz="80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Great Work destroyed by</a:t>
            </a:r>
            <a:br>
              <a:rPr lang="en-US" sz="80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</a:br>
            <a:r>
              <a:rPr lang="en-US" sz="80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 </a:t>
            </a:r>
            <a:r>
              <a:rPr lang="en-US" sz="8000" kern="0" dirty="0">
                <a:solidFill>
                  <a:srgbClr val="C82506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Poor Presentation</a:t>
            </a:r>
          </a:p>
        </p:txBody>
      </p:sp>
      <p:sp>
        <p:nvSpPr>
          <p:cNvPr id="13" name="Bad color schemes…"/>
          <p:cNvSpPr txBox="1">
            <a:spLocks/>
          </p:cNvSpPr>
          <p:nvPr/>
        </p:nvSpPr>
        <p:spPr>
          <a:xfrm>
            <a:off x="464938" y="3207384"/>
            <a:ext cx="24053800" cy="10000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>
            <a:normAutofit/>
          </a:bodyPr>
          <a:lstStyle>
            <a:lvl1pPr marL="0" marR="0" indent="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13335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7780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22225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6670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30226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3782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7338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894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1074926" fontAlgn="auto">
              <a:spcBef>
                <a:spcPts val="4400"/>
              </a:spcBef>
              <a:defRPr sz="4968"/>
            </a:pPr>
            <a:r>
              <a:rPr lang="en-US" sz="52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Bad color schemes</a:t>
            </a:r>
          </a:p>
          <a:p>
            <a:pPr defTabSz="1074926" fontAlgn="auto">
              <a:spcBef>
                <a:spcPts val="4400"/>
              </a:spcBef>
              <a:defRPr sz="4968"/>
            </a:pPr>
            <a:r>
              <a:rPr lang="en-US" sz="52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Bad, tiny fonts</a:t>
            </a:r>
          </a:p>
          <a:p>
            <a:pPr defTabSz="1074926" fontAlgn="auto">
              <a:spcBef>
                <a:spcPts val="4400"/>
              </a:spcBef>
              <a:defRPr sz="4968"/>
            </a:pPr>
            <a:r>
              <a:rPr lang="en-US" sz="52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Too much animation</a:t>
            </a:r>
          </a:p>
          <a:p>
            <a:pPr defTabSz="1074926" fontAlgn="auto">
              <a:spcBef>
                <a:spcPts val="4400"/>
              </a:spcBef>
              <a:defRPr sz="4968"/>
            </a:pPr>
            <a:r>
              <a:rPr lang="en-US" sz="52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Too much data</a:t>
            </a:r>
          </a:p>
        </p:txBody>
      </p:sp>
      <p:sp>
        <p:nvSpPr>
          <p:cNvPr id="14" name="Slide Number"/>
          <p:cNvSpPr txBox="1">
            <a:spLocks/>
          </p:cNvSpPr>
          <p:nvPr/>
        </p:nvSpPr>
        <p:spPr>
          <a:xfrm>
            <a:off x="24534130" y="18034000"/>
            <a:ext cx="891270" cy="94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1168400"/>
            <a:fld id="{86CB4B4D-7CA3-9044-876B-883B54F8677D}" type="slidenum">
              <a:rPr lang="en-US" sz="4800" kern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pPr defTabSz="1168400"/>
              <a:t>14</a:t>
            </a:fld>
            <a:endParaRPr lang="en-US" sz="4800" kern="0" dirty="0">
              <a:latin typeface="Arial" panose="020B0604020202020204" pitchFamily="34" charset="0"/>
              <a:ea typeface="Helvetica"/>
              <a:cs typeface="Arial" panose="020B0604020202020204" pitchFamily="34" charset="0"/>
            </a:endParaRPr>
          </a:p>
        </p:txBody>
      </p:sp>
      <p:sp>
        <p:nvSpPr>
          <p:cNvPr id="15" name="100 times faster!"/>
          <p:cNvSpPr/>
          <p:nvPr/>
        </p:nvSpPr>
        <p:spPr>
          <a:xfrm>
            <a:off x="8224979" y="5689669"/>
            <a:ext cx="5909038" cy="1466950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 anchor="ctr"/>
          <a:lstStyle>
            <a:lvl1pPr>
              <a:defRPr>
                <a:solidFill>
                  <a:srgbClr val="4D22B3"/>
                </a:solidFill>
              </a:defRPr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sz="52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100 times faster!</a:t>
            </a:r>
          </a:p>
        </p:txBody>
      </p:sp>
      <p:sp>
        <p:nvSpPr>
          <p:cNvPr id="17" name="Don McMillan: Life After Death by PowerPoint"/>
          <p:cNvSpPr txBox="1"/>
          <p:nvPr/>
        </p:nvSpPr>
        <p:spPr>
          <a:xfrm>
            <a:off x="464938" y="8770901"/>
            <a:ext cx="800058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algn="l" defTabSz="457200">
              <a:defRPr sz="2500"/>
            </a:lvl1pPr>
          </a:lstStyle>
          <a:p>
            <a:pPr defTabSz="914400" fontAlgn="auto" hangingPunct="0">
              <a:spcBef>
                <a:spcPts val="0"/>
              </a:spcBef>
              <a:spcAft>
                <a:spcPts val="0"/>
              </a:spcAft>
            </a:pPr>
            <a:r>
              <a:rPr sz="3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Don McMillan: Life After Death by PowerPoint</a:t>
            </a:r>
          </a:p>
        </p:txBody>
      </p:sp>
      <p:sp>
        <p:nvSpPr>
          <p:cNvPr id="18" name="can you read this?"/>
          <p:cNvSpPr/>
          <p:nvPr/>
        </p:nvSpPr>
        <p:spPr>
          <a:xfrm>
            <a:off x="8224978" y="3717041"/>
            <a:ext cx="5909036" cy="1455230"/>
          </a:xfrm>
          <a:prstGeom prst="rect">
            <a:avLst/>
          </a:prstGeom>
          <a:solidFill>
            <a:srgbClr val="5C07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 anchor="ctr"/>
          <a:lstStyle/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sz="52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can you read this?</a:t>
            </a:r>
          </a:p>
        </p:txBody>
      </p:sp>
      <p:sp>
        <p:nvSpPr>
          <p:cNvPr id="19" name="Don McMillan: Life After Death by PowerPoint"/>
          <p:cNvSpPr txBox="1"/>
          <p:nvPr/>
        </p:nvSpPr>
        <p:spPr>
          <a:xfrm>
            <a:off x="464938" y="9273967"/>
            <a:ext cx="13144624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 algn="l" defTabSz="457200">
              <a:defRPr sz="2500"/>
            </a:lvl1pPr>
          </a:lstStyle>
          <a:p>
            <a:pPr defTabSz="914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000" u="sng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http://</a:t>
            </a:r>
            <a:r>
              <a:rPr lang="en-US" sz="3000" u="sng" kern="0" dirty="0" err="1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www.youtube.com</a:t>
            </a:r>
            <a:r>
              <a:rPr lang="en-US" sz="3000" u="sng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/</a:t>
            </a:r>
            <a:r>
              <a:rPr lang="en-US" sz="3000" u="sng" kern="0" dirty="0" err="1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watch?v</a:t>
            </a:r>
            <a:r>
              <a:rPr lang="en-US" sz="3000" u="sng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=lpvgfmEU2Ck&amp;feature=</a:t>
            </a:r>
            <a:r>
              <a:rPr lang="en-US" sz="3000" u="sng" kern="0" dirty="0" err="1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player_embedded</a:t>
            </a:r>
            <a:endParaRPr sz="3000" u="sng" kern="0" dirty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29669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D3E35-7FB6-4F84-88E8-ED2635EB18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0077" y="6610379"/>
            <a:ext cx="9235191" cy="170521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76C08-D6AC-41B8-9C4F-83CCA4CE3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39E623-7E8F-487F-86AA-742B2790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880" y="3505059"/>
            <a:ext cx="3190241" cy="1104314"/>
          </a:xfrm>
          <a:prstGeom prst="rect">
            <a:avLst/>
          </a:prstGeom>
        </p:spPr>
      </p:pic>
      <p:sp>
        <p:nvSpPr>
          <p:cNvPr id="10" name="Subtitle 11">
            <a:extLst>
              <a:ext uri="{FF2B5EF4-FFF2-40B4-BE49-F238E27FC236}">
                <a16:creationId xmlns:a16="http://schemas.microsoft.com/office/drawing/2014/main" id="{7A19A67C-0C19-4076-8945-3A7EB019B8F8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53440" y="4980568"/>
            <a:ext cx="16581120" cy="56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400" b="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The Accelerated Data Science Teaching Kit is licensed by NVIDIA, Georgia Institute of Technology, and Prairie View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A&amp;M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University under the</a:t>
            </a:r>
          </a:p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</a:t>
            </a:r>
            <a:r>
              <a:rPr lang="en-US" sz="1600" u="sng" dirty="0" err="1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NonCommercial</a:t>
            </a: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International License.</a:t>
            </a:r>
            <a:endParaRPr lang="en-US" sz="1600" dirty="0">
              <a:solidFill>
                <a:srgbClr val="6F6F6F"/>
              </a:solidFill>
              <a:ea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7652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ctitioners’ Guide"/>
          <p:cNvSpPr txBox="1">
            <a:spLocks/>
          </p:cNvSpPr>
          <p:nvPr/>
        </p:nvSpPr>
        <p:spPr>
          <a:xfrm>
            <a:off x="1386078" y="194493"/>
            <a:ext cx="15050588" cy="2261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 anchor="ctr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1168400" fontAlgn="auto">
              <a:defRPr/>
            </a:pPr>
            <a:r>
              <a:rPr lang="en-US" sz="8000" b="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Practitioners’ Guide</a:t>
            </a:r>
          </a:p>
        </p:txBody>
      </p:sp>
      <p:sp>
        <p:nvSpPr>
          <p:cNvPr id="9" name="Colors: start with black &amp; white…"/>
          <p:cNvSpPr txBox="1">
            <a:spLocks/>
          </p:cNvSpPr>
          <p:nvPr/>
        </p:nvSpPr>
        <p:spPr>
          <a:xfrm>
            <a:off x="1386076" y="2455817"/>
            <a:ext cx="15933736" cy="8334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9728" tIns="101600" rIns="101600" bIns="101600">
            <a:noAutofit/>
          </a:bodyPr>
          <a:lstStyle>
            <a:lvl1pPr marL="0" marR="0" indent="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13335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7780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22225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6670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30226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3782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7338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894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-2667000" defTabSz="899666" fontAlgn="auto">
              <a:lnSpc>
                <a:spcPct val="120000"/>
              </a:lnSpc>
              <a:spcBef>
                <a:spcPts val="0"/>
              </a:spcBef>
              <a:defRPr sz="4080"/>
            </a:pPr>
            <a:r>
              <a:rPr lang="en-US" sz="4400" b="1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Colors</a:t>
            </a:r>
            <a:r>
              <a:rPr lang="en-US" sz="4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: start with black &amp; white, then add </a:t>
            </a:r>
            <a:r>
              <a:rPr lang="en-US" sz="4400" b="1" kern="0" dirty="0">
                <a:solidFill>
                  <a:srgbClr val="DE6A1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colors</a:t>
            </a:r>
            <a:r>
              <a:rPr lang="en-US" sz="4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, carefully</a:t>
            </a:r>
            <a:br>
              <a:rPr lang="en-US" sz="4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</a:br>
            <a:r>
              <a:rPr lang="en-US" sz="4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	F</a:t>
            </a:r>
            <a:r>
              <a:rPr lang="en-US" sz="4400" kern="0" dirty="0" err="1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orces</a:t>
            </a:r>
            <a:r>
              <a:rPr lang="en-US" sz="4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 you to focus on content and layout</a:t>
            </a:r>
          </a:p>
          <a:p>
            <a:pPr marL="0" lvl="1" indent="-889000" defTabSz="899666" fontAlgn="auto">
              <a:lnSpc>
                <a:spcPct val="120000"/>
              </a:lnSpc>
              <a:spcBef>
                <a:spcPts val="0"/>
              </a:spcBef>
              <a:buSzTx/>
              <a:buNone/>
              <a:defRPr sz="3234"/>
            </a:pPr>
            <a:endParaRPr lang="en-US" sz="4400" kern="0" dirty="0">
              <a:latin typeface="Arial" panose="020B0604020202020204" pitchFamily="34" charset="0"/>
              <a:ea typeface="Helvetica"/>
              <a:cs typeface="Arial" panose="020B0604020202020204" pitchFamily="34" charset="0"/>
            </a:endParaRPr>
          </a:p>
          <a:p>
            <a:pPr indent="-2667000" defTabSz="899666" fontAlgn="auto">
              <a:lnSpc>
                <a:spcPct val="120000"/>
              </a:lnSpc>
              <a:spcBef>
                <a:spcPts val="0"/>
              </a:spcBef>
              <a:defRPr sz="3927"/>
            </a:pPr>
            <a:r>
              <a:rPr lang="en-US" sz="4400" b="1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Fonts</a:t>
            </a:r>
            <a:r>
              <a:rPr lang="en-US" sz="4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: </a:t>
            </a:r>
            <a:r>
              <a:rPr lang="en-US" sz="4400" b="1" kern="0" dirty="0">
                <a:solidFill>
                  <a:srgbClr val="008D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sans-serif</a:t>
            </a:r>
            <a:r>
              <a:rPr lang="en-US" sz="4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 generally easier to read </a:t>
            </a:r>
            <a:br>
              <a:rPr lang="en-US" sz="4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</a:br>
            <a:r>
              <a:rPr lang="en-US" sz="4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	(on Mac, Helvetica is great start)</a:t>
            </a:r>
          </a:p>
          <a:p>
            <a:pPr marL="0" lvl="1" indent="-889000" defTabSz="899666" fontAlgn="auto">
              <a:lnSpc>
                <a:spcPct val="120000"/>
              </a:lnSpc>
              <a:spcBef>
                <a:spcPts val="0"/>
              </a:spcBef>
              <a:buSzTx/>
              <a:buNone/>
              <a:defRPr sz="3234"/>
            </a:pPr>
            <a:endParaRPr lang="en-US" sz="4400" kern="0" dirty="0">
              <a:latin typeface="Arial" panose="020B0604020202020204" pitchFamily="34" charset="0"/>
              <a:ea typeface="Helvetica"/>
              <a:cs typeface="Arial" panose="020B0604020202020204" pitchFamily="34" charset="0"/>
            </a:endParaRPr>
          </a:p>
          <a:p>
            <a:pPr indent="-2667000" defTabSz="899666" fontAlgn="auto">
              <a:lnSpc>
                <a:spcPct val="120000"/>
              </a:lnSpc>
              <a:spcBef>
                <a:spcPts val="0"/>
              </a:spcBef>
              <a:defRPr sz="3234"/>
            </a:pPr>
            <a:r>
              <a:rPr lang="en-US" sz="4400" b="1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Animation</a:t>
            </a:r>
            <a:r>
              <a:rPr lang="en-US" sz="4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: start with </a:t>
            </a:r>
            <a:r>
              <a:rPr lang="en-US" sz="4400" b="1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no</a:t>
            </a:r>
            <a:r>
              <a:rPr lang="en-US" sz="4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 animation, then add meaningful ones</a:t>
            </a:r>
          </a:p>
        </p:txBody>
      </p:sp>
      <p:sp>
        <p:nvSpPr>
          <p:cNvPr id="10" name="Slide Number"/>
          <p:cNvSpPr txBox="1">
            <a:spLocks/>
          </p:cNvSpPr>
          <p:nvPr/>
        </p:nvSpPr>
        <p:spPr>
          <a:xfrm>
            <a:off x="24877173" y="18034000"/>
            <a:ext cx="548227" cy="94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1168400"/>
            <a:fld id="{86CB4B4D-7CA3-9044-876B-883B54F8677D}" type="slidenum">
              <a:rPr lang="en-US" sz="4800" kern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pPr defTabSz="1168400"/>
              <a:t>3</a:t>
            </a:fld>
            <a:endParaRPr lang="en-US" sz="4800" kern="0" dirty="0">
              <a:latin typeface="Arial" panose="020B0604020202020204" pitchFamily="34" charset="0"/>
              <a:ea typeface="Helvetic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9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ctitioners’ Guide:…"/>
          <p:cNvSpPr txBox="1">
            <a:spLocks/>
          </p:cNvSpPr>
          <p:nvPr/>
        </p:nvSpPr>
        <p:spPr>
          <a:xfrm>
            <a:off x="681211" y="1021975"/>
            <a:ext cx="16782562" cy="82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794512" fontAlgn="auto">
              <a:defRPr sz="5712" b="1"/>
            </a:pPr>
            <a:r>
              <a:rPr lang="en-US" sz="80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Use Pictures and Videos</a:t>
            </a:r>
          </a:p>
        </p:txBody>
      </p:sp>
      <p:sp>
        <p:nvSpPr>
          <p:cNvPr id="10" name="“Pictures” include tables, diagrams, charts, etc.…"/>
          <p:cNvSpPr txBox="1">
            <a:spLocks/>
          </p:cNvSpPr>
          <p:nvPr/>
        </p:nvSpPr>
        <p:spPr>
          <a:xfrm>
            <a:off x="731716" y="2683267"/>
            <a:ext cx="16993576" cy="4631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>
            <a:normAutofit fontScale="70000" lnSpcReduction="20000"/>
          </a:bodyPr>
          <a:lstStyle>
            <a:lvl1pPr marL="0" marR="0" indent="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13335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7780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22225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6670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30226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3782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7338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894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1168400" fontAlgn="auto">
              <a:spcBef>
                <a:spcPts val="4800"/>
              </a:spcBef>
              <a:defRPr/>
            </a:pPr>
            <a:r>
              <a:rPr lang="en-US" sz="8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“Pictures” include tables, diagrams, charts, etc.</a:t>
            </a:r>
          </a:p>
          <a:p>
            <a:pPr marL="2667000" lvl="1" indent="-1143000" defTabSz="1168400" fontAlgn="auto">
              <a:spcBef>
                <a:spcPts val="4800"/>
              </a:spcBef>
              <a:defRPr/>
            </a:pPr>
            <a:r>
              <a:rPr lang="en-US" sz="8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Pictures often more succinct &amp; memorable</a:t>
            </a:r>
          </a:p>
          <a:p>
            <a:pPr marL="2667000" lvl="1" indent="-1143000" defTabSz="1168400" fontAlgn="auto">
              <a:spcBef>
                <a:spcPts val="4800"/>
              </a:spcBef>
              <a:defRPr/>
            </a:pPr>
            <a:r>
              <a:rPr lang="en-US" sz="8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People like pictures and love movies</a:t>
            </a:r>
          </a:p>
        </p:txBody>
      </p:sp>
      <p:sp>
        <p:nvSpPr>
          <p:cNvPr id="11" name="Slide Number"/>
          <p:cNvSpPr txBox="1">
            <a:spLocks/>
          </p:cNvSpPr>
          <p:nvPr/>
        </p:nvSpPr>
        <p:spPr>
          <a:xfrm>
            <a:off x="24877173" y="18034000"/>
            <a:ext cx="548227" cy="94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1168400"/>
            <a:fld id="{86CB4B4D-7CA3-9044-876B-883B54F8677D}" type="slidenum">
              <a:rPr lang="ru-RU" sz="4800" kern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pPr defTabSz="1168400"/>
              <a:t>4</a:t>
            </a:fld>
            <a:endParaRPr lang="ru-RU" sz="4800" kern="0" dirty="0">
              <a:latin typeface="Arial" panose="020B0604020202020204" pitchFamily="34" charset="0"/>
              <a:ea typeface="Helvetica"/>
              <a:cs typeface="Arial" panose="020B0604020202020204" pitchFamily="34" charset="0"/>
            </a:endParaRPr>
          </a:p>
        </p:txBody>
      </p:sp>
      <p:sp>
        <p:nvSpPr>
          <p:cNvPr id="12" name="And show them ASAP!  Once people fall asleep, it’s hard to wake them up!…"/>
          <p:cNvSpPr txBox="1"/>
          <p:nvPr/>
        </p:nvSpPr>
        <p:spPr>
          <a:xfrm>
            <a:off x="993236" y="6611805"/>
            <a:ext cx="16563048" cy="2422467"/>
          </a:xfrm>
          <a:prstGeom prst="rect">
            <a:avLst/>
          </a:prstGeom>
          <a:ln w="63500">
            <a:solidFill>
              <a:srgbClr val="DE6A1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01600" tIns="101600" rIns="101600" bIns="101600" anchor="t" anchorCtr="0">
            <a:noAutofit/>
          </a:bodyPr>
          <a:lstStyle/>
          <a:p>
            <a:pPr marL="0" lvl="1" indent="457200" algn="ctr" defTabSz="1168400" fontAlgn="auto" hangingPunct="0">
              <a:spcBef>
                <a:spcPts val="4800"/>
              </a:spcBef>
              <a:spcAft>
                <a:spcPts val="0"/>
              </a:spcAft>
              <a:defRPr b="1">
                <a:solidFill>
                  <a:srgbClr val="00882B"/>
                </a:solidFill>
              </a:defRPr>
            </a:pPr>
            <a:r>
              <a:rPr sz="5600" kern="0" dirty="0">
                <a:solidFill>
                  <a:srgbClr val="DE6A10">
                    <a:satOff val="1488"/>
                    <a:lumOff val="-7242"/>
                  </a:srgbClr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And show them ASAP! </a:t>
            </a:r>
            <a:br>
              <a:rPr sz="5600" kern="0" dirty="0">
                <a:solidFill>
                  <a:srgbClr val="00882B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</a:b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6654" y="7315200"/>
            <a:ext cx="139837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Once people fall asleep, it’s hard to wake them up!</a:t>
            </a:r>
          </a:p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If you have good stuff, show them now.</a:t>
            </a:r>
          </a:p>
        </p:txBody>
      </p:sp>
    </p:spTree>
    <p:extLst>
      <p:ext uri="{BB962C8B-B14F-4D97-AF65-F5344CB8AC3E}">
        <p14:creationId xmlns:p14="http://schemas.microsoft.com/office/powerpoint/2010/main" val="1333397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54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25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ctitioners’ Guide:…"/>
          <p:cNvSpPr txBox="1">
            <a:spLocks/>
          </p:cNvSpPr>
          <p:nvPr/>
        </p:nvSpPr>
        <p:spPr>
          <a:xfrm>
            <a:off x="1019906" y="564777"/>
            <a:ext cx="15116908" cy="1775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 anchor="ctr">
            <a:normAutofit fontScale="85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572516" fontAlgn="auto">
              <a:defRPr sz="4116"/>
            </a:pPr>
            <a:r>
              <a:rPr lang="en-US" sz="60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Practitioners’ Guide: </a:t>
            </a:r>
          </a:p>
          <a:p>
            <a:pPr defTabSz="572516" fontAlgn="auto">
              <a:defRPr sz="4116" b="1"/>
            </a:pPr>
            <a:r>
              <a:rPr lang="en-US" sz="8232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Tips for Researchers</a:t>
            </a:r>
          </a:p>
        </p:txBody>
      </p:sp>
      <p:sp>
        <p:nvSpPr>
          <p:cNvPr id="9" name="Crown-jewel pictures are important…"/>
          <p:cNvSpPr txBox="1">
            <a:spLocks/>
          </p:cNvSpPr>
          <p:nvPr/>
        </p:nvSpPr>
        <p:spPr>
          <a:xfrm>
            <a:off x="668215" y="2672862"/>
            <a:ext cx="18076986" cy="7297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>
            <a:normAutofit fontScale="62500" lnSpcReduction="20000"/>
          </a:bodyPr>
          <a:lstStyle>
            <a:lvl1pPr marL="0" marR="0" indent="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13335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7780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22225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6670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30226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3782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7338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894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946402" fontAlgn="auto">
              <a:spcBef>
                <a:spcPts val="3800"/>
              </a:spcBef>
              <a:defRPr sz="3402"/>
            </a:pPr>
            <a:r>
              <a:rPr lang="en-US" sz="6804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Crown-jewel pictures are important</a:t>
            </a:r>
          </a:p>
          <a:p>
            <a:pPr marL="2160270" lvl="1" indent="-925830" defTabSz="946402" fontAlgn="auto">
              <a:spcBef>
                <a:spcPts val="3800"/>
              </a:spcBef>
              <a:defRPr sz="3402"/>
            </a:pPr>
            <a:r>
              <a:rPr lang="en-US" sz="6804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Overview of what readers is going to get — </a:t>
            </a:r>
            <a:r>
              <a:rPr lang="en-US" sz="6804" b="1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cut to the chase</a:t>
            </a:r>
          </a:p>
          <a:p>
            <a:pPr marL="2160270" lvl="1" indent="-925830" defTabSz="946402" fontAlgn="auto">
              <a:spcBef>
                <a:spcPts val="3800"/>
              </a:spcBef>
              <a:defRPr sz="3402"/>
            </a:pPr>
            <a:r>
              <a:rPr lang="en-US" sz="6804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People skim and look at “interesting” things first</a:t>
            </a:r>
          </a:p>
          <a:p>
            <a:pPr marL="2160270" lvl="1" indent="-925830" defTabSz="946402" fontAlgn="auto">
              <a:spcBef>
                <a:spcPts val="3800"/>
              </a:spcBef>
              <a:defRPr sz="3402"/>
            </a:pPr>
            <a:r>
              <a:rPr lang="en-US" sz="6804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Reviewers are busy and sleepy </a:t>
            </a:r>
            <a:r>
              <a:rPr lang="en-US" sz="6804" kern="0" dirty="0">
                <a:latin typeface="Apple Color Emoji"/>
                <a:ea typeface="Apple Color Emoji"/>
                <a:cs typeface="Apple Color Emoji"/>
                <a:sym typeface="Apple Color Emoji"/>
              </a:rPr>
              <a:t>😴</a:t>
            </a:r>
            <a:r>
              <a:rPr lang="en-US" sz="6804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 (read 5-10 papers per conference) — it’s refreshing to read an interesting paper</a:t>
            </a:r>
          </a:p>
          <a:p>
            <a:pPr defTabSz="946402" fontAlgn="auto">
              <a:spcBef>
                <a:spcPts val="3800"/>
              </a:spcBef>
              <a:defRPr sz="3402"/>
            </a:pPr>
            <a:r>
              <a:rPr lang="en-US" sz="6804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How to do it?</a:t>
            </a:r>
          </a:p>
          <a:p>
            <a:pPr marL="2160270" lvl="1" indent="-925830" defTabSz="946402" fontAlgn="auto">
              <a:spcBef>
                <a:spcPts val="3800"/>
              </a:spcBef>
              <a:defRPr sz="3402"/>
            </a:pPr>
            <a:r>
              <a:rPr lang="en-US" sz="6804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Use your </a:t>
            </a:r>
            <a:r>
              <a:rPr lang="en-US" sz="6804" b="1" kern="0" dirty="0"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most impressive</a:t>
            </a:r>
            <a:r>
              <a:rPr lang="en-US" sz="6804" b="1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 </a:t>
            </a:r>
            <a:r>
              <a:rPr lang="en-US" sz="6804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figure</a:t>
            </a:r>
          </a:p>
          <a:p>
            <a:pPr marL="2160270" lvl="1" indent="-925830" defTabSz="946402" fontAlgn="auto">
              <a:spcBef>
                <a:spcPts val="3800"/>
              </a:spcBef>
              <a:defRPr sz="3402"/>
            </a:pPr>
            <a:r>
              <a:rPr lang="en-US" sz="6804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Can be similar to another shown later</a:t>
            </a:r>
          </a:p>
        </p:txBody>
      </p:sp>
      <p:sp>
        <p:nvSpPr>
          <p:cNvPr id="10" name="Slide Number"/>
          <p:cNvSpPr txBox="1">
            <a:spLocks/>
          </p:cNvSpPr>
          <p:nvPr/>
        </p:nvSpPr>
        <p:spPr>
          <a:xfrm>
            <a:off x="24877173" y="18034000"/>
            <a:ext cx="548227" cy="943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01600" tIns="101600" rIns="101600" bIns="1016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1168400"/>
            <a:fld id="{86CB4B4D-7CA3-9044-876B-883B54F8677D}" type="slidenum">
              <a:rPr lang="en-US" sz="4800" kern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pPr defTabSz="1168400"/>
              <a:t>6</a:t>
            </a:fld>
            <a:endParaRPr lang="en-US" sz="4800" kern="0" dirty="0">
              <a:latin typeface="Arial" panose="020B0604020202020204" pitchFamily="34" charset="0"/>
              <a:ea typeface="Helvetic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270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7779" r="10767" b="16078"/>
          <a:stretch/>
        </p:blipFill>
        <p:spPr>
          <a:xfrm>
            <a:off x="967045" y="1828799"/>
            <a:ext cx="15680414" cy="7691702"/>
          </a:xfrm>
          <a:prstGeom prst="rect">
            <a:avLst/>
          </a:prstGeom>
        </p:spPr>
      </p:pic>
      <p:sp>
        <p:nvSpPr>
          <p:cNvPr id="6" name="Practitioners’ Guide"/>
          <p:cNvSpPr txBox="1">
            <a:spLocks/>
          </p:cNvSpPr>
          <p:nvPr/>
        </p:nvSpPr>
        <p:spPr>
          <a:xfrm>
            <a:off x="1386078" y="194493"/>
            <a:ext cx="15050588" cy="2261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 anchor="ctr">
            <a:normAutofit fontScale="925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1168400" fontAlgn="auto">
              <a:defRPr/>
            </a:pPr>
            <a:r>
              <a:rPr lang="en-US" sz="80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Figures should be self-contained</a:t>
            </a:r>
          </a:p>
        </p:txBody>
      </p:sp>
    </p:spTree>
    <p:extLst>
      <p:ext uri="{BB962C8B-B14F-4D97-AF65-F5344CB8AC3E}">
        <p14:creationId xmlns:p14="http://schemas.microsoft.com/office/powerpoint/2010/main" val="2262871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ample"/>
          <p:cNvSpPr/>
          <p:nvPr/>
        </p:nvSpPr>
        <p:spPr>
          <a:xfrm>
            <a:off x="14027142" y="0"/>
            <a:ext cx="3145212" cy="115908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>
                <a:alpha val="0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01600" tIns="101600" rIns="101600" bIns="101600" anchor="ctr"/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sz="5200" b="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8" name="Rectangle 7"/>
          <p:cNvSpPr/>
          <p:nvPr/>
        </p:nvSpPr>
        <p:spPr>
          <a:xfrm>
            <a:off x="6365631" y="2883877"/>
            <a:ext cx="703386" cy="4009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57939" y="9425355"/>
            <a:ext cx="441810" cy="8616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526" y="7069016"/>
            <a:ext cx="2004644" cy="32179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" y="0"/>
            <a:ext cx="18287542" cy="10287000"/>
            <a:chOff x="0" y="0"/>
            <a:chExt cx="9143771" cy="51435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771" cy="51435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286539" y="1232452"/>
              <a:ext cx="247969" cy="1828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 fontAlgn="auto">
                <a:spcBef>
                  <a:spcPts val="0"/>
                </a:spcBef>
                <a:spcAft>
                  <a:spcPts val="0"/>
                </a:spcAft>
              </a:pPr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549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542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41416" y="9144000"/>
            <a:ext cx="1160584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98412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ull Page 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3317AA0AAFE040A4C7C5D23CBE8847" ma:contentTypeVersion="4" ma:contentTypeDescription="Create a new document." ma:contentTypeScope="" ma:versionID="5b1f19b83b10f4e69c2746e9f27fdab9">
  <xsd:schema xmlns:xsd="http://www.w3.org/2001/XMLSchema" xmlns:xs="http://www.w3.org/2001/XMLSchema" xmlns:p="http://schemas.microsoft.com/office/2006/metadata/properties" xmlns:ns2="b2811cf8-4877-470e-bec4-f5c16c1a5202" targetNamespace="http://schemas.microsoft.com/office/2006/metadata/properties" ma:root="true" ma:fieldsID="cd1f39e3641858cffea9d19f9c4007fb" ns2:_="">
    <xsd:import namespace="b2811cf8-4877-470e-bec4-f5c16c1a5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11cf8-4877-470e-bec4-f5c16c1a52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2E634B-26F2-456A-928F-22A8B00C19A7}"/>
</file>

<file path=customXml/itemProps2.xml><?xml version="1.0" encoding="utf-8"?>
<ds:datastoreItem xmlns:ds="http://schemas.openxmlformats.org/officeDocument/2006/customXml" ds:itemID="{DF88E22E-2A4B-4FB1-9848-BF16E7DBE74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91570</TotalTime>
  <Words>438</Words>
  <Application>Microsoft Macintosh PowerPoint</Application>
  <PresentationFormat>Custom</PresentationFormat>
  <Paragraphs>58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Apple Color Emoji</vt:lpstr>
      <vt:lpstr>Arial</vt:lpstr>
      <vt:lpstr>Calibri</vt:lpstr>
      <vt:lpstr>Helvetica</vt:lpstr>
      <vt:lpstr>Trebuchet MS</vt:lpstr>
      <vt:lpstr>Wingdings</vt:lpstr>
      <vt:lpstr>Title &amp; Bullet</vt:lpstr>
      <vt:lpstr>1_Title &amp; Bullet</vt:lpstr>
      <vt:lpstr>Full Page Layout</vt:lpstr>
      <vt:lpstr>Lecture 8.3 - Crown Jewel, Self-contained Figures and More Tips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Chau, Duen Horng</cp:lastModifiedBy>
  <cp:revision>3640</cp:revision>
  <dcterms:created xsi:type="dcterms:W3CDTF">2008-01-24T03:11:41Z</dcterms:created>
  <dcterms:modified xsi:type="dcterms:W3CDTF">2021-02-24T07:33:26Z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0x010100903317AA0AAFE040A4C7C5D23CBE8847</vt:lpwstr>
  </property>
  <property fmtid="{D5CDD505-2E9C-101B-9397-08002B2CF9AE}" pid="3" name="MSIP_Label_6b558183-044c-4105-8d9c-cea02a2a3d86_Enabled">
    <vt:lpwstr>True</vt:lpwstr>
  </property>
  <property fmtid="{D5CDD505-2E9C-101B-9397-08002B2CF9AE}" pid="4" name="MSIP_Label_6b558183-044c-4105-8d9c-cea02a2a3d86_SiteId">
    <vt:lpwstr>43083d15-7273-40c1-b7db-39efd9ccc17a</vt:lpwstr>
  </property>
  <property fmtid="{D5CDD505-2E9C-101B-9397-08002B2CF9AE}" pid="5" name="MSIP_Label_6b558183-044c-4105-8d9c-cea02a2a3d86_Ref">
    <vt:lpwstr>https://api.informationprotection.azure.com/api/43083d15-7273-40c1-b7db-39efd9ccc17a</vt:lpwstr>
  </property>
  <property fmtid="{D5CDD505-2E9C-101B-9397-08002B2CF9AE}" pid="6" name="MSIP_Label_6b558183-044c-4105-8d9c-cea02a2a3d86_Owner">
    <vt:lpwstr>lspillman@nvidia.com</vt:lpwstr>
  </property>
  <property fmtid="{D5CDD505-2E9C-101B-9397-08002B2CF9AE}" pid="7" name="MSIP_Label_6b558183-044c-4105-8d9c-cea02a2a3d86_SetDate">
    <vt:lpwstr>2018-05-11T15:28:31.9824217-07:00</vt:lpwstr>
  </property>
  <property fmtid="{D5CDD505-2E9C-101B-9397-08002B2CF9AE}" pid="8" name="MSIP_Label_6b558183-044c-4105-8d9c-cea02a2a3d86_Name">
    <vt:lpwstr>Unrestricted</vt:lpwstr>
  </property>
  <property fmtid="{D5CDD505-2E9C-101B-9397-08002B2CF9AE}" pid="9" name="MSIP_Label_6b558183-044c-4105-8d9c-cea02a2a3d86_Application">
    <vt:lpwstr>Microsoft Azure Information Protection</vt:lpwstr>
  </property>
  <property fmtid="{D5CDD505-2E9C-101B-9397-08002B2CF9AE}" pid="10" name="MSIP_Label_6b558183-044c-4105-8d9c-cea02a2a3d86_Extended_MSFT_Method">
    <vt:lpwstr>Automatic</vt:lpwstr>
  </property>
  <property fmtid="{D5CDD505-2E9C-101B-9397-08002B2CF9AE}" pid="11" name="Sensitivity">
    <vt:lpwstr>Unrestricted</vt:lpwstr>
  </property>
</Properties>
</file>