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</p:sldMasterIdLst>
  <p:notesMasterIdLst>
    <p:notesMasterId r:id="rId16"/>
  </p:notesMasterIdLst>
  <p:handoutMasterIdLst>
    <p:handoutMasterId r:id="rId17"/>
  </p:handoutMasterIdLst>
  <p:sldIdLst>
    <p:sldId id="818" r:id="rId7"/>
    <p:sldId id="809" r:id="rId8"/>
    <p:sldId id="258" r:id="rId9"/>
    <p:sldId id="260" r:id="rId10"/>
    <p:sldId id="261" r:id="rId11"/>
    <p:sldId id="262" r:id="rId12"/>
    <p:sldId id="263" r:id="rId13"/>
    <p:sldId id="264" r:id="rId14"/>
    <p:sldId id="820" r:id="rId15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1020" autoAdjust="0"/>
  </p:normalViewPr>
  <p:slideViewPr>
    <p:cSldViewPr snapToGrid="0">
      <p:cViewPr varScale="1">
        <p:scale>
          <a:sx n="77" d="100"/>
          <a:sy n="77" d="100"/>
        </p:scale>
        <p:origin x="1024" y="200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 b="1" i="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2/19/21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 b="1" i="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b="1" i="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b="1" i="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b="1" i="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b="1" i="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b="1" i="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Bloomberg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82888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19416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i="0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 b="1" i="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b="1" i="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1" i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b="1" i="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1" i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i="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1" i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b="1" i="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 b="1" i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 b="1" i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1" i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1" y="549278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6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0" b="1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7" y="4585971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1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2" y="5301951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67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4" y="5792227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404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961630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07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0629118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5" y="2536907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>
                <a:latin typeface="Helvetica"/>
                <a:cs typeface="Helvetica"/>
              </a:rPr>
              <a:t>Lorem Ipsum is simply dummy text </a:t>
            </a:r>
          </a:p>
          <a:p>
            <a:r>
              <a:rPr lang="en-US" sz="3600" dirty="0"/>
              <a:t>of the printing and typesetting industry. Lorem Ipsum has been the industry's standard dummy text ever since the 1500s, when an unknown printer took a galley of type and scrambled it to make a type specimen book. 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23303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7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>
                <a:latin typeface="Helvetica"/>
                <a:cs typeface="Helvetica"/>
              </a:rPr>
              <a:t>Lorem Ipsum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0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996990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 b="1" i="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5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699258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b="1" i="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1" i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b="1" i="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1" i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i="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1" i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b="1" i="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 b="1" i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 b="1" i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1" i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i="0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 b="1" i="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 b="1" i="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7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b="1" i="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b="1" i="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b="1" i="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i="0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1" i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1" i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i="0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1" i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1" i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CF44A3C-3AEA-1040-92D9-132E475246D3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F7EC66A-4060-F843-9BA8-7A21D4C6FC1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311C66E-DD32-BF44-BB96-CD274291409E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19BFF9DA-EE11-794D-A39B-7EEBCC1DE89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B9064701-8CA9-AE43-A8D3-7202F9536FE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96BA6F2-6CE7-E24F-AEC6-18F0890AA38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DA9657C9-A92E-2148-A7FE-B3517F8F81D7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b="1" i="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b="1" i="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2847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6304786" cy="1638092"/>
          </a:xfrm>
        </p:spPr>
        <p:txBody>
          <a:bodyPr/>
          <a:lstStyle/>
          <a:p>
            <a:r>
              <a:rPr lang="en-US" dirty="0"/>
              <a:t>Lecture ​9.1 - Why Learn D3?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1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b="1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b="1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b="1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b="1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6569957-9614-440A-AD83-D063A44435DD}"/>
              </a:ext>
            </a:extLst>
          </p:cNvPr>
          <p:cNvSpPr txBox="1">
            <a:spLocks/>
          </p:cNvSpPr>
          <p:nvPr/>
        </p:nvSpPr>
        <p:spPr>
          <a:xfrm>
            <a:off x="2493818" y="3244028"/>
            <a:ext cx="13898880" cy="456993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algn="ctr" defTabSz="914400" fontAlgn="auto">
              <a:spcAft>
                <a:spcPts val="0"/>
              </a:spcAft>
              <a:defRPr/>
            </a:pPr>
            <a:r>
              <a:rPr lang="en-US" sz="9500" b="1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D3: The Crash Course</a:t>
            </a:r>
          </a:p>
          <a:p>
            <a:pPr algn="ctr" defTabSz="914400" fontAlgn="auto">
              <a:spcAft>
                <a:spcPts val="0"/>
              </a:spcAft>
              <a:defRPr/>
            </a:pPr>
            <a:r>
              <a:rPr lang="en-US" sz="52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aka </a:t>
            </a:r>
            <a:r>
              <a:rPr lang="en-US" sz="5200" i="1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D3: The Early Sticking Points</a:t>
            </a:r>
          </a:p>
          <a:p>
            <a:pPr algn="ctr" defTabSz="914400" fontAlgn="auto">
              <a:spcAft>
                <a:spcPts val="0"/>
              </a:spcAft>
              <a:defRPr/>
            </a:pPr>
            <a:r>
              <a:rPr lang="en-US" sz="52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aka </a:t>
            </a:r>
            <a:r>
              <a:rPr lang="en-US" sz="5200" i="1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D3: Only the Beginning</a:t>
            </a:r>
          </a:p>
        </p:txBody>
      </p:sp>
    </p:spTree>
    <p:extLst>
      <p:ext uri="{BB962C8B-B14F-4D97-AF65-F5344CB8AC3E}">
        <p14:creationId xmlns:p14="http://schemas.microsoft.com/office/powerpoint/2010/main" val="3335545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D6AD5D7-3E4F-489D-A2A2-F7699A119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0491" y="9040140"/>
            <a:ext cx="15627018" cy="500100"/>
          </a:xfrm>
        </p:spPr>
        <p:txBody>
          <a:bodyPr/>
          <a:lstStyle/>
          <a:p>
            <a:r>
              <a:rPr lang="en-US" sz="1600" b="0" dirty="0"/>
              <a:t>Retrieved:  on December 1, 2017 from http://</a:t>
            </a:r>
            <a:r>
              <a:rPr lang="en-US" sz="1600" b="0" dirty="0" err="1"/>
              <a:t>www.bloomberg.com</a:t>
            </a:r>
            <a:r>
              <a:rPr lang="en-US" sz="1600" b="0" dirty="0"/>
              <a:t>/graphics/2015-auto-sales/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CF0C7EB-AEAD-470C-86DE-57474FCCAA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594" y="354464"/>
            <a:ext cx="12596628" cy="8685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092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10E1D3C-1808-4CBB-81A1-7447CA44339E}"/>
              </a:ext>
            </a:extLst>
          </p:cNvPr>
          <p:cNvSpPr txBox="1">
            <a:spLocks/>
          </p:cNvSpPr>
          <p:nvPr/>
        </p:nvSpPr>
        <p:spPr bwMode="auto">
          <a:xfrm>
            <a:off x="3315150" y="4301865"/>
            <a:ext cx="12054540" cy="13581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defTabSz="1828800">
              <a:buClr>
                <a:srgbClr val="FFCC00"/>
              </a:buClr>
              <a:buNone/>
              <a:defRPr/>
            </a:pPr>
            <a:r>
              <a:rPr lang="en-US" sz="66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should you learn D3?</a:t>
            </a:r>
          </a:p>
        </p:txBody>
      </p:sp>
    </p:spTree>
    <p:extLst>
      <p:ext uri="{BB962C8B-B14F-4D97-AF65-F5344CB8AC3E}">
        <p14:creationId xmlns:p14="http://schemas.microsoft.com/office/powerpoint/2010/main" val="2390919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8D41EFC-92E6-417B-96A7-F5A46C592C1F}"/>
              </a:ext>
            </a:extLst>
          </p:cNvPr>
          <p:cNvSpPr txBox="1">
            <a:spLocks/>
          </p:cNvSpPr>
          <p:nvPr/>
        </p:nvSpPr>
        <p:spPr bwMode="auto">
          <a:xfrm>
            <a:off x="914400" y="-170322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defTabSz="1828800">
              <a:buClr>
                <a:srgbClr val="FFCC00"/>
              </a:buClr>
              <a:buNone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visualization/system/tool will </a:t>
            </a:r>
            <a:br>
              <a:rPr lang="en-US" sz="64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4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 from interactivity. </a:t>
            </a:r>
          </a:p>
          <a:p>
            <a:pPr marL="0" indent="0" algn="ctr" defTabSz="1828800">
              <a:buClr>
                <a:srgbClr val="FFCC00"/>
              </a:buClr>
              <a:buNone/>
              <a:defRPr/>
            </a:pPr>
            <a:endParaRPr lang="en-US" sz="6400" b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defTabSz="1828800">
              <a:buClr>
                <a:srgbClr val="FFCC00"/>
              </a:buClr>
              <a:buNone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Otherwise, use anything you want </a:t>
            </a:r>
            <a:b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(e.g., tableau, excel, </a:t>
            </a:r>
            <a:r>
              <a:rPr lang="en-US" sz="4000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python:seaborn</a:t>
            </a: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R:ggplot2, etc.)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0A19F2A-C4E8-406C-9F05-BE3DE4A75A64}"/>
              </a:ext>
            </a:extLst>
          </p:cNvPr>
          <p:cNvSpPr/>
          <p:nvPr/>
        </p:nvSpPr>
        <p:spPr>
          <a:xfrm>
            <a:off x="1188720" y="8482664"/>
            <a:ext cx="1653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828800" eaLnBrk="0" hangingPunct="0"/>
            <a:r>
              <a:rPr lang="en-US" sz="3600" b="1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More online discussion: https://</a:t>
            </a:r>
            <a:r>
              <a:rPr lang="en-US" sz="3600" b="1" dirty="0" err="1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news.ycombinator.com</a:t>
            </a:r>
            <a:r>
              <a:rPr lang="en-US" sz="3600" b="1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3600" b="1" dirty="0" err="1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item?id</a:t>
            </a:r>
            <a:r>
              <a:rPr lang="en-US" sz="3600" b="1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=11995332</a:t>
            </a:r>
          </a:p>
        </p:txBody>
      </p:sp>
    </p:spTree>
    <p:extLst>
      <p:ext uri="{BB962C8B-B14F-4D97-AF65-F5344CB8AC3E}">
        <p14:creationId xmlns:p14="http://schemas.microsoft.com/office/powerpoint/2010/main" val="2392340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8D51765-2EC3-434D-A617-5CEE251A860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625"/>
          <a:stretch/>
        </p:blipFill>
        <p:spPr>
          <a:xfrm>
            <a:off x="1792942" y="12608"/>
            <a:ext cx="13993904" cy="10248992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4C1B0E1-D12C-4765-8F64-AA3D07095730}"/>
              </a:ext>
            </a:extLst>
          </p:cNvPr>
          <p:cNvCxnSpPr/>
          <p:nvPr/>
        </p:nvCxnSpPr>
        <p:spPr bwMode="auto">
          <a:xfrm flipH="1">
            <a:off x="14902774" y="6004982"/>
            <a:ext cx="1371600" cy="457200"/>
          </a:xfrm>
          <a:prstGeom prst="straightConnector1">
            <a:avLst/>
          </a:prstGeom>
          <a:solidFill>
            <a:schemeClr val="accent1"/>
          </a:solidFill>
          <a:ln w="127000" cap="flat" cmpd="sng" algn="ctr">
            <a:solidFill>
              <a:srgbClr val="00B050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E270164-0B9C-4514-8A65-2CF3EEB4A6E2}"/>
              </a:ext>
            </a:extLst>
          </p:cNvPr>
          <p:cNvCxnSpPr>
            <a:cxnSpLocks/>
          </p:cNvCxnSpPr>
          <p:nvPr/>
        </p:nvCxnSpPr>
        <p:spPr bwMode="auto">
          <a:xfrm>
            <a:off x="2615507" y="7641734"/>
            <a:ext cx="753254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BAB58D4-59A6-4C17-AEDB-1110EDC20AB6}"/>
              </a:ext>
            </a:extLst>
          </p:cNvPr>
          <p:cNvCxnSpPr>
            <a:cxnSpLocks/>
          </p:cNvCxnSpPr>
          <p:nvPr/>
        </p:nvCxnSpPr>
        <p:spPr bwMode="auto">
          <a:xfrm>
            <a:off x="4615493" y="6535546"/>
            <a:ext cx="10050766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2" name="Rectangle 1"/>
          <p:cNvSpPr/>
          <p:nvPr/>
        </p:nvSpPr>
        <p:spPr>
          <a:xfrm>
            <a:off x="2367280" y="2743200"/>
            <a:ext cx="721360" cy="203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15505" y="5801781"/>
            <a:ext cx="1092894" cy="28405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01270" y="8994432"/>
            <a:ext cx="721360" cy="203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023360" y="1605280"/>
            <a:ext cx="802640" cy="2235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360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98686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5C46A9-54D7-4BBF-8DFF-7B4409683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97" y="1113905"/>
            <a:ext cx="16372190" cy="1423002"/>
          </a:xfrm>
        </p:spPr>
        <p:txBody>
          <a:bodyPr/>
          <a:lstStyle/>
          <a:p>
            <a:r>
              <a:rPr lang="en-US" sz="7200" dirty="0"/>
              <a:t>D3 versions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0CE69CC-4F8F-469C-AE21-57BA2EDAEF50}"/>
              </a:ext>
            </a:extLst>
          </p:cNvPr>
          <p:cNvSpPr txBox="1">
            <a:spLocks/>
          </p:cNvSpPr>
          <p:nvPr/>
        </p:nvSpPr>
        <p:spPr bwMode="auto">
          <a:xfrm>
            <a:off x="504696" y="2536906"/>
            <a:ext cx="17467419" cy="646144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685800" indent="-685800" defTabSz="1828800">
              <a:buClr>
                <a:srgbClr val="FFCC00"/>
              </a:buClr>
              <a:buSzPct val="135000"/>
              <a:defRPr/>
            </a:pPr>
            <a:r>
              <a:rPr lang="en-US" sz="56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Most D3 examples/tutorials uses v3 and v4</a:t>
            </a:r>
          </a:p>
          <a:p>
            <a:pPr marL="685800" indent="-685800" defTabSz="1828800">
              <a:buClr>
                <a:srgbClr val="FFCC00"/>
              </a:buClr>
              <a:buSzPct val="135000"/>
              <a:defRPr/>
            </a:pPr>
            <a:r>
              <a:rPr lang="en-US" sz="56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lecture is based on v3; concepts covered generalize to higher versions</a:t>
            </a:r>
            <a:endParaRPr lang="en-US" sz="56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 defTabSz="1828800">
              <a:buClr>
                <a:srgbClr val="FFCC00"/>
              </a:buClr>
              <a:buSzPct val="135000"/>
              <a:defRPr/>
            </a:pPr>
            <a:r>
              <a:rPr lang="en-US" sz="56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V6 is the latest, but has “breaking” changes</a:t>
            </a:r>
          </a:p>
        </p:txBody>
      </p:sp>
    </p:spTree>
    <p:extLst>
      <p:ext uri="{BB962C8B-B14F-4D97-AF65-F5344CB8AC3E}">
        <p14:creationId xmlns:p14="http://schemas.microsoft.com/office/powerpoint/2010/main" val="1306375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0E01A9-0C90-7B4C-938F-ADFE9C6428E3}"/>
              </a:ext>
            </a:extLst>
          </p:cNvPr>
          <p:cNvSpPr txBox="1"/>
          <p:nvPr/>
        </p:nvSpPr>
        <p:spPr>
          <a:xfrm>
            <a:off x="1140077" y="8459080"/>
            <a:ext cx="9583586" cy="36933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marL="0" marR="0" lvl="0" indent="0" algn="l" defTabSz="508005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We thank Dr. Chad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Stolper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 for sharing teaching materials for </a:t>
            </a:r>
            <a:r>
              <a:rPr lang="en-US" sz="2000" dirty="0">
                <a:solidFill>
                  <a:srgbClr val="FFFFFF"/>
                </a:solidFill>
                <a:latin typeface="Trebuchet MS" panose="020B0603020202020204" pitchFamily="34" charset="0"/>
              </a:rPr>
              <a:t>visualization and D3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ull Page Layout">
  <a:themeElements>
    <a:clrScheme name="Custom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96633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91A79FCE-32F1-438D-A208-15EB3886D4AC}"/>
</file>

<file path=customXml/itemProps2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91577</TotalTime>
  <Words>206</Words>
  <Application>Microsoft Macintosh PowerPoint</Application>
  <PresentationFormat>Custom</PresentationFormat>
  <Paragraphs>23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Helvetica</vt:lpstr>
      <vt:lpstr>Trebuchet MS</vt:lpstr>
      <vt:lpstr>Wingdings</vt:lpstr>
      <vt:lpstr>Title &amp; Bullet</vt:lpstr>
      <vt:lpstr>1_Title &amp; Bullet</vt:lpstr>
      <vt:lpstr>Full Page Layout</vt:lpstr>
      <vt:lpstr>Lecture ​9.1 - Why Learn D3?</vt:lpstr>
      <vt:lpstr>PowerPoint Presentation</vt:lpstr>
      <vt:lpstr>PowerPoint Presentation</vt:lpstr>
      <vt:lpstr>Retrieved:  on December 1, 2017 from http://www.bloomberg.com/graphics/2015-auto-sales/</vt:lpstr>
      <vt:lpstr>PowerPoint Presentation</vt:lpstr>
      <vt:lpstr>PowerPoint Presentation</vt:lpstr>
      <vt:lpstr>PowerPoint Presentation</vt:lpstr>
      <vt:lpstr>D3 versions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3643</cp:revision>
  <dcterms:created xsi:type="dcterms:W3CDTF">2008-01-24T03:11:41Z</dcterms:created>
  <dcterms:modified xsi:type="dcterms:W3CDTF">2021-02-19T08:28:10Z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