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31"/>
  </p:notesMasterIdLst>
  <p:handoutMasterIdLst>
    <p:handoutMasterId r:id="rId32"/>
  </p:handoutMasterIdLst>
  <p:sldIdLst>
    <p:sldId id="818" r:id="rId7"/>
    <p:sldId id="80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8" r:id="rId19"/>
    <p:sldId id="279" r:id="rId20"/>
    <p:sldId id="280" r:id="rId21"/>
    <p:sldId id="282" r:id="rId22"/>
    <p:sldId id="367" r:id="rId23"/>
    <p:sldId id="285" r:id="rId24"/>
    <p:sldId id="286" r:id="rId25"/>
    <p:sldId id="368" r:id="rId26"/>
    <p:sldId id="287" r:id="rId27"/>
    <p:sldId id="290" r:id="rId28"/>
    <p:sldId id="289" r:id="rId29"/>
    <p:sldId id="820" r:id="rId30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1020" autoAdjust="0"/>
  </p:normalViewPr>
  <p:slideViewPr>
    <p:cSldViewPr snapToGrid="0">
      <p:cViewPr varScale="1">
        <p:scale>
          <a:sx n="77" d="100"/>
          <a:sy n="77" d="100"/>
        </p:scale>
        <p:origin x="1024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2/19/21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Watch</a:t>
            </a:r>
            <a:r>
              <a:rPr lang="en-US" b="0" baseline="0" dirty="0"/>
              <a:t> video. Funny, and help you foresee the quirks you need to work with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36C6D-A481-9546-BD03-EFE655ABD6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11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Numbers is an array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36C6D-A481-9546-BD03-EFE655ABD6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72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36C6D-A481-9546-BD03-EFE655ABD6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38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Creating visualization,</a:t>
            </a:r>
            <a:r>
              <a:rPr lang="en-US" baseline="0" dirty="0"/>
              <a:t> likely need to select things. For example, bar chart: set all bars to blue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36C6D-A481-9546-BD03-EFE655ABD6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8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549278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0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7" y="4585971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1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7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8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3988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45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latin typeface="Helvetica"/>
                <a:cs typeface="Helvetica"/>
              </a:rPr>
              <a:t>Lorem Ipsum is simply dummy text </a:t>
            </a:r>
          </a:p>
          <a:p>
            <a:r>
              <a:rPr lang="en-US" sz="3600" dirty="0"/>
              <a:t>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44077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latin typeface="Helvetica"/>
                <a:cs typeface="Helvetica"/>
              </a:rPr>
              <a:t>Lorem Ipsum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7949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0699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8457024-AA4E-C643-9BE2-127943B7CBE2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39ED03-24D0-5545-9747-50640CDF0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E39C4A0-5939-764F-9811-473E72869F28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79706BB-6BAC-5740-9FA4-17BCFC695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6EFAE264-20ED-C84D-9F6F-0DF84BAB2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0EDD49-7274-374F-AF97-7ED9A2BBEEAD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EC5357C-93C0-5D4A-99E9-F558A6178A5D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80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SVG/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000/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royallsoftware.com/talks/w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developer.mozilla.org/en-US/docs/Web/JavaScript/Reference/Global_Objects/Array/m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6705601"/>
            <a:ext cx="16870051" cy="1638092"/>
          </a:xfrm>
        </p:spPr>
        <p:txBody>
          <a:bodyPr/>
          <a:lstStyle/>
          <a:p>
            <a:r>
              <a:rPr lang="en-US" dirty="0"/>
              <a:t>Lecture 9.2 - Prerequisites: </a:t>
            </a:r>
            <a:r>
              <a:rPr lang="en-US" dirty="0" err="1"/>
              <a:t>Javascript</a:t>
            </a:r>
            <a:r>
              <a:rPr lang="en-US" dirty="0"/>
              <a:t> &amp; SVG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4E6C9B-3A27-44A1-B563-152AB129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64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MDN – the BEST </a:t>
            </a:r>
            <a:r>
              <a:rPr kumimoji="1" lang="en-US" sz="6400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Javascript</a:t>
            </a:r>
            <a:r>
              <a:rPr kumimoji="1" lang="en-US" sz="64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reference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233E34-B1A0-4763-8AC5-0C0FEDEEDF64}"/>
              </a:ext>
            </a:extLst>
          </p:cNvPr>
          <p:cNvSpPr txBox="1">
            <a:spLocks/>
          </p:cNvSpPr>
          <p:nvPr/>
        </p:nvSpPr>
        <p:spPr bwMode="auto">
          <a:xfrm>
            <a:off x="519286" y="549356"/>
            <a:ext cx="16357600" cy="922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 indent="-685800" defTabSz="1828800">
              <a:buClr>
                <a:srgbClr val="FFCC00"/>
              </a:buClr>
              <a:buSzPct val="135000"/>
            </a:pPr>
            <a:endParaRPr lang="en-US" sz="5600" kern="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marL="685800" indent="-685800" defTabSz="1828800">
              <a:buClr>
                <a:srgbClr val="FFCC00"/>
              </a:buClr>
              <a:buSzPct val="135000"/>
            </a:pPr>
            <a:r>
              <a:rPr lang="en-US" sz="56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Mozilla Developer Network</a:t>
            </a:r>
          </a:p>
          <a:p>
            <a:pPr marL="685800" indent="-685800" defTabSz="1828800">
              <a:buClr>
                <a:srgbClr val="FFCC00"/>
              </a:buClr>
              <a:buSzPct val="135000"/>
            </a:pPr>
            <a:endParaRPr lang="en-US" sz="5600" kern="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hlinkClick r:id="" action="ppaction://noaction"/>
            </a:endParaRPr>
          </a:p>
          <a:p>
            <a:pPr marL="685800" indent="-685800" defTabSz="1828800">
              <a:buClr>
                <a:srgbClr val="FFCC00"/>
              </a:buClr>
              <a:buSzPct val="135000"/>
            </a:pPr>
            <a:r>
              <a:rPr lang="en-US" sz="56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hlinkClick r:id="" action="ppaction://noaction"/>
              </a:rPr>
              <a:t>https://developer.mozilla.org/en-US/docs/Web/JavaScript/Reference</a:t>
            </a:r>
            <a:endParaRPr lang="en-US" sz="5600" kern="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marL="685800" indent="-685800" defTabSz="1828800">
              <a:buClr>
                <a:srgbClr val="FFCC00"/>
              </a:buClr>
              <a:buSzPct val="135000"/>
            </a:pPr>
            <a:endParaRPr lang="en-US" sz="5600" kern="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marL="685800" indent="-685800" defTabSz="1828800">
              <a:buClr>
                <a:srgbClr val="FFCC00"/>
              </a:buClr>
              <a:buSzPct val="135000"/>
            </a:pPr>
            <a:r>
              <a:rPr lang="en-US" sz="56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(Easier: google “&lt;command&gt; </a:t>
            </a:r>
            <a:r>
              <a:rPr lang="en-US" sz="5600" kern="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mdn</a:t>
            </a:r>
            <a:r>
              <a:rPr lang="en-US" sz="56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70372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B704F8-4F9C-4E99-B7CE-9A12354C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97" y="549358"/>
            <a:ext cx="16372190" cy="1401364"/>
          </a:xfrm>
        </p:spPr>
        <p:txBody>
          <a:bodyPr/>
          <a:lstStyle/>
          <a:p>
            <a:r>
              <a:rPr lang="en-US" sz="7200" b="1"/>
              <a:t>Method Chaining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389D94-30B6-4BB7-B24B-BCBD4A3AC360}"/>
              </a:ext>
            </a:extLst>
          </p:cNvPr>
          <p:cNvSpPr txBox="1">
            <a:spLocks/>
          </p:cNvSpPr>
          <p:nvPr/>
        </p:nvSpPr>
        <p:spPr bwMode="auto">
          <a:xfrm>
            <a:off x="504697" y="1950722"/>
            <a:ext cx="16372190" cy="73376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828800">
              <a:buClr>
                <a:srgbClr val="FFCC00"/>
              </a:buClr>
              <a:buNone/>
              <a:defRPr/>
            </a:pPr>
            <a:r>
              <a:rPr lang="en-US" sz="6400" kern="0">
                <a:solidFill>
                  <a:srgbClr val="000000"/>
                </a:solidFill>
                <a:latin typeface="Tahoma"/>
              </a:rPr>
              <a:t>“Syntactic Sugar” paradigm where each method returns the object that it was called on</a:t>
            </a:r>
          </a:p>
          <a:p>
            <a:pPr marL="914400" lvl="1" indent="0" defTabSz="1828800">
              <a:buClr>
                <a:srgbClr val="FFCC00"/>
              </a:buClr>
              <a:buNone/>
              <a:defRPr/>
            </a:pPr>
            <a:endParaRPr lang="en-US" sz="5600" kern="0" dirty="0">
              <a:solidFill>
                <a:srgbClr val="000000"/>
              </a:solidFill>
              <a:latin typeface="Tahoma"/>
              <a:ea typeface="+mn-ea"/>
            </a:endParaRPr>
          </a:p>
          <a:p>
            <a:pPr marL="914400" lvl="1" indent="0" defTabSz="1828800">
              <a:buClr>
                <a:srgbClr val="FFCC00"/>
              </a:buClr>
              <a:buNone/>
              <a:defRPr/>
            </a:pPr>
            <a:r>
              <a:rPr lang="en-US" sz="40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group</a:t>
            </a:r>
          </a:p>
          <a:p>
            <a:pPr marL="914400" lvl="1" indent="0" defTabSz="1828800">
              <a:buClr>
                <a:srgbClr val="FFCC00"/>
              </a:buClr>
              <a:buNone/>
              <a:defRPr/>
            </a:pPr>
            <a:r>
              <a:rPr lang="en-US" sz="40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.</a:t>
            </a:r>
            <a:r>
              <a:rPr lang="en-US" sz="4000" kern="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attr</a:t>
            </a:r>
            <a:r>
              <a:rPr lang="en-US" sz="40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(“x”,5)</a:t>
            </a:r>
          </a:p>
          <a:p>
            <a:pPr marL="914400" lvl="1" indent="0" defTabSz="1828800">
              <a:buClr>
                <a:srgbClr val="FFCC00"/>
              </a:buClr>
              <a:buNone/>
              <a:defRPr/>
            </a:pPr>
            <a:r>
              <a:rPr lang="en-US" sz="40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.</a:t>
            </a:r>
            <a:r>
              <a:rPr lang="en-US" sz="4000" kern="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attr</a:t>
            </a:r>
            <a:r>
              <a:rPr lang="en-US" sz="40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(“y”,5); //returns group</a:t>
            </a:r>
          </a:p>
          <a:p>
            <a:pPr marL="914400" lvl="1" indent="0" defTabSz="1828800">
              <a:buClr>
                <a:srgbClr val="FFCC00"/>
              </a:buClr>
              <a:buNone/>
              <a:defRPr/>
            </a:pPr>
            <a:endParaRPr lang="en-US" sz="4000" kern="0" dirty="0">
              <a:solidFill>
                <a:srgbClr val="000000"/>
              </a:solidFill>
              <a:latin typeface="Tahoma"/>
              <a:ea typeface="+mn-ea"/>
            </a:endParaRPr>
          </a:p>
          <a:p>
            <a:pPr marL="914400" lvl="1" indent="0" defTabSz="1828800">
              <a:buClr>
                <a:srgbClr val="FFCC00"/>
              </a:buClr>
              <a:buNone/>
              <a:defRPr/>
            </a:pPr>
            <a:r>
              <a:rPr lang="en-US" sz="4000" kern="0" dirty="0">
                <a:solidFill>
                  <a:srgbClr val="000000"/>
                </a:solidFill>
                <a:latin typeface="Tahoma"/>
                <a:ea typeface="+mn-ea"/>
              </a:rPr>
              <a:t>is the same as</a:t>
            </a:r>
          </a:p>
          <a:p>
            <a:pPr marL="914400" lvl="1" indent="0" defTabSz="1828800">
              <a:buClr>
                <a:srgbClr val="FFCC00"/>
              </a:buClr>
              <a:buNone/>
              <a:defRPr/>
            </a:pPr>
            <a:endParaRPr lang="en-US" sz="4000" kern="0" dirty="0">
              <a:solidFill>
                <a:srgbClr val="000000"/>
              </a:solidFill>
              <a:latin typeface="Tahoma"/>
              <a:ea typeface="+mn-ea"/>
            </a:endParaRPr>
          </a:p>
          <a:p>
            <a:pPr marL="914400" lvl="1" indent="0" defTabSz="1828800">
              <a:buClr>
                <a:srgbClr val="FFCC00"/>
              </a:buClr>
              <a:buNone/>
              <a:defRPr/>
            </a:pPr>
            <a:r>
              <a:rPr lang="en-US" sz="4000" kern="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group.attr</a:t>
            </a:r>
            <a:r>
              <a:rPr lang="en-US" sz="40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(“x”,5) //returns group</a:t>
            </a:r>
          </a:p>
          <a:p>
            <a:pPr marL="914400" lvl="1" indent="0" defTabSz="1828800">
              <a:buClr>
                <a:srgbClr val="FFCC00"/>
              </a:buClr>
              <a:buNone/>
              <a:defRPr/>
            </a:pPr>
            <a:r>
              <a:rPr lang="en-US" sz="4000" kern="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group.attr</a:t>
            </a:r>
            <a:r>
              <a:rPr lang="en-US" sz="40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(“y”,5) //returns group</a:t>
            </a:r>
          </a:p>
        </p:txBody>
      </p:sp>
    </p:spTree>
    <p:extLst>
      <p:ext uri="{BB962C8B-B14F-4D97-AF65-F5344CB8AC3E}">
        <p14:creationId xmlns:p14="http://schemas.microsoft.com/office/powerpoint/2010/main" val="267819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9F1E17-5FF4-40BA-BE9E-897A2873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SVG Basics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E148E-1F2D-4DEB-BCFA-A7B9F4850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512" y="3422659"/>
            <a:ext cx="8958188" cy="57213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93860B-C34C-4BD5-929F-F7211A76CAE7}"/>
              </a:ext>
            </a:extLst>
          </p:cNvPr>
          <p:cNvSpPr/>
          <p:nvPr/>
        </p:nvSpPr>
        <p:spPr>
          <a:xfrm>
            <a:off x="4639382" y="9338985"/>
            <a:ext cx="8400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Retrieved on December 1, 2017 https://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en.wikipedia.org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/wiki/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Scalable_Vector_Graphics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4BA18F5-9C22-41E3-B31D-CD387A8FB4E6}"/>
              </a:ext>
            </a:extLst>
          </p:cNvPr>
          <p:cNvSpPr txBox="1">
            <a:spLocks/>
          </p:cNvSpPr>
          <p:nvPr/>
        </p:nvSpPr>
        <p:spPr bwMode="auto">
          <a:xfrm>
            <a:off x="4975096" y="2198254"/>
            <a:ext cx="15544800" cy="10294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None/>
              <a:defRPr kumimoji="1"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None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kumimoji="1"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kumimoji="1"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kumimoji="1"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kumimoji="1"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kumimoji="1"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kumimoji="1"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1828800">
              <a:buClr>
                <a:srgbClr val="FFCC00"/>
              </a:buClr>
              <a:defRPr/>
            </a:pP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SVG = Scalable Vector Graphics</a:t>
            </a:r>
          </a:p>
        </p:txBody>
      </p:sp>
    </p:spTree>
    <p:extLst>
      <p:ext uri="{BB962C8B-B14F-4D97-AF65-F5344CB8AC3E}">
        <p14:creationId xmlns:p14="http://schemas.microsoft.com/office/powerpoint/2010/main" val="181261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9CAFC0D-40E5-4E71-8CC1-71DDDC59E1A8}"/>
              </a:ext>
            </a:extLst>
          </p:cNvPr>
          <p:cNvSpPr/>
          <p:nvPr/>
        </p:nvSpPr>
        <p:spPr>
          <a:xfrm>
            <a:off x="6164853" y="744827"/>
            <a:ext cx="5223586" cy="7056690"/>
          </a:xfrm>
          <a:prstGeom prst="rect">
            <a:avLst/>
          </a:prstGeom>
          <a:solidFill>
            <a:srgbClr val="FFCC00"/>
          </a:solidFill>
          <a:ln w="25400" cap="flat" cmpd="sng" algn="ctr">
            <a:solidFill>
              <a:srgbClr val="FFCC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828800" eaLnBrk="0" hangingPunct="0">
              <a:defRPr/>
            </a:pPr>
            <a:endParaRPr lang="en-US" sz="4800" kern="0">
              <a:solidFill>
                <a:srgbClr val="FFFFFF"/>
              </a:solidFill>
              <a:latin typeface="Tahoma"/>
              <a:ea typeface="+mn-ea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D8A9FA-1946-4424-BCC4-28C5D6037AB3}"/>
              </a:ext>
            </a:extLst>
          </p:cNvPr>
          <p:cNvCxnSpPr>
            <a:cxnSpLocks/>
          </p:cNvCxnSpPr>
          <p:nvPr/>
        </p:nvCxnSpPr>
        <p:spPr>
          <a:xfrm>
            <a:off x="8325396" y="744818"/>
            <a:ext cx="0" cy="1638164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4E47CF-DCBE-4211-ACF5-2A9B69A3BF21}"/>
              </a:ext>
            </a:extLst>
          </p:cNvPr>
          <p:cNvCxnSpPr>
            <a:cxnSpLocks/>
          </p:cNvCxnSpPr>
          <p:nvPr/>
        </p:nvCxnSpPr>
        <p:spPr>
          <a:xfrm>
            <a:off x="6164851" y="5750306"/>
            <a:ext cx="1649114" cy="0"/>
          </a:xfrm>
          <a:prstGeom prst="straightConnector1">
            <a:avLst/>
          </a:prstGeom>
          <a:noFill/>
          <a:ln w="76200" cap="flat" cmpd="sng" algn="ctr">
            <a:solidFill>
              <a:srgbClr val="000000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43369E14-4080-4954-8058-0A7E7714ED75}"/>
              </a:ext>
            </a:extLst>
          </p:cNvPr>
          <p:cNvSpPr/>
          <p:nvPr/>
        </p:nvSpPr>
        <p:spPr>
          <a:xfrm>
            <a:off x="5770698" y="417592"/>
            <a:ext cx="788308" cy="788360"/>
          </a:xfrm>
          <a:prstGeom prst="ellipse">
            <a:avLst/>
          </a:prstGeom>
          <a:solidFill>
            <a:srgbClr val="FFCC00"/>
          </a:solidFill>
          <a:ln w="25400" cap="flat" cmpd="sng" algn="ctr">
            <a:solidFill>
              <a:srgbClr val="FFCC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828800" eaLnBrk="0" hangingPunct="0">
              <a:defRPr/>
            </a:pPr>
            <a:endParaRPr lang="en-US" sz="4800" kern="0">
              <a:solidFill>
                <a:srgbClr val="FFFFFF"/>
              </a:solidFill>
              <a:latin typeface="Tahoma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E7FBAB-5684-4627-A22F-0A3BDBBD6DAF}"/>
              </a:ext>
            </a:extLst>
          </p:cNvPr>
          <p:cNvSpPr txBox="1"/>
          <p:nvPr/>
        </p:nvSpPr>
        <p:spPr>
          <a:xfrm>
            <a:off x="6807179" y="453577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eaLnBrk="0" hangingPunct="0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0E632B-A565-4590-95DB-3B2C7C8557C5}"/>
              </a:ext>
            </a:extLst>
          </p:cNvPr>
          <p:cNvSpPr txBox="1"/>
          <p:nvPr/>
        </p:nvSpPr>
        <p:spPr>
          <a:xfrm>
            <a:off x="8400305" y="89749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eaLnBrk="0" hangingPunct="0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1A431F-7812-4058-AE6A-4D49767137DA}"/>
              </a:ext>
            </a:extLst>
          </p:cNvPr>
          <p:cNvSpPr txBox="1"/>
          <p:nvPr/>
        </p:nvSpPr>
        <p:spPr>
          <a:xfrm>
            <a:off x="4278278" y="282623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eaLnBrk="0" hangingPunct="0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(0,0)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8250B4-0794-4E81-A8F1-A4FD6EACE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64" y="5750307"/>
            <a:ext cx="4132372" cy="34273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750C52-1120-428A-A53F-010AA22D0B26}"/>
              </a:ext>
            </a:extLst>
          </p:cNvPr>
          <p:cNvSpPr/>
          <p:nvPr/>
        </p:nvSpPr>
        <p:spPr>
          <a:xfrm>
            <a:off x="8089219" y="9267705"/>
            <a:ext cx="8248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http://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smg.photobucket.com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/user/Pavan2099/media/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RvB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Descart-weeping.png.html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0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29F0B-CF41-4C07-90FA-AF2969D5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97" y="549358"/>
            <a:ext cx="16372190" cy="1624884"/>
          </a:xfrm>
        </p:spPr>
        <p:txBody>
          <a:bodyPr/>
          <a:lstStyle/>
          <a:p>
            <a:r>
              <a:rPr lang="en-US" sz="7200" b="1"/>
              <a:t>SVG Basics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CA9D81-CD38-46A3-B64C-E7BA7510CB08}"/>
              </a:ext>
            </a:extLst>
          </p:cNvPr>
          <p:cNvSpPr txBox="1">
            <a:spLocks/>
          </p:cNvSpPr>
          <p:nvPr/>
        </p:nvSpPr>
        <p:spPr bwMode="auto">
          <a:xfrm>
            <a:off x="824086" y="2804161"/>
            <a:ext cx="16357600" cy="445521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828800">
              <a:buClr>
                <a:srgbClr val="FFCC00"/>
              </a:buClr>
              <a:buNone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SVG </a:t>
            </a:r>
            <a:r>
              <a:rPr lang="en-US" sz="6400" kern="0" dirty="0">
                <a:solidFill>
                  <a:srgbClr val="000000"/>
                </a:solidFill>
                <a:latin typeface="Tahoma"/>
              </a:rPr>
              <a:t>-&gt; </a:t>
            </a: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 Vector Graphics</a:t>
            </a:r>
          </a:p>
          <a:p>
            <a:pPr marL="0" indent="0" algn="ctr" defTabSz="1828800">
              <a:buClr>
                <a:srgbClr val="FFCC00"/>
              </a:buClr>
              <a:buNone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64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calable </a:t>
            </a:r>
            <a:r>
              <a:rPr lang="en-US" sz="64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ector </a:t>
            </a:r>
            <a:r>
              <a:rPr lang="en-US" sz="64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raphics)</a:t>
            </a:r>
          </a:p>
        </p:txBody>
      </p:sp>
    </p:spTree>
    <p:extLst>
      <p:ext uri="{BB962C8B-B14F-4D97-AF65-F5344CB8AC3E}">
        <p14:creationId xmlns:p14="http://schemas.microsoft.com/office/powerpoint/2010/main" val="4254333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29F0B-CF41-4C07-90FA-AF2969D5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97" y="549358"/>
            <a:ext cx="16372190" cy="1624884"/>
          </a:xfrm>
        </p:spPr>
        <p:txBody>
          <a:bodyPr/>
          <a:lstStyle/>
          <a:p>
            <a:r>
              <a:rPr lang="en-US" sz="7200" b="1"/>
              <a:t>SVG Basics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DCC5F7-F619-4430-969E-BA86219E8F98}"/>
              </a:ext>
            </a:extLst>
          </p:cNvPr>
          <p:cNvSpPr txBox="1">
            <a:spLocks/>
          </p:cNvSpPr>
          <p:nvPr/>
        </p:nvSpPr>
        <p:spPr bwMode="auto">
          <a:xfrm>
            <a:off x="504696" y="2174243"/>
            <a:ext cx="16357600" cy="74273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 Vector Graphics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Tags with Attributes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4000" kern="0" dirty="0">
                <a:solidFill>
                  <a:srgbClr val="0000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&lt;circle r=5 fill=</a:t>
            </a:r>
            <a:r>
              <a:rPr lang="en-US" sz="40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4000" kern="0" dirty="0">
                <a:solidFill>
                  <a:srgbClr val="0000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green</a:t>
            </a:r>
            <a:r>
              <a:rPr lang="mr-IN" sz="4000" kern="0" dirty="0">
                <a:solidFill>
                  <a:srgbClr val="0000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"</a:t>
            </a:r>
            <a:r>
              <a:rPr lang="en-US" sz="4000" kern="0" dirty="0">
                <a:solidFill>
                  <a:srgbClr val="0000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&gt;&lt;/circle&gt; </a:t>
            </a:r>
          </a:p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W3C Standard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http://www.w3.org/TR/SVG/</a:t>
            </a:r>
            <a:endParaRPr lang="en-US" sz="5600" kern="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all the major browsers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5F02DA-5F12-4587-9E33-A2F356239B0C}"/>
              </a:ext>
            </a:extLst>
          </p:cNvPr>
          <p:cNvSpPr/>
          <p:nvPr/>
        </p:nvSpPr>
        <p:spPr bwMode="auto">
          <a:xfrm>
            <a:off x="13544800" y="3724678"/>
            <a:ext cx="1165212" cy="1165212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</a:bodyPr>
          <a:lstStyle/>
          <a:p>
            <a:pPr defTabSz="1828800">
              <a:lnSpc>
                <a:spcPct val="90000"/>
              </a:lnSpc>
            </a:pPr>
            <a:endParaRPr lang="en-US" sz="480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7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29F0B-CF41-4C07-90FA-AF2969D5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SVG Basics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2FE930-8D1D-413B-B353-407D768C268B}"/>
              </a:ext>
            </a:extLst>
          </p:cNvPr>
          <p:cNvSpPr txBox="1">
            <a:spLocks/>
          </p:cNvSpPr>
          <p:nvPr/>
        </p:nvSpPr>
        <p:spPr bwMode="auto">
          <a:xfrm>
            <a:off x="504696" y="2116870"/>
            <a:ext cx="16357600" cy="922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6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svg</a:t>
            </a: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&lt;circle&gt;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6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</a:t>
            </a: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marL="0" indent="0" defTabSz="1828800">
              <a:buClr>
                <a:srgbClr val="FFCC00"/>
              </a:buClr>
              <a:buSzPct val="125000"/>
              <a:buNone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400" kern="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&lt;path&gt;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&lt;g&gt;</a:t>
            </a:r>
          </a:p>
          <a:p>
            <a:pPr marL="685800" indent="-685800" defTabSz="1828800">
              <a:buClr>
                <a:srgbClr val="FFCC00"/>
              </a:buClr>
              <a:buSzPct val="125000"/>
            </a:pPr>
            <a:r>
              <a:rPr lang="en-US" sz="6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  <a:endParaRPr lang="en-US" sz="6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defTabSz="1828800">
              <a:buClr>
                <a:srgbClr val="FFCC00"/>
              </a:buClr>
              <a:defRPr/>
            </a:pPr>
            <a:endParaRPr lang="en-US" sz="6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28800">
              <a:buClr>
                <a:srgbClr val="FFCC00"/>
              </a:buClr>
              <a:buNone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792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29F0B-CF41-4C07-90FA-AF2969D5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97" y="549358"/>
            <a:ext cx="16372190" cy="1624884"/>
          </a:xfrm>
        </p:spPr>
        <p:txBody>
          <a:bodyPr/>
          <a:lstStyle/>
          <a:p>
            <a:r>
              <a:rPr lang="en-US" sz="7200" b="1" dirty="0"/>
              <a:t>&lt;</a:t>
            </a:r>
            <a:r>
              <a:rPr lang="en-US" sz="7200" b="1" dirty="0" err="1"/>
              <a:t>svg</a:t>
            </a:r>
            <a:r>
              <a:rPr lang="en-US" sz="7200" b="1" dirty="0"/>
              <a:t>&gt; element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1BC8A9-A0C0-40DF-938D-AC8E3B16A5DD}"/>
              </a:ext>
            </a:extLst>
          </p:cNvPr>
          <p:cNvSpPr txBox="1">
            <a:spLocks/>
          </p:cNvSpPr>
          <p:nvPr/>
        </p:nvSpPr>
        <p:spPr bwMode="auto">
          <a:xfrm>
            <a:off x="504697" y="2174242"/>
            <a:ext cx="14953130" cy="76289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5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canvas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endParaRPr lang="en-US" sz="5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5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(optional) Attributes: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4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width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4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height</a:t>
            </a:r>
          </a:p>
          <a:p>
            <a:pPr marL="685800" indent="-685800" defTabSz="1828800">
              <a:buClr>
                <a:srgbClr val="FFCC00"/>
              </a:buClr>
              <a:defRPr/>
            </a:pPr>
            <a:endParaRPr lang="en-US" sz="5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5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with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46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d3.select(</a:t>
            </a:r>
            <a:r>
              <a:rPr lang="en-US" sz="48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46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#</a:t>
            </a:r>
            <a:r>
              <a:rPr lang="en-US" sz="4600" kern="0" dirty="0">
                <a:solidFill>
                  <a:srgbClr val="F79646"/>
                </a:solidFill>
                <a:latin typeface="Courier New" charset="0"/>
                <a:ea typeface="Courier New" charset="0"/>
                <a:cs typeface="Courier New" charset="0"/>
              </a:rPr>
              <a:t>vis</a:t>
            </a:r>
            <a:r>
              <a:rPr lang="en-US" sz="48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46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).append(</a:t>
            </a:r>
            <a:r>
              <a:rPr lang="en-US" sz="48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4600" kern="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svg</a:t>
            </a:r>
            <a:r>
              <a:rPr lang="en-US" sz="48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46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EA051-7171-4CB5-9F51-EDD135901481}"/>
              </a:ext>
            </a:extLst>
          </p:cNvPr>
          <p:cNvSpPr txBox="1"/>
          <p:nvPr/>
        </p:nvSpPr>
        <p:spPr>
          <a:xfrm>
            <a:off x="10360895" y="3510369"/>
            <a:ext cx="72399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&lt;body&gt;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&lt;div id=“</a:t>
            </a:r>
            <a:r>
              <a:rPr lang="en-US" sz="48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”&gt;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8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&lt;</a:t>
            </a:r>
            <a:r>
              <a:rPr lang="en-US" sz="4800" dirty="0" err="1">
                <a:solidFill>
                  <a:srgbClr val="008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svg</a:t>
            </a:r>
            <a:r>
              <a:rPr lang="en-US" sz="4800" dirty="0">
                <a:solidFill>
                  <a:srgbClr val="008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&gt;&lt;/</a:t>
            </a:r>
            <a:r>
              <a:rPr lang="en-US" sz="4800" dirty="0" err="1">
                <a:solidFill>
                  <a:srgbClr val="008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svg</a:t>
            </a:r>
            <a:r>
              <a:rPr lang="en-US" sz="4800" dirty="0">
                <a:solidFill>
                  <a:srgbClr val="008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&lt;/div&gt;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4006316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8AF629-7469-4A53-9EE1-5194F50B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97" y="549358"/>
            <a:ext cx="16372190" cy="1624884"/>
          </a:xfrm>
        </p:spPr>
        <p:txBody>
          <a:bodyPr/>
          <a:lstStyle/>
          <a:p>
            <a:r>
              <a:rPr lang="en-US" sz="7200" b="1"/>
              <a:t>&lt;circle&gt; element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9D1C32-6EA5-4DF1-BB6F-4A60EA97241C}"/>
              </a:ext>
            </a:extLst>
          </p:cNvPr>
          <p:cNvSpPr txBox="1">
            <a:spLocks/>
          </p:cNvSpPr>
          <p:nvPr/>
        </p:nvSpPr>
        <p:spPr bwMode="auto">
          <a:xfrm>
            <a:off x="504697" y="2174242"/>
            <a:ext cx="15470410" cy="78934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Attributes: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cx (relative to the LEFT of the container)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 (relative to the TOP of the container)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 (radius)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(optional) Attributes: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 (color)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stroke (the color of the stroke)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stroke-width (the width of the stroke)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with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.append("circle")</a:t>
            </a:r>
          </a:p>
        </p:txBody>
      </p:sp>
    </p:spTree>
    <p:extLst>
      <p:ext uri="{BB962C8B-B14F-4D97-AF65-F5344CB8AC3E}">
        <p14:creationId xmlns:p14="http://schemas.microsoft.com/office/powerpoint/2010/main" val="364168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8AF629-7469-4A53-9EE1-5194F50B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97" y="549358"/>
            <a:ext cx="16372190" cy="1624884"/>
          </a:xfrm>
        </p:spPr>
        <p:txBody>
          <a:bodyPr/>
          <a:lstStyle/>
          <a:p>
            <a:r>
              <a:rPr lang="en-US" sz="7200" b="1" dirty="0"/>
              <a:t>&lt;</a:t>
            </a:r>
            <a:r>
              <a:rPr lang="en-US" sz="7200" b="1" dirty="0" err="1"/>
              <a:t>rect</a:t>
            </a:r>
            <a:r>
              <a:rPr lang="en-US" sz="7200" b="1" dirty="0"/>
              <a:t>&gt; element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1518FA-6B2F-4637-A0B6-22F619F9C09C}"/>
              </a:ext>
            </a:extLst>
          </p:cNvPr>
          <p:cNvSpPr txBox="1">
            <a:spLocks/>
          </p:cNvSpPr>
          <p:nvPr/>
        </p:nvSpPr>
        <p:spPr bwMode="auto">
          <a:xfrm>
            <a:off x="504696" y="2174243"/>
            <a:ext cx="15542128" cy="80616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Attributes: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(relative to the LEFT of the container)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(relative to the TOP of the container)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width (cannot be negative)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height (cannot be negative)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(optional) Attributes: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 (color)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stroke (the color of the stroke)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stroke-width (the width of the stroke)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with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.append("</a:t>
            </a:r>
            <a:r>
              <a:rPr lang="en-US" sz="5600" kern="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rect</a:t>
            </a:r>
            <a:r>
              <a:rPr lang="en-US" sz="56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171161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93E04DB-4255-4ECF-B979-4BDBC65DE49E}"/>
              </a:ext>
            </a:extLst>
          </p:cNvPr>
          <p:cNvSpPr/>
          <p:nvPr/>
        </p:nvSpPr>
        <p:spPr>
          <a:xfrm>
            <a:off x="6164853" y="744827"/>
            <a:ext cx="5223586" cy="7056690"/>
          </a:xfrm>
          <a:prstGeom prst="rect">
            <a:avLst/>
          </a:prstGeom>
          <a:solidFill>
            <a:srgbClr val="FFCC00"/>
          </a:solidFill>
          <a:ln w="25400" cap="flat" cmpd="sng" algn="ctr">
            <a:solidFill>
              <a:srgbClr val="FFCC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828800" eaLnBrk="0" hangingPunct="0">
              <a:defRPr/>
            </a:pPr>
            <a:endParaRPr lang="en-US" sz="4800" kern="0">
              <a:solidFill>
                <a:srgbClr val="FFFFFF"/>
              </a:solidFill>
              <a:latin typeface="Tahoma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A804EE-41A0-4526-BF5A-A374AE7C23CA}"/>
              </a:ext>
            </a:extLst>
          </p:cNvPr>
          <p:cNvSpPr/>
          <p:nvPr/>
        </p:nvSpPr>
        <p:spPr>
          <a:xfrm>
            <a:off x="5770698" y="417592"/>
            <a:ext cx="788308" cy="788360"/>
          </a:xfrm>
          <a:prstGeom prst="ellipse">
            <a:avLst/>
          </a:prstGeom>
          <a:solidFill>
            <a:srgbClr val="FFCC00"/>
          </a:solidFill>
          <a:ln w="25400" cap="flat" cmpd="sng" algn="ctr">
            <a:solidFill>
              <a:srgbClr val="FFCC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828800" eaLnBrk="0" hangingPunct="0">
              <a:defRPr/>
            </a:pPr>
            <a:endParaRPr lang="en-US" sz="4800" kern="0">
              <a:solidFill>
                <a:srgbClr val="FFFFFF"/>
              </a:solidFill>
              <a:latin typeface="Tahoma"/>
              <a:ea typeface="+mn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925C43-AA63-4D50-9931-CCFDFF6F3D8F}"/>
              </a:ext>
            </a:extLst>
          </p:cNvPr>
          <p:cNvSpPr txBox="1"/>
          <p:nvPr/>
        </p:nvSpPr>
        <p:spPr>
          <a:xfrm>
            <a:off x="4278278" y="282623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eaLnBrk="0" hangingPunct="0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(0,0)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CF141B-5BF2-4C03-973D-CA5395EE1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40" y="5779423"/>
            <a:ext cx="4132372" cy="342732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556B55B-8740-4ADE-A712-5CDDE33F6529}"/>
              </a:ext>
            </a:extLst>
          </p:cNvPr>
          <p:cNvSpPr txBox="1"/>
          <p:nvPr/>
        </p:nvSpPr>
        <p:spPr>
          <a:xfrm>
            <a:off x="6484976" y="165680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eaLnBrk="0" hangingPunct="0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9432F8-E639-4CA0-8AB1-D85C653EF49D}"/>
              </a:ext>
            </a:extLst>
          </p:cNvPr>
          <p:cNvSpPr txBox="1"/>
          <p:nvPr/>
        </p:nvSpPr>
        <p:spPr>
          <a:xfrm>
            <a:off x="7902658" y="100256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eaLnBrk="0" hangingPunct="0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A05DDF3-B26C-4802-8061-E0CC87E0C147}"/>
              </a:ext>
            </a:extLst>
          </p:cNvPr>
          <p:cNvSpPr/>
          <p:nvPr/>
        </p:nvSpPr>
        <p:spPr>
          <a:xfrm>
            <a:off x="7905568" y="2309136"/>
            <a:ext cx="1314376" cy="4669596"/>
          </a:xfrm>
          <a:prstGeom prst="rect">
            <a:avLst/>
          </a:prstGeom>
          <a:solidFill>
            <a:srgbClr val="FF6600"/>
          </a:solidFill>
          <a:ln w="25400" cap="flat" cmpd="sng" algn="ctr">
            <a:solidFill>
              <a:srgbClr val="FF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828800" eaLnBrk="0" hangingPunct="0">
              <a:defRPr/>
            </a:pPr>
            <a:endParaRPr lang="en-US" sz="4800" kern="0">
              <a:solidFill>
                <a:srgbClr val="FFFFFF"/>
              </a:solidFill>
              <a:latin typeface="Tahoma"/>
              <a:ea typeface="+mn-ea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D3B1F89-FB40-49A2-AA18-09076CDAC7F9}"/>
              </a:ext>
            </a:extLst>
          </p:cNvPr>
          <p:cNvSpPr/>
          <p:nvPr/>
        </p:nvSpPr>
        <p:spPr>
          <a:xfrm>
            <a:off x="7598494" y="2060521"/>
            <a:ext cx="621792" cy="612034"/>
          </a:xfrm>
          <a:prstGeom prst="ellipse">
            <a:avLst/>
          </a:prstGeom>
          <a:solidFill>
            <a:srgbClr val="FF6600"/>
          </a:solidFill>
          <a:ln w="25400" cap="flat" cmpd="sng" algn="ctr">
            <a:solidFill>
              <a:srgbClr val="FF6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828800" eaLnBrk="0" hangingPunct="0">
              <a:defRPr/>
            </a:pPr>
            <a:endParaRPr lang="en-US" sz="4800" kern="0">
              <a:solidFill>
                <a:srgbClr val="FFFFFF"/>
              </a:solidFill>
              <a:latin typeface="Tahoma"/>
              <a:ea typeface="+mn-ea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7EECCA-7B0A-4C6D-A760-5627A375177C}"/>
              </a:ext>
            </a:extLst>
          </p:cNvPr>
          <p:cNvCxnSpPr>
            <a:cxnSpLocks/>
          </p:cNvCxnSpPr>
          <p:nvPr/>
        </p:nvCxnSpPr>
        <p:spPr>
          <a:xfrm>
            <a:off x="9485262" y="2309136"/>
            <a:ext cx="0" cy="466959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DEC8720-91BE-4A93-A9DE-C837C490366B}"/>
              </a:ext>
            </a:extLst>
          </p:cNvPr>
          <p:cNvCxnSpPr>
            <a:cxnSpLocks/>
          </p:cNvCxnSpPr>
          <p:nvPr/>
        </p:nvCxnSpPr>
        <p:spPr>
          <a:xfrm>
            <a:off x="7902659" y="7250002"/>
            <a:ext cx="1317286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D77C46D-892C-4B21-9E5C-B7766149BC60}"/>
              </a:ext>
            </a:extLst>
          </p:cNvPr>
          <p:cNvSpPr txBox="1"/>
          <p:nvPr/>
        </p:nvSpPr>
        <p:spPr>
          <a:xfrm>
            <a:off x="9460796" y="4274603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eaLnBrk="0" hangingPunct="0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25C3DA-2A76-45F9-B685-8D51A8D77D3B}"/>
              </a:ext>
            </a:extLst>
          </p:cNvPr>
          <p:cNvSpPr txBox="1"/>
          <p:nvPr/>
        </p:nvSpPr>
        <p:spPr>
          <a:xfrm>
            <a:off x="7902658" y="7187161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eaLnBrk="0" hangingPunct="0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width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D828602-7425-49AB-980E-5EDBFBCCAE56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6164850" y="2366538"/>
            <a:ext cx="155448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0E4F039-95C2-4DEC-8E78-BB671BE41A7F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7909390" y="744824"/>
            <a:ext cx="0" cy="1389888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8750C52-1120-428A-A53F-010AA22D0B26}"/>
              </a:ext>
            </a:extLst>
          </p:cNvPr>
          <p:cNvSpPr/>
          <p:nvPr/>
        </p:nvSpPr>
        <p:spPr>
          <a:xfrm>
            <a:off x="8089219" y="9267705"/>
            <a:ext cx="8248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http://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smg.photobucket.com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/user/Pavan2099/media/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RvB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Descart-weeping.png.html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53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9A39A-9609-4958-8DF8-1B36E6D51DD4}"/>
              </a:ext>
            </a:extLst>
          </p:cNvPr>
          <p:cNvSpPr txBox="1">
            <a:spLocks/>
          </p:cNvSpPr>
          <p:nvPr/>
        </p:nvSpPr>
        <p:spPr bwMode="auto">
          <a:xfrm>
            <a:off x="932330" y="672352"/>
            <a:ext cx="16357600" cy="922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828800">
              <a:buClr>
                <a:srgbClr val="FFCC00"/>
              </a:buClr>
              <a:buNone/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than positioning each element, what if we want to position (or style) a </a:t>
            </a:r>
            <a:r>
              <a:rPr lang="en-US" sz="5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elements?</a:t>
            </a:r>
          </a:p>
        </p:txBody>
      </p:sp>
    </p:spTree>
    <p:extLst>
      <p:ext uri="{BB962C8B-B14F-4D97-AF65-F5344CB8AC3E}">
        <p14:creationId xmlns:p14="http://schemas.microsoft.com/office/powerpoint/2010/main" val="2451454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8AF629-7469-4A53-9EE1-5194F50B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&lt;g&gt; element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031D46-7AC2-47DC-8A09-8E2B4E2ECC2F}"/>
              </a:ext>
            </a:extLst>
          </p:cNvPr>
          <p:cNvSpPr txBox="1">
            <a:spLocks/>
          </p:cNvSpPr>
          <p:nvPr/>
        </p:nvSpPr>
        <p:spPr bwMode="auto">
          <a:xfrm>
            <a:off x="504697" y="2100188"/>
            <a:ext cx="14968386" cy="79651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container (Group) element</a:t>
            </a:r>
          </a:p>
          <a:p>
            <a:pPr marL="685800" indent="-685800" defTabSz="1828800">
              <a:buClr>
                <a:srgbClr val="FFCC00"/>
              </a:buClr>
              <a:defRPr/>
            </a:pPr>
            <a:endParaRPr lang="en-US" sz="6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5600" kern="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fill,stroke,etc</a:t>
            </a: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.)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with: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56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group = </a:t>
            </a:r>
            <a:r>
              <a:rPr lang="en-US" sz="5600" kern="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vis.append</a:t>
            </a:r>
            <a:r>
              <a:rPr lang="en-US" sz="56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("g")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things to the group with: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group.append</a:t>
            </a:r>
            <a:r>
              <a:rPr lang="en-US" sz="56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("circle")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group.append</a:t>
            </a:r>
            <a:r>
              <a:rPr lang="en-US" sz="56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5600" kern="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rect</a:t>
            </a:r>
            <a:r>
              <a:rPr lang="en-US" sz="56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")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group.append</a:t>
            </a:r>
            <a:r>
              <a:rPr lang="en-US" sz="56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("text")</a:t>
            </a:r>
          </a:p>
        </p:txBody>
      </p:sp>
    </p:spTree>
    <p:extLst>
      <p:ext uri="{BB962C8B-B14F-4D97-AF65-F5344CB8AC3E}">
        <p14:creationId xmlns:p14="http://schemas.microsoft.com/office/powerpoint/2010/main" val="482120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09053F-060D-44B4-A9A0-DA2536E2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/>
              <a:t>CSS Selectors Reference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C7AD91-2ACE-42C3-8BF7-53B4B4A667DE}"/>
              </a:ext>
            </a:extLst>
          </p:cNvPr>
          <p:cNvSpPr txBox="1">
            <a:spLocks/>
          </p:cNvSpPr>
          <p:nvPr/>
        </p:nvSpPr>
        <p:spPr bwMode="auto">
          <a:xfrm>
            <a:off x="504695" y="1809552"/>
            <a:ext cx="16743778" cy="84774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ID: </a:t>
            </a:r>
            <a:r>
              <a:rPr lang="en-US" sz="64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#vis </a:t>
            </a: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</a:t>
            </a:r>
            <a:r>
              <a:rPr lang="en-US" sz="64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&lt;tag id="vis"&gt;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tag name: </a:t>
            </a:r>
            <a:r>
              <a:rPr lang="en-US" sz="64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circle</a:t>
            </a: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 </a:t>
            </a:r>
            <a:r>
              <a:rPr lang="en-US" sz="64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&lt;circle&gt;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class name: </a:t>
            </a:r>
            <a:r>
              <a:rPr lang="en-US" sz="64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.canary </a:t>
            </a: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</a:t>
            </a:r>
            <a:r>
              <a:rPr lang="en-US" sz="64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&lt;tag class="canary"&gt;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attribute: </a:t>
            </a:r>
            <a:r>
              <a:rPr lang="en-US" sz="64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[color="blue"] </a:t>
            </a: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</a:t>
            </a:r>
            <a:r>
              <a:rPr lang="en-US" sz="6400" kern="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&lt;tag color="blue"&gt;</a:t>
            </a: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And many more ways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http://www.w3schools.com/</a:t>
            </a:r>
            <a:r>
              <a:rPr lang="en-US" sz="5600" kern="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cssref</a:t>
            </a: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en-US" sz="5600" kern="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css_selectors.asp</a:t>
            </a:r>
            <a:endParaRPr lang="en-US" sz="6400" kern="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/>
            </a:endParaRPr>
          </a:p>
          <a:p>
            <a:pPr marL="685800" indent="-685800" defTabSz="1828800">
              <a:buClr>
                <a:srgbClr val="FFCC00"/>
              </a:buClr>
              <a:buSzPct val="12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And any combinations…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AND</a:t>
            </a:r>
            <a:b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</a:br>
            <a:r>
              <a:rPr lang="en-US" sz="4800" kern="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circle.canary</a:t>
            </a:r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  &lt;circle class=“canary”&gt;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OR</a:t>
            </a:r>
            <a:b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</a:br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circle, .canary  &lt;circle&gt;   &lt;circle class=“canary”&gt; &lt;tag class=“canary”&gt;</a:t>
            </a:r>
          </a:p>
        </p:txBody>
      </p:sp>
    </p:spTree>
    <p:extLst>
      <p:ext uri="{BB962C8B-B14F-4D97-AF65-F5344CB8AC3E}">
        <p14:creationId xmlns:p14="http://schemas.microsoft.com/office/powerpoint/2010/main" val="3858466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E01A9-0C90-7B4C-938F-ADFE9C6428E3}"/>
              </a:ext>
            </a:extLst>
          </p:cNvPr>
          <p:cNvSpPr txBox="1"/>
          <p:nvPr/>
        </p:nvSpPr>
        <p:spPr>
          <a:xfrm>
            <a:off x="1140077" y="8459080"/>
            <a:ext cx="9583586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marL="0" marR="0" lvl="0" indent="0" algn="l" defTabSz="50800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We thank Dr. Chad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Stolper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for sharing teaching materials for </a:t>
            </a:r>
            <a:r>
              <a:rPr lang="en-US" sz="2000" dirty="0">
                <a:solidFill>
                  <a:srgbClr val="FFFFFF"/>
                </a:solidFill>
                <a:latin typeface="Trebuchet MS" panose="020B0603020202020204" pitchFamily="34" charset="0"/>
              </a:rPr>
              <a:t>visualization and D3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751262-603C-4F12-95EB-1BA91A5B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97" y="456759"/>
            <a:ext cx="16372190" cy="1987550"/>
          </a:xfrm>
        </p:spPr>
        <p:txBody>
          <a:bodyPr/>
          <a:lstStyle/>
          <a:p>
            <a:r>
              <a:rPr lang="en-US" sz="7200" dirty="0"/>
              <a:t>Chrome Inspector and Console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785D65-4E77-4C96-A253-9F3BC4B09EE8}"/>
              </a:ext>
            </a:extLst>
          </p:cNvPr>
          <p:cNvSpPr txBox="1">
            <a:spLocks/>
          </p:cNvSpPr>
          <p:nvPr/>
        </p:nvSpPr>
        <p:spPr bwMode="auto">
          <a:xfrm>
            <a:off x="504696" y="2103119"/>
            <a:ext cx="16357600" cy="66282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webpage</a:t>
            </a:r>
          </a:p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on anything</a:t>
            </a:r>
          </a:p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“inspect”</a:t>
            </a:r>
          </a:p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console too, so you can see the error messages</a:t>
            </a:r>
          </a:p>
        </p:txBody>
      </p:sp>
    </p:spTree>
    <p:extLst>
      <p:ext uri="{BB962C8B-B14F-4D97-AF65-F5344CB8AC3E}">
        <p14:creationId xmlns:p14="http://schemas.microsoft.com/office/powerpoint/2010/main" val="15096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A74006-52E1-4D1C-981C-86A38945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23" y="514635"/>
            <a:ext cx="16372190" cy="1987550"/>
          </a:xfrm>
        </p:spPr>
        <p:txBody>
          <a:bodyPr/>
          <a:lstStyle/>
          <a:p>
            <a:r>
              <a:rPr lang="en-US" sz="720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Starting a Local Web Server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43E9EA-6EB0-4244-936D-A936A2539163}"/>
              </a:ext>
            </a:extLst>
          </p:cNvPr>
          <p:cNvSpPr txBox="1">
            <a:spLocks/>
          </p:cNvSpPr>
          <p:nvPr/>
        </p:nvSpPr>
        <p:spPr bwMode="auto">
          <a:xfrm>
            <a:off x="493122" y="1910081"/>
            <a:ext cx="16357600" cy="70911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828800">
              <a:buClr>
                <a:srgbClr val="C0504D"/>
              </a:buClr>
              <a:buNone/>
            </a:pPr>
            <a:r>
              <a:rPr lang="en-US" sz="5200" kern="0" dirty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Necessary for Chrome, not for Safari or Firefox </a:t>
            </a:r>
            <a:br>
              <a:rPr lang="en-US" sz="6400" kern="0" dirty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</a:br>
            <a:r>
              <a:rPr lang="en-US" sz="3600" kern="0" dirty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(This is a security measure: to prevent reading from your file systems)</a:t>
            </a:r>
          </a:p>
          <a:p>
            <a:pPr marL="685800" indent="-685800" defTabSz="1828800">
              <a:buClr>
                <a:srgbClr val="FFCC00"/>
              </a:buClr>
              <a:buSzPct val="135000"/>
            </a:pPr>
            <a:r>
              <a:rPr lang="en-US" sz="6000" kern="0" dirty="0">
                <a:solidFill>
                  <a:srgbClr val="4F81BD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Python 2.x</a:t>
            </a:r>
          </a:p>
          <a:p>
            <a:pPr marL="1485900" lvl="1" indent="-571500" defTabSz="1828800">
              <a:buClr>
                <a:srgbClr val="FFCC00"/>
              </a:buClr>
            </a:pPr>
            <a:r>
              <a:rPr lang="en-US" sz="5200" kern="0" dirty="0">
                <a:solidFill>
                  <a:srgbClr val="4F81BD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python -m </a:t>
            </a:r>
            <a:r>
              <a:rPr lang="en-US" sz="5200" kern="0" dirty="0" err="1">
                <a:solidFill>
                  <a:srgbClr val="4F81BD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SimpleHTTPServer</a:t>
            </a:r>
            <a:r>
              <a:rPr lang="en-US" sz="5200" kern="0" dirty="0">
                <a:solidFill>
                  <a:srgbClr val="4F81BD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 8000</a:t>
            </a:r>
          </a:p>
          <a:p>
            <a:pPr marL="685800" indent="-685800" defTabSz="1828800">
              <a:buClr>
                <a:srgbClr val="FFCC00"/>
              </a:buClr>
              <a:buSzPct val="135000"/>
            </a:pPr>
            <a:r>
              <a:rPr lang="en-US" sz="6000" kern="0" dirty="0">
                <a:solidFill>
                  <a:srgbClr val="4F81BD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Python 3.x</a:t>
            </a:r>
          </a:p>
          <a:p>
            <a:pPr marL="1485900" lvl="1" indent="-571500" defTabSz="1828800">
              <a:buClr>
                <a:srgbClr val="FFCC00"/>
              </a:buClr>
            </a:pPr>
            <a:r>
              <a:rPr lang="en-US" sz="5200" kern="0" dirty="0">
                <a:solidFill>
                  <a:srgbClr val="4F81BD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python –m </a:t>
            </a:r>
            <a:r>
              <a:rPr lang="en-US" sz="5200" kern="0" dirty="0" err="1">
                <a:solidFill>
                  <a:srgbClr val="4F81BD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http.server</a:t>
            </a:r>
            <a:r>
              <a:rPr lang="en-US" sz="5200" kern="0" dirty="0">
                <a:solidFill>
                  <a:srgbClr val="4F81BD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 8000</a:t>
            </a:r>
            <a:endParaRPr lang="en-US" sz="5200" kern="0" dirty="0">
              <a:solidFill>
                <a:prstClr val="black"/>
              </a:solidFill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  <a:p>
            <a:pPr marL="685800" indent="-685800" defTabSz="1828800">
              <a:buClr>
                <a:srgbClr val="FFCC00"/>
              </a:buClr>
              <a:buSzPct val="135000"/>
            </a:pPr>
            <a:r>
              <a:rPr lang="en-US" sz="6000" kern="0" dirty="0">
                <a:solidFill>
                  <a:srgbClr val="4F81BD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  <a:hlinkClick r:id="rId2"/>
              </a:rPr>
              <a:t>http://localhost:8000</a:t>
            </a:r>
            <a:endParaRPr lang="en-US" sz="6000" kern="0" dirty="0">
              <a:solidFill>
                <a:srgbClr val="4F81BD"/>
              </a:solidFill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9CE4A-59DC-487A-9002-610F9BB5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If you’re new to JavaScript</a:t>
            </a:r>
            <a:r>
              <a:rPr lang="is-IS" sz="720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…</a:t>
            </a:r>
            <a:endParaRPr lang="en-US" sz="7200" dirty="0">
              <a:latin typeface="Arial" panose="020B0604020202020204" pitchFamily="34" charset="0"/>
              <a:ea typeface="Vitesse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B450BC-4DE3-4E0B-B227-44D8A304D426}"/>
              </a:ext>
            </a:extLst>
          </p:cNvPr>
          <p:cNvSpPr/>
          <p:nvPr/>
        </p:nvSpPr>
        <p:spPr>
          <a:xfrm>
            <a:off x="504696" y="2536906"/>
            <a:ext cx="16052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eaLnBrk="0" hangingPunct="0"/>
            <a:r>
              <a:rPr lang="en-US" sz="6400" dirty="0">
                <a:solidFill>
                  <a:srgbClr val="000000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prepare for a lot of</a:t>
            </a:r>
            <a:r>
              <a:rPr lang="mr-IN" sz="6400" dirty="0">
                <a:solidFill>
                  <a:srgbClr val="000000"/>
                </a:solidFill>
                <a:latin typeface="Arial" panose="020B0604020202020204" pitchFamily="34" charset="0"/>
                <a:ea typeface="Helvetica Neue" charset="0"/>
                <a:cs typeface="Helvetica Neue" charset="0"/>
              </a:rPr>
              <a:t>…</a:t>
            </a:r>
            <a:endParaRPr lang="en-US" sz="6400" dirty="0">
              <a:solidFill>
                <a:srgbClr val="000000"/>
              </a:solidFill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  <a:p>
            <a:pPr defTabSz="1828800" eaLnBrk="0" hangingPunct="0"/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confusion</a:t>
            </a:r>
            <a:r>
              <a:rPr lang="en-US" sz="6400" dirty="0">
                <a:solidFill>
                  <a:srgbClr val="000000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 (</a:t>
            </a:r>
            <a:r>
              <a:rPr lang="en-US" sz="6400" dirty="0" err="1">
                <a:solidFill>
                  <a:srgbClr val="000000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wat</a:t>
            </a:r>
            <a:r>
              <a:rPr lang="en-US" sz="6400" dirty="0">
                <a:solidFill>
                  <a:srgbClr val="000000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??)</a:t>
            </a:r>
          </a:p>
          <a:p>
            <a:pPr defTabSz="1828800" eaLnBrk="0" hangingPunct="0"/>
            <a:r>
              <a:rPr lang="en-US" sz="6400" dirty="0">
                <a:solidFill>
                  <a:srgbClr val="000000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and hair </a:t>
            </a: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pulling</a:t>
            </a:r>
            <a:br>
              <a:rPr lang="en-US" sz="6400" dirty="0">
                <a:solidFill>
                  <a:srgbClr val="000000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</a:br>
            <a:endParaRPr lang="en-US" sz="6400" dirty="0">
              <a:solidFill>
                <a:srgbClr val="000000"/>
              </a:solidFill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  <a:p>
            <a:pPr defTabSz="1828800" eaLnBrk="0" hangingPunct="0"/>
            <a:r>
              <a:rPr lang="en-US" sz="6400" b="1" dirty="0">
                <a:solidFill>
                  <a:srgbClr val="FF6600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I’m serious.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66" y="2536906"/>
            <a:ext cx="8282368" cy="5524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73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9CE4A-59DC-487A-9002-610F9BB5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If you’re new to JavaScript</a:t>
            </a:r>
            <a:r>
              <a:rPr lang="is-IS" sz="720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…</a:t>
            </a:r>
            <a:endParaRPr lang="en-US" sz="7200" dirty="0">
              <a:latin typeface="Arial" panose="020B0604020202020204" pitchFamily="34" charset="0"/>
              <a:ea typeface="Vitesse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01C2A5-6226-450E-AA41-94DB97B3ED84}"/>
              </a:ext>
            </a:extLst>
          </p:cNvPr>
          <p:cNvSpPr txBox="1">
            <a:spLocks/>
          </p:cNvSpPr>
          <p:nvPr/>
        </p:nvSpPr>
        <p:spPr bwMode="auto">
          <a:xfrm>
            <a:off x="6312779" y="4133897"/>
            <a:ext cx="11650102" cy="26310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828800">
              <a:buClr>
                <a:srgbClr val="FFCC00"/>
              </a:buClr>
              <a:buNone/>
              <a:defRPr/>
            </a:pP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https://www.destroyallsoftware.com/talks/wat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 defTabSz="1828800">
              <a:buClr>
                <a:srgbClr val="FFCC00"/>
              </a:buClr>
              <a:buNone/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(start video at 1:20)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117BFA-7595-2B41-B525-98E888321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43" y="2935283"/>
            <a:ext cx="5105898" cy="5325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BCAB9B-E741-A04E-8930-AF0632545E4E}"/>
              </a:ext>
            </a:extLst>
          </p:cNvPr>
          <p:cNvSpPr txBox="1"/>
          <p:nvPr/>
        </p:nvSpPr>
        <p:spPr>
          <a:xfrm>
            <a:off x="1206881" y="8361917"/>
            <a:ext cx="510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Screenshot from video</a:t>
            </a:r>
          </a:p>
        </p:txBody>
      </p:sp>
    </p:spTree>
    <p:extLst>
      <p:ext uri="{BB962C8B-B14F-4D97-AF65-F5344CB8AC3E}">
        <p14:creationId xmlns:p14="http://schemas.microsoft.com/office/powerpoint/2010/main" val="25590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B3A832-8894-48F0-B84C-0B5545D9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JavaScript 101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4799E5-B06F-4624-9C76-07B3C5C200EC}"/>
              </a:ext>
            </a:extLst>
          </p:cNvPr>
          <p:cNvSpPr txBox="1">
            <a:spLocks/>
          </p:cNvSpPr>
          <p:nvPr/>
        </p:nvSpPr>
        <p:spPr bwMode="auto">
          <a:xfrm>
            <a:off x="504697" y="2536906"/>
            <a:ext cx="16372190" cy="730634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 indent="-685800" defTabSz="1828800">
              <a:buClr>
                <a:srgbClr val="FFCC00"/>
              </a:buClr>
              <a:buSzPct val="135000"/>
              <a:buFont typeface="Arial" panose="020B0604020202020204" pitchFamily="34" charset="0"/>
              <a:buChar char="•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All variables are global, </a:t>
            </a:r>
            <a:r>
              <a:rPr lang="en-US" sz="6400" kern="0" dirty="0">
                <a:solidFill>
                  <a:srgbClr val="FF66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unless declared using </a:t>
            </a:r>
            <a:r>
              <a:rPr lang="en-US" sz="6400" kern="0" dirty="0" err="1">
                <a:solidFill>
                  <a:srgbClr val="FF66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var</a:t>
            </a:r>
            <a:endParaRPr lang="en-US" sz="6400" kern="0" dirty="0">
              <a:solidFill>
                <a:srgbClr val="FF6600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x = 300 (global) 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5600" kern="0" dirty="0" err="1">
                <a:solidFill>
                  <a:srgbClr val="FF66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var</a:t>
            </a:r>
            <a:r>
              <a:rPr lang="en-US" sz="5600" kern="0" dirty="0">
                <a:solidFill>
                  <a:srgbClr val="FF66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x = 300 (local)</a:t>
            </a:r>
          </a:p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Semicolons are </a:t>
            </a:r>
            <a:r>
              <a:rPr lang="en-US" sz="6400" kern="0" dirty="0">
                <a:solidFill>
                  <a:srgbClr val="0070C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optional</a:t>
            </a:r>
          </a:p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6400" b="1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“text” </a:t>
            </a: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is the same as </a:t>
            </a:r>
            <a:r>
              <a:rPr lang="en-US" sz="6400" b="1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‘text’</a:t>
            </a:r>
          </a:p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JS arrays and objects are almost exactly the same syntax as python’s lists [ ] and </a:t>
            </a:r>
            <a:r>
              <a:rPr lang="en-US" sz="6400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dicts</a:t>
            </a: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{ }</a:t>
            </a:r>
          </a:p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6400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object.key</a:t>
            </a:r>
            <a:r>
              <a:rPr lang="en-US" sz="64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is the same as object[‘key’]</a:t>
            </a:r>
          </a:p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6400" kern="0" dirty="0">
                <a:solidFill>
                  <a:srgbClr val="648D2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Print to the console using </a:t>
            </a:r>
            <a:r>
              <a:rPr lang="en-US" sz="6400" kern="0" dirty="0" err="1">
                <a:solidFill>
                  <a:srgbClr val="648D2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console.log</a:t>
            </a:r>
            <a:r>
              <a:rPr lang="en-US" sz="6400" kern="0" dirty="0">
                <a:solidFill>
                  <a:srgbClr val="648D2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( )</a:t>
            </a:r>
          </a:p>
        </p:txBody>
      </p:sp>
    </p:spTree>
    <p:extLst>
      <p:ext uri="{BB962C8B-B14F-4D97-AF65-F5344CB8AC3E}">
        <p14:creationId xmlns:p14="http://schemas.microsoft.com/office/powerpoint/2010/main" val="41801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588CF4-8056-4741-BC5E-377D7DAD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95" y="549357"/>
            <a:ext cx="17376906" cy="2569606"/>
          </a:xfrm>
        </p:spPr>
        <p:txBody>
          <a:bodyPr/>
          <a:lstStyle/>
          <a:p>
            <a:r>
              <a:rPr lang="en-US" sz="720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JavaScript 102:</a:t>
            </a:r>
            <a:br>
              <a:rPr lang="en-US" sz="720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</a:br>
            <a:r>
              <a:rPr lang="en-US" sz="720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Functional Programming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EBE158-3867-42E7-A778-8FE4A4F80A34}"/>
              </a:ext>
            </a:extLst>
          </p:cNvPr>
          <p:cNvSpPr txBox="1">
            <a:spLocks/>
          </p:cNvSpPr>
          <p:nvPr/>
        </p:nvSpPr>
        <p:spPr bwMode="auto">
          <a:xfrm>
            <a:off x="504694" y="3118962"/>
            <a:ext cx="16295164" cy="50570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5600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Javascript</a:t>
            </a: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supports </a:t>
            </a:r>
            <a:r>
              <a:rPr lang="en-US" sz="5600" b="1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functional programming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Functions are themselves objects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Functions can be stored as variables</a:t>
            </a:r>
          </a:p>
          <a:p>
            <a:pPr marL="1485900" lvl="1" indent="-571500" defTabSz="1828800">
              <a:buClr>
                <a:srgbClr val="FFCC00"/>
              </a:buClr>
              <a:defRPr/>
            </a:pPr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Functions can be </a:t>
            </a:r>
            <a:r>
              <a:rPr lang="en-US" sz="4800" kern="0" dirty="0">
                <a:solidFill>
                  <a:srgbClr val="0070C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passed as parameters</a:t>
            </a:r>
            <a:endParaRPr lang="en-US" sz="4000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marL="685800" indent="-685800" defTabSz="1828800">
              <a:buClr>
                <a:srgbClr val="FFCC00"/>
              </a:buClr>
              <a:buSzPct val="135000"/>
              <a:defRPr/>
            </a:pPr>
            <a:r>
              <a:rPr lang="en-US" sz="56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D3 uses these abilities extensively!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3E130-0CFE-4C07-BE3A-55DECC166F56}"/>
              </a:ext>
            </a:extLst>
          </p:cNvPr>
          <p:cNvSpPr/>
          <p:nvPr/>
        </p:nvSpPr>
        <p:spPr>
          <a:xfrm>
            <a:off x="504694" y="8482887"/>
            <a:ext cx="14962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eaLnBrk="0" hangingPunct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people say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javascript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 “multi-paradigm” programming language.</a:t>
            </a:r>
          </a:p>
          <a:p>
            <a:pPr defTabSz="1828800" eaLnBrk="0" hangingPunct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stackoverflow.com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/questions/3962604/is-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javascript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-a-functional-programming-language</a:t>
            </a:r>
          </a:p>
        </p:txBody>
      </p:sp>
    </p:spTree>
    <p:extLst>
      <p:ext uri="{BB962C8B-B14F-4D97-AF65-F5344CB8AC3E}">
        <p14:creationId xmlns:p14="http://schemas.microsoft.com/office/powerpoint/2010/main" val="302611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B3687A-49C5-42EC-804C-10B896F0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97" y="549358"/>
            <a:ext cx="16372190" cy="1567080"/>
          </a:xfrm>
        </p:spPr>
        <p:txBody>
          <a:bodyPr/>
          <a:lstStyle/>
          <a:p>
            <a:r>
              <a:rPr lang="en-US" sz="7200" dirty="0"/>
              <a:t>What does that mean?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54605-0BE8-463E-A112-F2603D931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6" y="2116439"/>
            <a:ext cx="16031952" cy="592567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4295AC-664E-44E9-AD7A-18E1ADF2159B}"/>
              </a:ext>
            </a:extLst>
          </p:cNvPr>
          <p:cNvCxnSpPr/>
          <p:nvPr/>
        </p:nvCxnSpPr>
        <p:spPr bwMode="auto">
          <a:xfrm flipH="1">
            <a:off x="7805482" y="5612672"/>
            <a:ext cx="1151248" cy="914400"/>
          </a:xfrm>
          <a:prstGeom prst="straightConnector1">
            <a:avLst/>
          </a:prstGeom>
          <a:solidFill>
            <a:srgbClr val="FF6600"/>
          </a:solidFill>
          <a:ln w="76200" cap="flat" cmpd="sng" algn="ctr">
            <a:solidFill>
              <a:srgbClr val="FF66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42F5C1-8757-46B9-9DC0-AA445612AA6D}"/>
              </a:ext>
            </a:extLst>
          </p:cNvPr>
          <p:cNvSpPr txBox="1"/>
          <p:nvPr/>
        </p:nvSpPr>
        <p:spPr>
          <a:xfrm>
            <a:off x="8956731" y="4629275"/>
            <a:ext cx="74879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eaLnBrk="0" hangingPunct="0"/>
            <a:r>
              <a:rPr lang="en-US" sz="420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Passing </a:t>
            </a:r>
            <a:r>
              <a:rPr lang="en-US" sz="4200" dirty="0" err="1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Math.sqrt</a:t>
            </a:r>
            <a:r>
              <a:rPr lang="en-US" sz="420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(a function) </a:t>
            </a:r>
            <a:br>
              <a:rPr lang="en-US" sz="420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20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a parameter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88D815-9E54-4D2F-AC6A-D9085F99076C}"/>
              </a:ext>
            </a:extLst>
          </p:cNvPr>
          <p:cNvSpPr txBox="1">
            <a:spLocks/>
          </p:cNvSpPr>
          <p:nvPr/>
        </p:nvSpPr>
        <p:spPr bwMode="auto">
          <a:xfrm>
            <a:off x="504696" y="8433398"/>
            <a:ext cx="16357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828800">
              <a:buClr>
                <a:srgbClr val="C0504D"/>
              </a:buClr>
              <a:buNone/>
            </a:pP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hlinkClick r:id="rId4"/>
              </a:rPr>
              <a:t>https://developer.mozilla.org/en-US/docs/Web/JavaScript/Reference/Global_Objects/Array/map</a:t>
            </a:r>
            <a:endParaRPr lang="en-US" sz="2800" kern="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042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66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4C8982-A9BF-4A88-BA47-6F043CA307FD}"/>
</file>

<file path=customXml/itemProps3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91580</TotalTime>
  <Words>1038</Words>
  <Application>Microsoft Macintosh PowerPoint</Application>
  <PresentationFormat>Custom</PresentationFormat>
  <Paragraphs>165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Courier New</vt:lpstr>
      <vt:lpstr>Helvetica</vt:lpstr>
      <vt:lpstr>Symbol</vt:lpstr>
      <vt:lpstr>Tahoma</vt:lpstr>
      <vt:lpstr>Trebuchet MS</vt:lpstr>
      <vt:lpstr>Wingdings</vt:lpstr>
      <vt:lpstr>Title &amp; Bullet</vt:lpstr>
      <vt:lpstr>1_Title &amp; Bullet</vt:lpstr>
      <vt:lpstr>Full Page Layout</vt:lpstr>
      <vt:lpstr>Lecture 9.2 - Prerequisites: Javascript &amp; SVG</vt:lpstr>
      <vt:lpstr>PowerPoint Presentation</vt:lpstr>
      <vt:lpstr>Chrome Inspector and Console</vt:lpstr>
      <vt:lpstr>Starting a Local Web Server</vt:lpstr>
      <vt:lpstr>If you’re new to JavaScript…</vt:lpstr>
      <vt:lpstr>If you’re new to JavaScript…</vt:lpstr>
      <vt:lpstr>JavaScript 101</vt:lpstr>
      <vt:lpstr>JavaScript 102: Functional Programming</vt:lpstr>
      <vt:lpstr>What does that mean?</vt:lpstr>
      <vt:lpstr>MDN – the BEST Javascript reference</vt:lpstr>
      <vt:lpstr>Method Chaining</vt:lpstr>
      <vt:lpstr>SVG Basics</vt:lpstr>
      <vt:lpstr>PowerPoint Presentation</vt:lpstr>
      <vt:lpstr>SVG Basics</vt:lpstr>
      <vt:lpstr>SVG Basics</vt:lpstr>
      <vt:lpstr>SVG Basics</vt:lpstr>
      <vt:lpstr>&lt;svg&gt; element</vt:lpstr>
      <vt:lpstr>&lt;circle&gt; element</vt:lpstr>
      <vt:lpstr>&lt;rect&gt; element</vt:lpstr>
      <vt:lpstr>PowerPoint Presentation</vt:lpstr>
      <vt:lpstr>PowerPoint Presentation</vt:lpstr>
      <vt:lpstr>&lt;g&gt; element</vt:lpstr>
      <vt:lpstr>CSS Selectors 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3643</cp:revision>
  <dcterms:created xsi:type="dcterms:W3CDTF">2008-01-24T03:11:41Z</dcterms:created>
  <dcterms:modified xsi:type="dcterms:W3CDTF">2021-02-19T08:32:24Z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