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7"/>
  </p:notesMasterIdLst>
  <p:handoutMasterIdLst>
    <p:handoutMasterId r:id="rId28"/>
  </p:handoutMasterIdLst>
  <p:sldIdLst>
    <p:sldId id="818" r:id="rId7"/>
    <p:sldId id="809" r:id="rId8"/>
    <p:sldId id="292" r:id="rId9"/>
    <p:sldId id="296" r:id="rId10"/>
    <p:sldId id="297" r:id="rId11"/>
    <p:sldId id="299" r:id="rId12"/>
    <p:sldId id="298" r:id="rId13"/>
    <p:sldId id="300" r:id="rId14"/>
    <p:sldId id="301" r:id="rId15"/>
    <p:sldId id="302" r:id="rId16"/>
    <p:sldId id="303" r:id="rId17"/>
    <p:sldId id="304" r:id="rId18"/>
    <p:sldId id="305" r:id="rId19"/>
    <p:sldId id="307" r:id="rId20"/>
    <p:sldId id="308" r:id="rId21"/>
    <p:sldId id="309" r:id="rId22"/>
    <p:sldId id="310" r:id="rId23"/>
    <p:sldId id="311" r:id="rId24"/>
    <p:sldId id="312" r:id="rId25"/>
    <p:sldId id="820" r:id="rId26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1020" autoAdjust="0"/>
  </p:normalViewPr>
  <p:slideViewPr>
    <p:cSldViewPr snapToGrid="0">
      <p:cViewPr varScale="1">
        <p:scale>
          <a:sx n="77" d="100"/>
          <a:sy n="77" d="100"/>
        </p:scale>
        <p:origin x="1024" y="200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2/19/21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Outline of this and the next videos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20571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More technically,</a:t>
            </a:r>
            <a:r>
              <a:rPr lang="en-US" baseline="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558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Because</a:t>
            </a:r>
            <a:r>
              <a:rPr lang="en-US" baseline="0" dirty="0"/>
              <a:t> going to add lots of elements to 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C36C6D-A481-9546-BD03-EFE655ABD6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7708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77658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4601286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1014923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 </a:t>
            </a:r>
          </a:p>
          <a:p>
            <a:r>
              <a:rPr lang="en-US" sz="3600" dirty="0"/>
              <a:t>of the printing and typesetting industry. Lorem Ipsum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6789046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>
                <a:latin typeface="Helvetica"/>
                <a:cs typeface="Helvetica"/>
              </a:rPr>
              <a:t>Lorem Ipsum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36815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55296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7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AED66F02-23A3-4445-AEB1-35721066A9F6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29D688B-77B3-7F42-B163-11586CFA6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C67AA-B403-A446-BCE9-39C71758C009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5F388E8C-55A9-7D40-997B-D433817DFE8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214072E4-9DE8-4141-B91E-CF8999495200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6FDAF49F-D054-0B4D-96D9-2E069C806A2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19DFA1DB-EF84-AB41-A8C2-D7D1A5D9CF27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2684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/>
              <a:t>Lecture 9.3 - D3 Overview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 Importing D3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3B033-5835-4A7F-8B0E-648870DF65CA}"/>
              </a:ext>
            </a:extLst>
          </p:cNvPr>
          <p:cNvSpPr txBox="1">
            <a:spLocks/>
          </p:cNvSpPr>
          <p:nvPr/>
        </p:nvSpPr>
        <p:spPr bwMode="auto">
          <a:xfrm>
            <a:off x="699248" y="88750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&lt;html 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3600" b="1" kern="0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&lt;script </a:t>
            </a:r>
            <a:r>
              <a:rPr lang="en-US" sz="3600" b="1" kern="0" err="1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b="1" kern="0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='lib/d3.js’ charset=‘utf-8’&gt;&lt;/script&gt;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&lt;script 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='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js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/project.js'&gt;&lt;/script&gt;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&lt;div id=“vis”&gt;&lt;/div&gt;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&lt;/html&gt;</a:t>
            </a:r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7E1C34F8-0E8C-49EA-8773-F7FF33AE7CFA}"/>
              </a:ext>
            </a:extLst>
          </p:cNvPr>
          <p:cNvSpPr/>
          <p:nvPr/>
        </p:nvSpPr>
        <p:spPr bwMode="auto">
          <a:xfrm rot="1543423">
            <a:off x="12961442" y="1990383"/>
            <a:ext cx="1060584" cy="1769346"/>
          </a:xfrm>
          <a:prstGeom prst="downArrow">
            <a:avLst/>
          </a:prstGeom>
          <a:solidFill>
            <a:srgbClr val="FF66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455DBAA-F84F-4114-9E16-342EFE97533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98" t="44070" r="52841" b="27247"/>
          <a:stretch/>
        </p:blipFill>
        <p:spPr>
          <a:xfrm>
            <a:off x="4810693" y="5133148"/>
            <a:ext cx="13505014" cy="5153852"/>
          </a:xfrm>
          <a:prstGeom prst="rect">
            <a:avLst/>
          </a:prstGeom>
        </p:spPr>
      </p:pic>
      <p:sp>
        <p:nvSpPr>
          <p:cNvPr id="10" name="Down Arrow 11">
            <a:extLst>
              <a:ext uri="{FF2B5EF4-FFF2-40B4-BE49-F238E27FC236}">
                <a16:creationId xmlns:a16="http://schemas.microsoft.com/office/drawing/2014/main" id="{B8CE8BA4-3070-48C4-919A-65F941438234}"/>
              </a:ext>
            </a:extLst>
          </p:cNvPr>
          <p:cNvSpPr/>
          <p:nvPr/>
        </p:nvSpPr>
        <p:spPr bwMode="auto">
          <a:xfrm rot="1543423">
            <a:off x="13601502" y="4612933"/>
            <a:ext cx="1060584" cy="1769346"/>
          </a:xfrm>
          <a:prstGeom prst="downArrow">
            <a:avLst/>
          </a:prstGeom>
          <a:solidFill>
            <a:srgbClr val="FF66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5A924A5-CBEA-455B-92DA-C471FD5590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14465" y="6824852"/>
            <a:ext cx="2001242" cy="34621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6637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 Importing D3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3B033-5835-4A7F-8B0E-648870DF65CA}"/>
              </a:ext>
            </a:extLst>
          </p:cNvPr>
          <p:cNvSpPr txBox="1">
            <a:spLocks/>
          </p:cNvSpPr>
          <p:nvPr/>
        </p:nvSpPr>
        <p:spPr bwMode="auto">
          <a:xfrm>
            <a:off x="699248" y="88750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&lt;html 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&lt;script </a:t>
            </a:r>
            <a:r>
              <a:rPr lang="en-US" sz="3600" kern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='lib/d3.js’ charset=‘utf-8’&gt;&lt;/script&gt;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&lt;script 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='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js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/project.js'&gt;&lt;/script&gt;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3600" b="1" kern="0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&lt;div id=“vis”&gt;&lt;/div&gt;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551849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CC1CD0-3563-4108-9AF5-A04D699E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697" y="549357"/>
            <a:ext cx="17450794" cy="1987550"/>
          </a:xfrm>
        </p:spPr>
        <p:txBody>
          <a:bodyPr/>
          <a:lstStyle/>
          <a:p>
            <a:r>
              <a:rPr lang="en-US" sz="7200" b="1"/>
              <a:t>Assigning the Canvas to a Variable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5E8218-2709-4AF2-8B8A-4332612CE7CC}"/>
              </a:ext>
            </a:extLst>
          </p:cNvPr>
          <p:cNvSpPr txBox="1">
            <a:spLocks/>
          </p:cNvSpPr>
          <p:nvPr/>
        </p:nvSpPr>
        <p:spPr bwMode="auto">
          <a:xfrm>
            <a:off x="504696" y="2019506"/>
            <a:ext cx="16357600" cy="3200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48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var vis = d3.select(“#vis”)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48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.append(“</a:t>
            </a:r>
            <a:r>
              <a:rPr lang="en-US" sz="48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svg</a:t>
            </a:r>
            <a:r>
              <a:rPr lang="en-US" sz="48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”)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5D5F40-FA88-4C12-926C-9FD9F4639388}"/>
              </a:ext>
            </a:extLst>
          </p:cNvPr>
          <p:cNvSpPr txBox="1"/>
          <p:nvPr/>
        </p:nvSpPr>
        <p:spPr>
          <a:xfrm>
            <a:off x="657096" y="6338044"/>
            <a:ext cx="16205200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  &lt;div id=“vis”&gt;</a:t>
            </a:r>
            <a:r>
              <a:rPr lang="en-US" sz="4800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&lt;</a:t>
            </a:r>
            <a:r>
              <a:rPr lang="en-US" sz="4800" err="1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svg</a:t>
            </a:r>
            <a:r>
              <a:rPr lang="en-US" sz="4800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&gt;&lt;/</a:t>
            </a:r>
            <a:r>
              <a:rPr lang="en-US" sz="4800" err="1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svg</a:t>
            </a:r>
            <a:r>
              <a:rPr lang="en-US" sz="4800">
                <a:solidFill>
                  <a:srgbClr val="FF9933"/>
                </a:solidFill>
                <a:latin typeface="Courier New" charset="0"/>
                <a:ea typeface="Courier New" charset="0"/>
                <a:cs typeface="Courier New" charset="0"/>
              </a:rPr>
              <a:t>&gt;</a:t>
            </a:r>
            <a:r>
              <a:rPr lang="en-US" sz="480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&lt;/div&gt;</a:t>
            </a:r>
          </a:p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</p:txBody>
      </p:sp>
    </p:spTree>
    <p:extLst>
      <p:ext uri="{BB962C8B-B14F-4D97-AF65-F5344CB8AC3E}">
        <p14:creationId xmlns:p14="http://schemas.microsoft.com/office/powerpoint/2010/main" val="3279157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3CC1CD0-3563-4108-9AF5-A04D699E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Loading Data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E6CD585-0B0D-4A12-ADEB-A8032DE21E4D}"/>
              </a:ext>
            </a:extLst>
          </p:cNvPr>
          <p:cNvSpPr txBox="1">
            <a:spLocks/>
          </p:cNvSpPr>
          <p:nvPr/>
        </p:nvSpPr>
        <p:spPr bwMode="auto">
          <a:xfrm>
            <a:off x="504697" y="2286001"/>
            <a:ext cx="14917270" cy="757517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d3.csv(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fileloc,callback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d3.tsv(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fileloc,callback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d3.json(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fileloc,callback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5600" kern="0" dirty="0">
              <a:solidFill>
                <a:srgbClr val="000000"/>
              </a:solidFill>
              <a:latin typeface="Tahoma"/>
            </a:endParaRP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6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fileloc</a:t>
            </a: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string file location</a:t>
            </a:r>
          </a:p>
          <a:p>
            <a:pPr marL="1485900" lvl="1" indent="-571500" defTabSz="1828800">
              <a:buClr>
                <a:srgbClr val="FFCC00"/>
              </a:buClr>
              <a:defRPr/>
            </a:pP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“data/</a:t>
            </a:r>
            <a:r>
              <a:rPr lang="en-US" sz="5200" kern="0" dirty="0" err="1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datafile.csv</a:t>
            </a:r>
            <a:r>
              <a:rPr lang="en-US" sz="52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”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callback: 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function(</a:t>
            </a:r>
            <a:r>
              <a:rPr lang="en-US" sz="5600" kern="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rawdata</a:t>
            </a:r>
            <a:r>
              <a:rPr lang="en-US" sz="5600" kern="0" dirty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){ }</a:t>
            </a:r>
          </a:p>
        </p:txBody>
      </p:sp>
    </p:spTree>
    <p:extLst>
      <p:ext uri="{BB962C8B-B14F-4D97-AF65-F5344CB8AC3E}">
        <p14:creationId xmlns:p14="http://schemas.microsoft.com/office/powerpoint/2010/main" val="496728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1607E-5584-4338-910D-5AACCC903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err="1"/>
              <a:t>Rawdata</a:t>
            </a:r>
            <a:r>
              <a:rPr lang="en-US" sz="7200" b="1"/>
              <a:t> from a CSV file</a:t>
            </a: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438C8F0A-2CAF-4B0B-89F7-362A0CE28EC5}"/>
              </a:ext>
            </a:extLst>
          </p:cNvPr>
          <p:cNvSpPr txBox="1">
            <a:spLocks/>
          </p:cNvSpPr>
          <p:nvPr/>
        </p:nvSpPr>
        <p:spPr bwMode="auto">
          <a:xfrm>
            <a:off x="664390" y="2286000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[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‘Adam’,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‘GT’,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‘18’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‘Barbara’,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‘Emory’,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</a:t>
            </a:r>
            <a:r>
              <a:rPr lang="fr-FR" sz="3200" kern="0">
                <a:solidFill>
                  <a:prstClr val="black"/>
                </a:solidFill>
                <a:latin typeface="Courier New"/>
                <a:cs typeface="Courier New"/>
              </a:rPr>
              <a:t>‘</a:t>
            </a: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22’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‘Calvin’,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‘GSU’,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‘30’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]</a:t>
            </a: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089847B3-1FC3-4549-8F3E-B8483E211EED}"/>
              </a:ext>
            </a:extLst>
          </p:cNvPr>
          <p:cNvGraphicFramePr>
            <a:graphicFrameLocks/>
          </p:cNvGraphicFramePr>
          <p:nvPr/>
        </p:nvGraphicFramePr>
        <p:xfrm>
          <a:off x="8850484" y="2286000"/>
          <a:ext cx="8534400" cy="2966720"/>
        </p:xfrm>
        <a:graphic>
          <a:graphicData uri="http://schemas.openxmlformats.org/drawingml/2006/table">
            <a:tbl>
              <a:tblPr firstRow="1" bandRow="1"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name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school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age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Adam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GT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18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Barbara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Emory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22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Calvin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GSU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30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99531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4F48A8-838C-478C-9FF9-130232E0A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Problem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2B1265B-B238-4DB1-B523-3CB3A3839DBA}"/>
              </a:ext>
            </a:extLst>
          </p:cNvPr>
          <p:cNvSpPr txBox="1">
            <a:spLocks/>
          </p:cNvSpPr>
          <p:nvPr/>
        </p:nvSpPr>
        <p:spPr bwMode="auto">
          <a:xfrm>
            <a:off x="9153620" y="1927412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are Strings!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should be </a:t>
            </a: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ints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fix that: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7200" kern="0" dirty="0">
              <a:solidFill>
                <a:srgbClr val="000000"/>
              </a:solidFill>
              <a:latin typeface="Tahoma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cs typeface="Courier New"/>
              </a:rPr>
              <a:t>for(var d: data){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</a:t>
            </a:r>
            <a:r>
              <a:rPr lang="en-US" sz="44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 = data[d]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</a:t>
            </a:r>
            <a:r>
              <a:rPr lang="en-US" sz="4400" kern="0" dirty="0" err="1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d.age</a:t>
            </a:r>
            <a:r>
              <a:rPr lang="en-US" sz="4400" kern="0" dirty="0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 = +</a:t>
            </a:r>
            <a:r>
              <a:rPr lang="en-US" sz="4400" kern="0" dirty="0" err="1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d.age</a:t>
            </a:r>
            <a:endParaRPr lang="en-US" sz="4400" kern="0" dirty="0">
              <a:solidFill>
                <a:srgbClr val="F79646"/>
              </a:solidFill>
              <a:latin typeface="Courier New"/>
              <a:ea typeface="+mn-ea"/>
              <a:cs typeface="Courier New"/>
            </a:endParaRPr>
          </a:p>
          <a:p>
            <a:pPr marL="11430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3D8A7C99-38F3-4F32-AAD7-11B198BD3E14}"/>
              </a:ext>
            </a:extLst>
          </p:cNvPr>
          <p:cNvSpPr txBox="1">
            <a:spLocks/>
          </p:cNvSpPr>
          <p:nvPr/>
        </p:nvSpPr>
        <p:spPr bwMode="auto">
          <a:xfrm>
            <a:off x="664390" y="2052910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[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‘Adam’,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‘GT’,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‘18’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‘Barbara’,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‘Emory’,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</a:t>
            </a:r>
            <a:r>
              <a:rPr lang="fr-FR" sz="3200" kern="0">
                <a:solidFill>
                  <a:prstClr val="black"/>
                </a:solidFill>
                <a:latin typeface="Courier New"/>
                <a:cs typeface="Courier New"/>
              </a:rPr>
              <a:t>‘</a:t>
            </a: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22’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‘Calvin’,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‘GSU’,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‘30’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3328397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4F48A8-838C-478C-9FF9-130232E0A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Problem</a:t>
            </a:r>
          </a:p>
        </p:txBody>
      </p:sp>
      <p:sp>
        <p:nvSpPr>
          <p:cNvPr id="5" name="Content Placeholder 8">
            <a:extLst>
              <a:ext uri="{FF2B5EF4-FFF2-40B4-BE49-F238E27FC236}">
                <a16:creationId xmlns:a16="http://schemas.microsoft.com/office/drawing/2014/main" id="{3D8A7C99-38F3-4F32-AAD7-11B198BD3E14}"/>
              </a:ext>
            </a:extLst>
          </p:cNvPr>
          <p:cNvSpPr txBox="1">
            <a:spLocks/>
          </p:cNvSpPr>
          <p:nvPr/>
        </p:nvSpPr>
        <p:spPr bwMode="auto">
          <a:xfrm>
            <a:off x="664390" y="2052910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[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‘Adam’,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‘GT’,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‘18’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‘Barbara’,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‘Emory’,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</a:t>
            </a:r>
            <a:r>
              <a:rPr lang="fr-FR" sz="3200" kern="0">
                <a:solidFill>
                  <a:prstClr val="black"/>
                </a:solidFill>
                <a:latin typeface="Courier New"/>
                <a:cs typeface="Courier New"/>
              </a:rPr>
              <a:t>‘</a:t>
            </a: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22’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‘Calvin’,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‘GSU’,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‘30’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]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62B1265B-B238-4DB1-B523-3CB3A3839DBA}"/>
              </a:ext>
            </a:extLst>
          </p:cNvPr>
          <p:cNvSpPr txBox="1">
            <a:spLocks/>
          </p:cNvSpPr>
          <p:nvPr/>
        </p:nvSpPr>
        <p:spPr bwMode="auto">
          <a:xfrm>
            <a:off x="9153620" y="1927412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Ages are Strings!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should be </a:t>
            </a:r>
            <a:r>
              <a:rPr lang="en-US" sz="4800" kern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ints</a:t>
            </a: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48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 fix that: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7200" kern="0" dirty="0">
              <a:solidFill>
                <a:srgbClr val="000000"/>
              </a:solidFill>
              <a:latin typeface="Tahoma"/>
            </a:endParaRPr>
          </a:p>
          <a:p>
            <a:pPr marL="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cs typeface="Courier New"/>
              </a:rPr>
              <a:t>for(var d: data){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</a:t>
            </a:r>
            <a:r>
              <a:rPr lang="en-US" sz="44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d = data[d]</a:t>
            </a:r>
          </a:p>
          <a:p>
            <a:pPr marL="914400" lvl="1" indent="0" defTabSz="1828800">
              <a:buClr>
                <a:srgbClr val="FFCC00"/>
              </a:buClr>
              <a:buNone/>
              <a:defRPr/>
            </a:pPr>
            <a:r>
              <a:rPr lang="en-US" sz="4400" kern="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	</a:t>
            </a:r>
            <a:r>
              <a:rPr lang="en-US" sz="4400" kern="0" dirty="0" err="1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d.age</a:t>
            </a:r>
            <a:r>
              <a:rPr lang="en-US" sz="4400" kern="0" dirty="0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 = +</a:t>
            </a:r>
            <a:r>
              <a:rPr lang="en-US" sz="4400" kern="0" dirty="0" err="1">
                <a:solidFill>
                  <a:srgbClr val="F79646"/>
                </a:solidFill>
                <a:latin typeface="Courier New"/>
                <a:ea typeface="+mn-ea"/>
                <a:cs typeface="Courier New"/>
              </a:rPr>
              <a:t>d.age</a:t>
            </a:r>
            <a:endParaRPr lang="en-US" sz="4400" kern="0" dirty="0">
              <a:solidFill>
                <a:srgbClr val="F79646"/>
              </a:solidFill>
              <a:latin typeface="Courier New"/>
              <a:ea typeface="+mn-ea"/>
              <a:cs typeface="Courier New"/>
            </a:endParaRPr>
          </a:p>
          <a:p>
            <a:pPr marL="114300" indent="0" defTabSz="1828800">
              <a:buClr>
                <a:srgbClr val="FFCC00"/>
              </a:buClr>
              <a:buNone/>
              <a:defRPr/>
            </a:pPr>
            <a:r>
              <a:rPr lang="en-US" sz="4800" kern="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2627DE-F6E8-4FFE-A6DC-D24348A05344}"/>
              </a:ext>
            </a:extLst>
          </p:cNvPr>
          <p:cNvSpPr txBox="1"/>
          <p:nvPr/>
        </p:nvSpPr>
        <p:spPr>
          <a:xfrm rot="2062345">
            <a:off x="14612529" y="6480748"/>
            <a:ext cx="2659574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9600" b="1">
                <a:solidFill>
                  <a:srgbClr val="FF9933"/>
                </a:solidFill>
                <a:latin typeface="Helvetica Neue Light"/>
                <a:ea typeface="+mn-ea"/>
                <a:cs typeface="Helvetica Neue Light"/>
              </a:rPr>
              <a:t>WAT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D1211CD-FA01-4761-A340-66F1A13BF029}"/>
              </a:ext>
            </a:extLst>
          </p:cNvPr>
          <p:cNvSpPr/>
          <p:nvPr/>
        </p:nvSpPr>
        <p:spPr>
          <a:xfrm>
            <a:off x="196731" y="9537391"/>
            <a:ext cx="16916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828800" eaLnBrk="0" hangingPunct="0"/>
            <a:r>
              <a:rPr lang="en-US" sz="2800" dirty="0">
                <a:solidFill>
                  <a:srgbClr val="0070C0"/>
                </a:solidFill>
                <a:latin typeface="Tahoma" charset="0"/>
                <a:ea typeface="+mn-ea"/>
              </a:rPr>
              <a:t>http://</a:t>
            </a:r>
            <a:r>
              <a:rPr lang="en-US" sz="2800" dirty="0" err="1">
                <a:solidFill>
                  <a:srgbClr val="0070C0"/>
                </a:solidFill>
                <a:latin typeface="Tahoma" charset="0"/>
                <a:ea typeface="+mn-ea"/>
              </a:rPr>
              <a:t>stackoverflow.com</a:t>
            </a:r>
            <a:r>
              <a:rPr lang="en-US" sz="2800" dirty="0">
                <a:solidFill>
                  <a:srgbClr val="0070C0"/>
                </a:solidFill>
                <a:latin typeface="Tahoma" charset="0"/>
                <a:ea typeface="+mn-ea"/>
              </a:rPr>
              <a:t>/questions/24473733/importing-a-csv-into-d3-cant-convert-strings-to-numbers</a:t>
            </a:r>
          </a:p>
        </p:txBody>
      </p:sp>
    </p:spTree>
    <p:extLst>
      <p:ext uri="{BB962C8B-B14F-4D97-AF65-F5344CB8AC3E}">
        <p14:creationId xmlns:p14="http://schemas.microsoft.com/office/powerpoint/2010/main" val="4236751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1607E-5584-4338-910D-5AACCC903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err="1"/>
              <a:t>rawdata</a:t>
            </a:r>
            <a:r>
              <a:rPr lang="en-US" sz="7200" b="1"/>
              <a:t> from a CSV file</a:t>
            </a:r>
          </a:p>
        </p:txBody>
      </p:sp>
      <p:sp>
        <p:nvSpPr>
          <p:cNvPr id="7" name="Content Placeholder 8">
            <a:extLst>
              <a:ext uri="{FF2B5EF4-FFF2-40B4-BE49-F238E27FC236}">
                <a16:creationId xmlns:a16="http://schemas.microsoft.com/office/drawing/2014/main" id="{438C8F0A-2CAF-4B0B-89F7-362A0CE28EC5}"/>
              </a:ext>
            </a:extLst>
          </p:cNvPr>
          <p:cNvSpPr txBox="1">
            <a:spLocks/>
          </p:cNvSpPr>
          <p:nvPr/>
        </p:nvSpPr>
        <p:spPr bwMode="auto">
          <a:xfrm>
            <a:off x="664390" y="2064328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[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‘Adam’,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‘GT’,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18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‘Barbara’,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‘Emory’,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22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‘Calvin’,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‘GSU’,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30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]</a:t>
            </a: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089847B3-1FC3-4549-8F3E-B8483E211EED}"/>
              </a:ext>
            </a:extLst>
          </p:cNvPr>
          <p:cNvGraphicFramePr>
            <a:graphicFrameLocks/>
          </p:cNvGraphicFramePr>
          <p:nvPr/>
        </p:nvGraphicFramePr>
        <p:xfrm>
          <a:off x="8850484" y="2286000"/>
          <a:ext cx="8534400" cy="2966720"/>
        </p:xfrm>
        <a:graphic>
          <a:graphicData uri="http://schemas.openxmlformats.org/drawingml/2006/table">
            <a:tbl>
              <a:tblPr firstRow="1" bandRow="1"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name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school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age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Adam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GT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18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Barbara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Emory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22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Calvin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GSU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30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87433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121607E-5584-4338-910D-5AACCC903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 err="1"/>
              <a:t>rawdata</a:t>
            </a:r>
            <a:r>
              <a:rPr lang="en-US" sz="7200" b="1" dirty="0"/>
              <a:t> from a CSV file</a:t>
            </a:r>
          </a:p>
        </p:txBody>
      </p:sp>
      <p:graphicFrame>
        <p:nvGraphicFramePr>
          <p:cNvPr id="9" name="Content Placeholder 7">
            <a:extLst>
              <a:ext uri="{FF2B5EF4-FFF2-40B4-BE49-F238E27FC236}">
                <a16:creationId xmlns:a16="http://schemas.microsoft.com/office/drawing/2014/main" id="{089847B3-1FC3-4549-8F3E-B8483E211EED}"/>
              </a:ext>
            </a:extLst>
          </p:cNvPr>
          <p:cNvGraphicFramePr>
            <a:graphicFrameLocks/>
          </p:cNvGraphicFramePr>
          <p:nvPr/>
        </p:nvGraphicFramePr>
        <p:xfrm>
          <a:off x="8850484" y="2286000"/>
          <a:ext cx="8534400" cy="2966720"/>
        </p:xfrm>
        <a:graphic>
          <a:graphicData uri="http://schemas.openxmlformats.org/drawingml/2006/table">
            <a:tbl>
              <a:tblPr firstRow="1" bandRow="1"/>
              <a:tblGrid>
                <a:gridCol w="284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name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school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age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Adam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GT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18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Barbara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Emory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22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68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Calvin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GSU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ahoma"/>
                        </a:defRPr>
                      </a:lvl9pPr>
                    </a:lstStyle>
                    <a:p>
                      <a:r>
                        <a:rPr lang="en-US" sz="3600"/>
                        <a:t>30</a:t>
                      </a:r>
                    </a:p>
                  </a:txBody>
                  <a:tcPr marL="182880" marR="182880" marT="91440" marB="9144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6600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02E09DD-A074-4ECB-98BA-B3888BC36416}"/>
              </a:ext>
            </a:extLst>
          </p:cNvPr>
          <p:cNvSpPr txBox="1"/>
          <p:nvPr/>
        </p:nvSpPr>
        <p:spPr>
          <a:xfrm>
            <a:off x="8690791" y="5975143"/>
            <a:ext cx="7262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800" eaLnBrk="0" hangingPunct="0"/>
            <a:r>
              <a:rPr lang="en-US" sz="64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Ok, so let’s map this data to visual elements!</a:t>
            </a:r>
          </a:p>
        </p:txBody>
      </p:sp>
      <p:sp>
        <p:nvSpPr>
          <p:cNvPr id="8" name="Content Placeholder 8">
            <a:extLst>
              <a:ext uri="{FF2B5EF4-FFF2-40B4-BE49-F238E27FC236}">
                <a16:creationId xmlns:a16="http://schemas.microsoft.com/office/drawing/2014/main" id="{438C8F0A-2CAF-4B0B-89F7-362A0CE28EC5}"/>
              </a:ext>
            </a:extLst>
          </p:cNvPr>
          <p:cNvSpPr txBox="1">
            <a:spLocks/>
          </p:cNvSpPr>
          <p:nvPr/>
        </p:nvSpPr>
        <p:spPr bwMode="auto">
          <a:xfrm>
            <a:off x="664390" y="2064328"/>
            <a:ext cx="80264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t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18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[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‘Adam’,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‘GT’,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18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‘Barbara’,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‘Emory’,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22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{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‘name’: ‘Calvin’,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‘school’: ‘GSU’,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  ‘age’: 30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  }</a:t>
            </a:r>
          </a:p>
          <a:p>
            <a:pPr marL="0" indent="0" defTabSz="1828800">
              <a:lnSpc>
                <a:spcPct val="70000"/>
              </a:lnSpc>
              <a:buClr>
                <a:srgbClr val="C0504D"/>
              </a:buClr>
              <a:buNone/>
            </a:pPr>
            <a:r>
              <a:rPr lang="en-US" sz="3200" kern="0">
                <a:solidFill>
                  <a:prstClr val="black"/>
                </a:solidFill>
                <a:latin typeface="Courier New"/>
                <a:cs typeface="Courier New"/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13427744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A7560E-487F-41FE-AA33-5975FED6AD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DF6EA42-77F3-4662-80E0-6CFC1332352B}"/>
              </a:ext>
            </a:extLst>
          </p:cNvPr>
          <p:cNvSpPr txBox="1">
            <a:spLocks/>
          </p:cNvSpPr>
          <p:nvPr/>
        </p:nvSpPr>
        <p:spPr bwMode="auto">
          <a:xfrm>
            <a:off x="735106" y="81578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Declarative, domain-specific specification language for manipulating the DOM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0" algn="ctr" defTabSz="1828800">
              <a:buClr>
                <a:srgbClr val="FFCC00"/>
              </a:buClr>
              <a:buNone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Define a </a:t>
            </a:r>
            <a:r>
              <a:rPr lang="en-US" sz="5600" b="1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template</a:t>
            </a: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each element</a:t>
            </a:r>
          </a:p>
          <a:p>
            <a:pPr marL="914400" lvl="1" indent="0" algn="ctr" defTabSz="1828800">
              <a:buClr>
                <a:srgbClr val="FFCC00"/>
              </a:buClr>
              <a:buNone/>
              <a:defRPr/>
            </a:pPr>
            <a:r>
              <a:rPr lang="en-US" sz="5600" kern="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D3 draws one element for each data point</a:t>
            </a:r>
          </a:p>
        </p:txBody>
      </p:sp>
    </p:spTree>
    <p:extLst>
      <p:ext uri="{BB962C8B-B14F-4D97-AF65-F5344CB8AC3E}">
        <p14:creationId xmlns:p14="http://schemas.microsoft.com/office/powerpoint/2010/main" val="323993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E01A9-0C90-7B4C-938F-ADFE9C6428E3}"/>
              </a:ext>
            </a:extLst>
          </p:cNvPr>
          <p:cNvSpPr txBox="1"/>
          <p:nvPr/>
        </p:nvSpPr>
        <p:spPr>
          <a:xfrm>
            <a:off x="1140077" y="8459080"/>
            <a:ext cx="9583586" cy="3693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marL="0" marR="0" lvl="0" indent="0" algn="l" defTabSz="508005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We thank Dr. Chad </a:t>
            </a:r>
            <a:r>
              <a:rPr kumimoji="0" lang="en-US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Stolper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 for sharing teaching materials for </a:t>
            </a:r>
            <a:r>
              <a:rPr lang="en-US" sz="2000" dirty="0">
                <a:solidFill>
                  <a:srgbClr val="FFFFFF"/>
                </a:solidFill>
                <a:latin typeface="Trebuchet MS" panose="020B0603020202020204" pitchFamily="34" charset="0"/>
              </a:rPr>
              <a:t>visualization and D3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rebuchet MS" panose="020B0603020202020204" pitchFamily="34" charset="0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EFC8A-389F-495C-8244-E567E84E981E}"/>
              </a:ext>
            </a:extLst>
          </p:cNvPr>
          <p:cNvSpPr txBox="1">
            <a:spLocks/>
          </p:cNvSpPr>
          <p:nvPr/>
        </p:nvSpPr>
        <p:spPr bwMode="auto">
          <a:xfrm>
            <a:off x="812202" y="59256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Mike Bostock </a:t>
            </a: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and </a:t>
            </a:r>
            <a: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Jeff </a:t>
            </a:r>
            <a:r>
              <a:rPr lang="en-US" sz="6400" b="1" kern="0" dirty="0" err="1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Heer</a:t>
            </a:r>
            <a:endParaRPr lang="en-US" sz="6400" b="1" strike="sngStrike" kern="0" dirty="0">
              <a:solidFill>
                <a:prstClr val="white">
                  <a:lumMod val="85000"/>
                </a:prstClr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2009 - </a:t>
            </a:r>
            <a:r>
              <a:rPr lang="en-US" sz="6400" kern="0" dirty="0" err="1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Protovis</a:t>
            </a: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</a:pPr>
            <a:r>
              <a:rPr lang="en-US" sz="64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2011- D3.js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405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07EFC8A-389F-495C-8244-E567E84E981E}"/>
              </a:ext>
            </a:extLst>
          </p:cNvPr>
          <p:cNvSpPr txBox="1">
            <a:spLocks/>
          </p:cNvSpPr>
          <p:nvPr/>
        </p:nvSpPr>
        <p:spPr bwMode="auto">
          <a:xfrm>
            <a:off x="812202" y="592564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Mike Bostock </a:t>
            </a: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and </a:t>
            </a:r>
            <a:r>
              <a:rPr lang="en-US" sz="6400" b="1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Jeff </a:t>
            </a:r>
            <a:r>
              <a:rPr lang="en-US" sz="6400" b="1" kern="0" dirty="0" err="1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Heer</a:t>
            </a:r>
            <a:endParaRPr lang="en-US" sz="6400" b="1" strike="sngStrike" kern="0" dirty="0">
              <a:solidFill>
                <a:prstClr val="white">
                  <a:lumMod val="85000"/>
                </a:prstClr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2009 - </a:t>
            </a:r>
            <a:r>
              <a:rPr lang="en-US" sz="6400" kern="0" dirty="0" err="1">
                <a:solidFill>
                  <a:srgbClr val="000000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Protovis</a:t>
            </a: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  <a:p>
            <a:pPr marL="0" indent="0" algn="ctr" defTabSz="1828800">
              <a:buClr>
                <a:srgbClr val="FFCC00"/>
              </a:buClr>
              <a:buNone/>
            </a:pPr>
            <a:r>
              <a:rPr lang="en-US" sz="64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2011- D3.js</a:t>
            </a:r>
          </a:p>
          <a:p>
            <a:pPr marL="0" indent="0" algn="ctr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ea typeface="Helvetica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4F894A-E362-493A-BE6C-A8D5093160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7825" y="-3632812"/>
            <a:ext cx="2650898" cy="31810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5AEAA48-C8EF-44EF-9BF9-8300B0DC0D81}"/>
              </a:ext>
            </a:extLst>
          </p:cNvPr>
          <p:cNvSpPr txBox="1"/>
          <p:nvPr/>
        </p:nvSpPr>
        <p:spPr>
          <a:xfrm>
            <a:off x="9427287" y="3368809"/>
            <a:ext cx="6316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Univ. of Washington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265CB8-5467-4404-AAC9-AEFA142D20C2}"/>
              </a:ext>
            </a:extLst>
          </p:cNvPr>
          <p:cNvSpPr txBox="1"/>
          <p:nvPr/>
        </p:nvSpPr>
        <p:spPr>
          <a:xfrm>
            <a:off x="3774484" y="3368809"/>
            <a:ext cx="5108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New York Times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E2ADE2-E8F9-4443-A319-FBCF36B979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38775" y="-3612094"/>
            <a:ext cx="3155894" cy="3155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613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D3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0096881D-9213-4433-9AC3-7C4E2D8CE938}"/>
              </a:ext>
            </a:extLst>
          </p:cNvPr>
          <p:cNvSpPr txBox="1">
            <a:spLocks/>
          </p:cNvSpPr>
          <p:nvPr/>
        </p:nvSpPr>
        <p:spPr bwMode="auto">
          <a:xfrm>
            <a:off x="504696" y="1999128"/>
            <a:ext cx="15577988" cy="791583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rmAutofit fontScale="77500" lnSpcReduction="2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Grand Reductionist Statements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Loading Data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Enter-Update-Exit Paradigm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Scales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Axes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Layouts</a:t>
            </a: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Transitions and Interaction</a:t>
            </a:r>
          </a:p>
          <a:p>
            <a:pPr marL="0" indent="0" defTabSz="1828800">
              <a:buClr>
                <a:srgbClr val="FFCC00"/>
              </a:buClr>
              <a:buNone/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0" indent="-685800" defTabSz="1828800">
              <a:buClr>
                <a:srgbClr val="FFCC00"/>
              </a:buClr>
              <a:buSzPct val="125000"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to go from here</a:t>
            </a:r>
          </a:p>
        </p:txBody>
      </p:sp>
    </p:spTree>
    <p:extLst>
      <p:ext uri="{BB962C8B-B14F-4D97-AF65-F5344CB8AC3E}">
        <p14:creationId xmlns:p14="http://schemas.microsoft.com/office/powerpoint/2010/main" val="263135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739BDFF-6147-4B79-8424-6C2559B47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D3.js in a Nutshell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52527C3-E81B-4DFD-BAFC-AC3DD08684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45460" y="549356"/>
            <a:ext cx="16357600" cy="9220200"/>
          </a:xfrm>
          <a:prstGeom prst="rect">
            <a:avLst/>
          </a:prstGeom>
        </p:spPr>
        <p:txBody>
          <a:bodyPr anchor="ctr"/>
          <a:lstStyle/>
          <a:p>
            <a:pPr marL="73152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D3 is a really powerful for-loop</a:t>
            </a:r>
          </a:p>
          <a:p>
            <a:pPr marL="73152"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with a ton of useful helper functions</a:t>
            </a:r>
          </a:p>
        </p:txBody>
      </p:sp>
    </p:spTree>
    <p:extLst>
      <p:ext uri="{BB962C8B-B14F-4D97-AF65-F5344CB8AC3E}">
        <p14:creationId xmlns:p14="http://schemas.microsoft.com/office/powerpoint/2010/main" val="4064437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D3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5A02D01-59F5-4DCC-9F5F-C5650C239B90}"/>
              </a:ext>
            </a:extLst>
          </p:cNvPr>
          <p:cNvSpPr txBox="1">
            <a:spLocks/>
          </p:cNvSpPr>
          <p:nvPr/>
        </p:nvSpPr>
        <p:spPr bwMode="auto">
          <a:xfrm>
            <a:off x="878540" y="1873518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defTabSz="1828800">
              <a:buClr>
                <a:srgbClr val="FFCC00"/>
              </a:buClr>
              <a:buNone/>
              <a:defRPr/>
            </a:pPr>
            <a:r>
              <a:rPr lang="en-US" sz="6400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Declarative, domain-specific specification language for manipulating the DOM</a:t>
            </a:r>
          </a:p>
          <a:p>
            <a:pPr marL="685800" indent="-685800" defTabSz="1828800">
              <a:buClr>
                <a:srgbClr val="FFCC00"/>
              </a:buClr>
              <a:defRPr/>
            </a:pPr>
            <a:endParaRPr lang="en-US" sz="6400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0" lvl="1" indent="0" algn="ctr" defTabSz="1828800">
              <a:buClr>
                <a:srgbClr val="FFCC00"/>
              </a:buClr>
              <a:buNone/>
              <a:defRPr/>
            </a:pPr>
            <a:r>
              <a:rPr lang="en-US" sz="5600" kern="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Define a template for each type of element</a:t>
            </a:r>
          </a:p>
          <a:p>
            <a:pPr marL="914400" lvl="1" indent="0" algn="ctr" defTabSz="1828800">
              <a:buClr>
                <a:srgbClr val="FFCC00"/>
              </a:buClr>
              <a:buNone/>
              <a:defRPr/>
            </a:pPr>
            <a:r>
              <a:rPr lang="en-US" sz="5600" kern="0" dirty="0">
                <a:solidFill>
                  <a:srgbClr val="FFFFF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D3 draws one element for each data point</a:t>
            </a:r>
          </a:p>
        </p:txBody>
      </p:sp>
    </p:spTree>
    <p:extLst>
      <p:ext uri="{BB962C8B-B14F-4D97-AF65-F5344CB8AC3E}">
        <p14:creationId xmlns:p14="http://schemas.microsoft.com/office/powerpoint/2010/main" val="105054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 Importing D3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3B033-5835-4A7F-8B0E-648870DF65CA}"/>
              </a:ext>
            </a:extLst>
          </p:cNvPr>
          <p:cNvSpPr txBox="1">
            <a:spLocks/>
          </p:cNvSpPr>
          <p:nvPr/>
        </p:nvSpPr>
        <p:spPr bwMode="auto">
          <a:xfrm>
            <a:off x="699248" y="88750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&lt;html 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&lt;script src='lib/d3.js’ charset=‘utf-8’&gt;&lt;/script&gt;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&lt;script src='js/project.js'&gt;&lt;/script&gt;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&lt;div id=“vis”&gt;&lt;/div&gt;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6249805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81CE2FF-F776-4FD5-86E2-EB9C0614C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/>
              <a:t> Importing D3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C3B033-5835-4A7F-8B0E-648870DF65CA}"/>
              </a:ext>
            </a:extLst>
          </p:cNvPr>
          <p:cNvSpPr txBox="1">
            <a:spLocks/>
          </p:cNvSpPr>
          <p:nvPr/>
        </p:nvSpPr>
        <p:spPr bwMode="auto">
          <a:xfrm>
            <a:off x="699248" y="887506"/>
            <a:ext cx="16357600" cy="922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182880" bIns="91440" numCol="1" anchor="ctr" anchorCtr="0" compatLnSpc="1">
            <a:prstTxWarp prst="textNoShape">
              <a:avLst/>
            </a:prstTxWarp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Symbol" charset="2"/>
              <a:buChar char="-"/>
              <a:defRPr kumimoji="1"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charset="0"/>
              <a:buChar char="•"/>
              <a:defRPr kumimoji="1"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–"/>
              <a:defRPr kumimoji="1"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»"/>
              <a:defRPr kumimoji="1"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defRPr kumimoji="1"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&lt;html 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	</a:t>
            </a:r>
            <a:r>
              <a:rPr lang="en-US" sz="3600" b="1" kern="0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&lt;script </a:t>
            </a:r>
            <a:r>
              <a:rPr lang="en-US" sz="3600" b="1" kern="0" err="1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b="1" kern="0">
                <a:solidFill>
                  <a:srgbClr val="F79646"/>
                </a:solidFill>
                <a:latin typeface="Courier New" charset="0"/>
                <a:ea typeface="Courier New" charset="0"/>
                <a:cs typeface="Courier New" charset="0"/>
              </a:rPr>
              <a:t>='lib/d3.js’ charset=‘utf-8’&gt;&lt;/script&gt;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&lt;script 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src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='</a:t>
            </a:r>
            <a:r>
              <a:rPr lang="en-US" sz="3600" kern="0" err="1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js</a:t>
            </a: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/project.js'&gt;&lt;/script&gt;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&lt;/head&gt;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&lt;body&gt;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	&lt;div id=“vis”&gt;&lt;/div&gt;</a:t>
            </a:r>
          </a:p>
          <a:p>
            <a:pPr marL="914400" lvl="1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&lt;/body&gt;</a:t>
            </a:r>
          </a:p>
          <a:p>
            <a:pPr marL="0" indent="0" defTabSz="1828800">
              <a:buClr>
                <a:srgbClr val="C0504D"/>
              </a:buClr>
              <a:buNone/>
            </a:pPr>
            <a:r>
              <a:rPr lang="en-US" sz="3600" kern="0">
                <a:solidFill>
                  <a:prstClr val="black"/>
                </a:solidFill>
                <a:latin typeface="Courier New" charset="0"/>
                <a:ea typeface="Courier New" charset="0"/>
                <a:cs typeface="Courier New" charset="0"/>
              </a:rPr>
              <a:t>&lt;/html&gt;</a:t>
            </a:r>
          </a:p>
        </p:txBody>
      </p:sp>
      <p:sp>
        <p:nvSpPr>
          <p:cNvPr id="7" name="Down Arrow 6">
            <a:extLst>
              <a:ext uri="{FF2B5EF4-FFF2-40B4-BE49-F238E27FC236}">
                <a16:creationId xmlns:a16="http://schemas.microsoft.com/office/drawing/2014/main" id="{7E1C34F8-0E8C-49EA-8773-F7FF33AE7CFA}"/>
              </a:ext>
            </a:extLst>
          </p:cNvPr>
          <p:cNvSpPr/>
          <p:nvPr/>
        </p:nvSpPr>
        <p:spPr bwMode="auto">
          <a:xfrm rot="1543423">
            <a:off x="12961442" y="1990383"/>
            <a:ext cx="1060584" cy="1769346"/>
          </a:xfrm>
          <a:prstGeom prst="downArrow">
            <a:avLst/>
          </a:prstGeom>
          <a:solidFill>
            <a:srgbClr val="FF6600"/>
          </a:solidFill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182880" tIns="91440" rIns="182880" bIns="91440" numCol="1" rtlCol="0" anchor="t" anchorCtr="0" compatLnSpc="1">
            <a:prstTxWarp prst="textNoShape">
              <a:avLst/>
            </a:prstTxWarp>
          </a:bodyPr>
          <a:lstStyle/>
          <a:p>
            <a:pPr defTabSz="1828800">
              <a:lnSpc>
                <a:spcPct val="90000"/>
              </a:lnSpc>
              <a:defRPr/>
            </a:pPr>
            <a:endParaRPr lang="en-US" sz="4800" kern="0">
              <a:solidFill>
                <a:srgbClr val="000000"/>
              </a:solidFill>
              <a:ea typeface="ＭＳ Ｐゴシック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677744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Custom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996633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80D7AC-0AD1-40E3-BD64-72DA883B1D26}"/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91570</TotalTime>
  <Words>1057</Words>
  <Application>Microsoft Macintosh PowerPoint</Application>
  <PresentationFormat>Custom</PresentationFormat>
  <Paragraphs>248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Arial</vt:lpstr>
      <vt:lpstr>Calibri</vt:lpstr>
      <vt:lpstr>Courier New</vt:lpstr>
      <vt:lpstr>Helvetica</vt:lpstr>
      <vt:lpstr>Helvetica Neue Light</vt:lpstr>
      <vt:lpstr>Symbol</vt:lpstr>
      <vt:lpstr>Tahoma</vt:lpstr>
      <vt:lpstr>Trebuchet MS</vt:lpstr>
      <vt:lpstr>Wingdings</vt:lpstr>
      <vt:lpstr>Title &amp; Bullet</vt:lpstr>
      <vt:lpstr>1_Title &amp; Bullet</vt:lpstr>
      <vt:lpstr>Full Page Layout</vt:lpstr>
      <vt:lpstr>Lecture 9.3 - D3 Overview</vt:lpstr>
      <vt:lpstr>PowerPoint Presentation</vt:lpstr>
      <vt:lpstr>PowerPoint Presentation</vt:lpstr>
      <vt:lpstr>PowerPoint Presentation</vt:lpstr>
      <vt:lpstr>D3</vt:lpstr>
      <vt:lpstr>D3.js in a Nutshell</vt:lpstr>
      <vt:lpstr>D3</vt:lpstr>
      <vt:lpstr> Importing D3</vt:lpstr>
      <vt:lpstr> Importing D3</vt:lpstr>
      <vt:lpstr> Importing D3</vt:lpstr>
      <vt:lpstr> Importing D3</vt:lpstr>
      <vt:lpstr>Assigning the Canvas to a Variable</vt:lpstr>
      <vt:lpstr>Loading Data</vt:lpstr>
      <vt:lpstr>Rawdata from a CSV file</vt:lpstr>
      <vt:lpstr>Problem</vt:lpstr>
      <vt:lpstr>Problem</vt:lpstr>
      <vt:lpstr>rawdata from a CSV file</vt:lpstr>
      <vt:lpstr>rawdata from a CSV file</vt:lpstr>
      <vt:lpstr>D3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3643</cp:revision>
  <dcterms:created xsi:type="dcterms:W3CDTF">2008-01-24T03:11:41Z</dcterms:created>
  <dcterms:modified xsi:type="dcterms:W3CDTF">2021-02-19T08:37:36Z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