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22"/>
  </p:notesMasterIdLst>
  <p:handoutMasterIdLst>
    <p:handoutMasterId r:id="rId23"/>
  </p:handoutMasterIdLst>
  <p:sldIdLst>
    <p:sldId id="818" r:id="rId7"/>
    <p:sldId id="809" r:id="rId8"/>
    <p:sldId id="313" r:id="rId9"/>
    <p:sldId id="314" r:id="rId10"/>
    <p:sldId id="316" r:id="rId11"/>
    <p:sldId id="322" r:id="rId12"/>
    <p:sldId id="323" r:id="rId13"/>
    <p:sldId id="315" r:id="rId14"/>
    <p:sldId id="318" r:id="rId15"/>
    <p:sldId id="319" r:id="rId16"/>
    <p:sldId id="306" r:id="rId17"/>
    <p:sldId id="324" r:id="rId18"/>
    <p:sldId id="325" r:id="rId19"/>
    <p:sldId id="326" r:id="rId20"/>
    <p:sldId id="820" r:id="rId21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2/19/21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181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132848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6153615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 </a:t>
            </a:r>
          </a:p>
          <a:p>
            <a:r>
              <a:rPr lang="en-US" sz="3600" dirty="0"/>
              <a:t>of the printing and typesetting industry. Lorem Ipsum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82067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6354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8849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DACED9A-0F1F-A44E-9EED-799CE1C753FF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AE1D262-A3AB-B847-A9E0-22CCA8183E3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18EC09-DA22-0647-9109-78940D84F10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2D67711B-3A01-DC4B-B13B-A2EFA0CE776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46B508C5-8608-0145-B7A6-B0EFF158494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B6E9C4-867B-9F4D-9239-586A5457F1D5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46211BE-AFA7-4840-9CDC-3720A26F09AA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191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9.4 - Enter-Update-Exit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E-U-E Pattern Template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7A457B-0AA0-4B43-AC00-CEEE46B5854F}"/>
              </a:ext>
            </a:extLst>
          </p:cNvPr>
          <p:cNvSpPr txBox="1">
            <a:spLocks/>
          </p:cNvSpPr>
          <p:nvPr/>
        </p:nvSpPr>
        <p:spPr bwMode="auto">
          <a:xfrm>
            <a:off x="504696" y="124609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var group = 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vis.selectAll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.data(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 //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must be an array!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group.enter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).append(“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 //ENTER!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 //UPDATE!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group.exit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).remove( ) //EXIT!</a:t>
            </a:r>
          </a:p>
        </p:txBody>
      </p:sp>
    </p:spTree>
    <p:extLst>
      <p:ext uri="{BB962C8B-B14F-4D97-AF65-F5344CB8AC3E}">
        <p14:creationId xmlns:p14="http://schemas.microsoft.com/office/powerpoint/2010/main" val="2849783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8753A42-3B1E-41EB-9FBD-018A3E5E0395}"/>
              </a:ext>
            </a:extLst>
          </p:cNvPr>
          <p:cNvSpPr txBox="1"/>
          <p:nvPr/>
        </p:nvSpPr>
        <p:spPr>
          <a:xfrm>
            <a:off x="365126" y="3122435"/>
            <a:ext cx="173736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hangingPunct="0"/>
            <a:r>
              <a:rPr lang="en-US" sz="200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WARNING</a:t>
            </a:r>
            <a:r>
              <a:rPr lang="en-US" sz="23000" dirty="0">
                <a:solidFill>
                  <a:srgbClr val="FF0000"/>
                </a:solidFill>
                <a:latin typeface="Helvetica Neue Light"/>
                <a:ea typeface="+mn-ea"/>
                <a:cs typeface="Helvetica Neue Light"/>
              </a:rPr>
              <a:t>!!!!</a:t>
            </a:r>
          </a:p>
        </p:txBody>
      </p:sp>
    </p:spTree>
    <p:extLst>
      <p:ext uri="{BB962C8B-B14F-4D97-AF65-F5344CB8AC3E}">
        <p14:creationId xmlns:p14="http://schemas.microsoft.com/office/powerpoint/2010/main" val="2755361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E-U-E Pattern Template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7A457B-0AA0-4B43-AC00-CEEE46B5854F}"/>
              </a:ext>
            </a:extLst>
          </p:cNvPr>
          <p:cNvSpPr txBox="1">
            <a:spLocks/>
          </p:cNvSpPr>
          <p:nvPr/>
        </p:nvSpPr>
        <p:spPr bwMode="auto">
          <a:xfrm>
            <a:off x="504696" y="124609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var group = 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vis.selectAll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.data(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 //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must be an array!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group.enter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).append(“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 //ENTER!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 //UPDATE!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group.exit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).remove( ) //EXIT!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541E6E-3ECB-4E20-9FAE-FD43D57E74F6}"/>
              </a:ext>
            </a:extLst>
          </p:cNvPr>
          <p:cNvSpPr txBox="1"/>
          <p:nvPr/>
        </p:nvSpPr>
        <p:spPr>
          <a:xfrm>
            <a:off x="6706652" y="4391893"/>
            <a:ext cx="111102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800" eaLnBrk="0" hangingPunct="0"/>
            <a:r>
              <a:rPr lang="en-US" sz="5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Many online examples</a:t>
            </a:r>
          </a:p>
        </p:txBody>
      </p:sp>
    </p:spTree>
    <p:extLst>
      <p:ext uri="{BB962C8B-B14F-4D97-AF65-F5344CB8AC3E}">
        <p14:creationId xmlns:p14="http://schemas.microsoft.com/office/powerpoint/2010/main" val="1305146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E-U-E Pattern Template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7A457B-0AA0-4B43-AC00-CEEE46B5854F}"/>
              </a:ext>
            </a:extLst>
          </p:cNvPr>
          <p:cNvSpPr txBox="1">
            <a:spLocks/>
          </p:cNvSpPr>
          <p:nvPr/>
        </p:nvSpPr>
        <p:spPr bwMode="auto">
          <a:xfrm>
            <a:off x="504696" y="124609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var group = 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vis.selectAll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.data(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 //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must be an array!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strike="sngStrike" kern="0" err="1">
                <a:solidFill>
                  <a:prstClr val="white">
                    <a:lumMod val="85000"/>
                  </a:prstClr>
                </a:solidFill>
                <a:latin typeface="Courier New" charset="0"/>
                <a:ea typeface="Courier New" charset="0"/>
                <a:cs typeface="Courier New" charset="0"/>
              </a:rPr>
              <a:t>group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.enter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).append(“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 //ENTER!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 //UPDATE!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group.exit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).remove( ) //EXIT!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B750BF-84FD-4AE9-BD0F-113E32C9F57D}"/>
              </a:ext>
            </a:extLst>
          </p:cNvPr>
          <p:cNvSpPr txBox="1"/>
          <p:nvPr/>
        </p:nvSpPr>
        <p:spPr>
          <a:xfrm>
            <a:off x="6872906" y="4441882"/>
            <a:ext cx="111102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5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Many online examples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5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drop the variable name before .enter()</a:t>
            </a:r>
          </a:p>
        </p:txBody>
      </p:sp>
    </p:spTree>
    <p:extLst>
      <p:ext uri="{BB962C8B-B14F-4D97-AF65-F5344CB8AC3E}">
        <p14:creationId xmlns:p14="http://schemas.microsoft.com/office/powerpoint/2010/main" val="2252730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E-U-E Pattern Template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7A457B-0AA0-4B43-AC00-CEEE46B5854F}"/>
              </a:ext>
            </a:extLst>
          </p:cNvPr>
          <p:cNvSpPr txBox="1">
            <a:spLocks/>
          </p:cNvSpPr>
          <p:nvPr/>
        </p:nvSpPr>
        <p:spPr bwMode="auto">
          <a:xfrm>
            <a:off x="504696" y="124609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var group = 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vis.selectAll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.data(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 //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must be an array!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strike="sngStrike" kern="0" err="1">
                <a:solidFill>
                  <a:prstClr val="white">
                    <a:lumMod val="85000"/>
                  </a:prstClr>
                </a:solidFill>
                <a:latin typeface="Courier New" charset="0"/>
                <a:ea typeface="Courier New" charset="0"/>
                <a:cs typeface="Courier New" charset="0"/>
              </a:rPr>
              <a:t>group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.enter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).append(“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 //ENTER!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 //UPDATE!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 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group.exit</a:t>
            </a:r>
            <a:r>
              <a:rPr lang="en-US" sz="44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).remove( ) //EXIT!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C5A4C1-04EA-433A-A8E8-EF0475D66BB7}"/>
              </a:ext>
            </a:extLst>
          </p:cNvPr>
          <p:cNvSpPr txBox="1"/>
          <p:nvPr/>
        </p:nvSpPr>
        <p:spPr>
          <a:xfrm>
            <a:off x="6665088" y="4469591"/>
            <a:ext cx="111102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Many online examples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drop the variable name before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.enter()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highly recommend you don’t!</a:t>
            </a:r>
          </a:p>
        </p:txBody>
      </p:sp>
      <p:sp>
        <p:nvSpPr>
          <p:cNvPr id="5" name="Down Arrow 6">
            <a:extLst>
              <a:ext uri="{FF2B5EF4-FFF2-40B4-BE49-F238E27FC236}">
                <a16:creationId xmlns:a16="http://schemas.microsoft.com/office/drawing/2014/main" id="{2DACB456-084C-4339-BB5A-157DF3FE4DAE}"/>
              </a:ext>
            </a:extLst>
          </p:cNvPr>
          <p:cNvSpPr/>
          <p:nvPr/>
        </p:nvSpPr>
        <p:spPr bwMode="auto">
          <a:xfrm rot="12789769">
            <a:off x="840300" y="4489773"/>
            <a:ext cx="488956" cy="1394258"/>
          </a:xfrm>
          <a:prstGeom prst="downArrow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</a:pPr>
            <a:endParaRPr lang="en-US" sz="480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006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E01A9-0C90-7B4C-938F-ADFE9C6428E3}"/>
              </a:ext>
            </a:extLst>
          </p:cNvPr>
          <p:cNvSpPr txBox="1"/>
          <p:nvPr/>
        </p:nvSpPr>
        <p:spPr>
          <a:xfrm>
            <a:off x="1140077" y="8459080"/>
            <a:ext cx="9583586" cy="3693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l" defTabSz="50800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We thank Dr. Chad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Stolper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for sharing teaching materials for </a:t>
            </a:r>
            <a:r>
              <a:rPr lang="en-US" sz="2000" dirty="0">
                <a:solidFill>
                  <a:srgbClr val="FFFFFF"/>
                </a:solidFill>
                <a:latin typeface="Trebuchet MS" panose="020B0603020202020204" pitchFamily="34" charset="0"/>
              </a:rPr>
              <a:t>visualization and D3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F9F574-44E8-4E26-B5A4-5DCAC8899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Enter-Update-Exit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1B1383-817C-42A1-8837-51E6FD0BD6E5}"/>
              </a:ext>
            </a:extLst>
          </p:cNvPr>
          <p:cNvSpPr txBox="1">
            <a:spLocks/>
          </p:cNvSpPr>
          <p:nvPr/>
        </p:nvSpPr>
        <p:spPr bwMode="auto">
          <a:xfrm>
            <a:off x="504697" y="2052920"/>
            <a:ext cx="15058034" cy="7772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most critical facet of how D3 works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remember nothing else from today, remember this...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“Enter-Update-Exit”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“Enter-Update-Exit”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“Enter-Update-Exit”</a:t>
            </a:r>
          </a:p>
        </p:txBody>
      </p:sp>
    </p:spTree>
    <p:extLst>
      <p:ext uri="{BB962C8B-B14F-4D97-AF65-F5344CB8AC3E}">
        <p14:creationId xmlns:p14="http://schemas.microsoft.com/office/powerpoint/2010/main" val="3173223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F9F574-44E8-4E26-B5A4-5DCAC8899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/>
              <a:t>Enter-Update-Exit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52ECF8-D79F-4FB5-AD30-076E603E9E21}"/>
              </a:ext>
            </a:extLst>
          </p:cNvPr>
          <p:cNvSpPr txBox="1">
            <a:spLocks/>
          </p:cNvSpPr>
          <p:nvPr/>
        </p:nvSpPr>
        <p:spPr bwMode="auto">
          <a:xfrm>
            <a:off x="1063747" y="2568967"/>
            <a:ext cx="16160506" cy="686598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Pattern:</a:t>
            </a:r>
          </a:p>
          <a:p>
            <a:pPr marL="685800" indent="-685800" defTabSz="1828800">
              <a:spcBef>
                <a:spcPts val="3744"/>
              </a:spcBef>
              <a:buClr>
                <a:srgbClr val="FFCC00"/>
              </a:buClr>
              <a:buSzPct val="140000"/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Select a </a:t>
            </a:r>
            <a:r>
              <a:rPr lang="en-US" sz="4000" kern="0" dirty="0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“group” of “elements” 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(e.g., circles)</a:t>
            </a:r>
          </a:p>
          <a:p>
            <a:pPr marL="685800" indent="-685800" defTabSz="1828800">
              <a:spcBef>
                <a:spcPts val="3744"/>
              </a:spcBef>
              <a:buClr>
                <a:srgbClr val="FFCC00"/>
              </a:buClr>
              <a:buSzPct val="140000"/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Assign </a:t>
            </a: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data 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to the </a:t>
            </a:r>
            <a:r>
              <a:rPr lang="en-US" sz="4000" kern="0" dirty="0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group</a:t>
            </a:r>
          </a:p>
          <a:p>
            <a:pPr marL="685800" indent="-685800" defTabSz="1828800">
              <a:spcBef>
                <a:spcPts val="3744"/>
              </a:spcBef>
              <a:buClr>
                <a:srgbClr val="FFCC00"/>
              </a:buClr>
              <a:buSzPct val="140000"/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Enter: </a:t>
            </a:r>
            <a:r>
              <a:rPr lang="en-US" sz="4000" kern="0" dirty="0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Create new elements 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for </a:t>
            </a: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data points 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not associated with any elements yet (and set constant or initial attribute values)</a:t>
            </a:r>
          </a:p>
          <a:p>
            <a:pPr marL="685800" indent="-685800" defTabSz="1828800">
              <a:spcBef>
                <a:spcPts val="3744"/>
              </a:spcBef>
              <a:buClr>
                <a:srgbClr val="FFCC00"/>
              </a:buClr>
              <a:buSzPct val="140000"/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Update: Set the attributes of </a:t>
            </a:r>
            <a:r>
              <a:rPr lang="en-US" sz="4000" kern="0" dirty="0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all the elements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 based on the </a:t>
            </a: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data</a:t>
            </a:r>
          </a:p>
          <a:p>
            <a:pPr marL="685800" indent="-685800" defTabSz="1828800">
              <a:spcBef>
                <a:spcPts val="3744"/>
              </a:spcBef>
              <a:buClr>
                <a:srgbClr val="FFCC00"/>
              </a:buClr>
              <a:buSzPct val="140000"/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Exit: Remove </a:t>
            </a:r>
            <a:r>
              <a:rPr lang="en-US" sz="4000" kern="0" dirty="0">
                <a:solidFill>
                  <a:srgbClr val="FF66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elements 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that don’t have </a:t>
            </a: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data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Helvetica Neue" charset="0"/>
                <a:cs typeface="Arial" panose="020B0604020202020204" pitchFamily="34" charset="0"/>
              </a:rPr>
              <a:t> anymore</a:t>
            </a:r>
          </a:p>
        </p:txBody>
      </p:sp>
    </p:spTree>
    <p:extLst>
      <p:ext uri="{BB962C8B-B14F-4D97-AF65-F5344CB8AC3E}">
        <p14:creationId xmlns:p14="http://schemas.microsoft.com/office/powerpoint/2010/main" val="7106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CF79300-1A08-4674-B7FA-95F68036A1F5}"/>
              </a:ext>
            </a:extLst>
          </p:cNvPr>
          <p:cNvSpPr txBox="1">
            <a:spLocks/>
          </p:cNvSpPr>
          <p:nvPr/>
        </p:nvSpPr>
        <p:spPr bwMode="auto">
          <a:xfrm>
            <a:off x="445217" y="2102895"/>
            <a:ext cx="12387594" cy="761145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.data( [1,2,3,4]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Enter: [</a:t>
            </a:r>
            <a:r>
              <a:rPr lang="en-US" sz="5200" kern="0" dirty="0">
                <a:solidFill>
                  <a:srgbClr val="FF66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1,2,3,4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Update: [1,2,3,4]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Exit: [ ]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 ( [1,2,3,4,5,6]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Enter: [</a:t>
            </a:r>
            <a:r>
              <a:rPr lang="en-US" sz="5200" kern="0" dirty="0">
                <a:solidFill>
                  <a:srgbClr val="FF66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5,6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Update: [1,2,3,4,5,6]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Exit: [ ]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 ( [1,2,3]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Enter: [ 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Update: </a:t>
            </a:r>
            <a:r>
              <a:rPr lang="en-US" sz="5200" kern="0" dirty="0">
                <a:solidFill>
                  <a:srgbClr val="008D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???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Exit: [</a:t>
            </a:r>
            <a:r>
              <a:rPr lang="en-US" sz="5200" kern="0" dirty="0">
                <a:solidFill>
                  <a:srgbClr val="E7B9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4,5,6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endParaRPr lang="en-US" sz="5600" kern="0" dirty="0">
              <a:solidFill>
                <a:srgbClr val="E7B9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7BA94D9-36D2-432B-AB1E-4C045ADAE9C5}"/>
              </a:ext>
            </a:extLst>
          </p:cNvPr>
          <p:cNvGrpSpPr/>
          <p:nvPr/>
        </p:nvGrpSpPr>
        <p:grpSpPr>
          <a:xfrm>
            <a:off x="8223808" y="1798089"/>
            <a:ext cx="9458842" cy="4639021"/>
            <a:chOff x="4119645" y="1661851"/>
            <a:chExt cx="5055883" cy="2521375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62640D3-281F-4C4C-B38C-561DB4601E7E}"/>
                </a:ext>
              </a:extLst>
            </p:cNvPr>
            <p:cNvSpPr/>
            <p:nvPr/>
          </p:nvSpPr>
          <p:spPr bwMode="auto">
            <a:xfrm>
              <a:off x="5034845" y="2043289"/>
              <a:ext cx="2111022" cy="1388533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182880" tIns="91440" rIns="182880" bIns="91440" numCol="1" rtlCol="0" anchor="t" anchorCtr="0" compatLnSpc="1">
              <a:prstTxWarp prst="textNoShape">
                <a:avLst/>
              </a:prstTxWarp>
            </a:bodyPr>
            <a:lstStyle/>
            <a:p>
              <a:pPr defTabSz="1828800">
                <a:lnSpc>
                  <a:spcPct val="90000"/>
                </a:lnSpc>
                <a:defRPr/>
              </a:pPr>
              <a:endParaRPr lang="en-US" sz="4800" kern="0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6F5A79A2-B3C5-4F9C-9C1C-75DECD88A4B7}"/>
                </a:ext>
              </a:extLst>
            </p:cNvPr>
            <p:cNvSpPr/>
            <p:nvPr/>
          </p:nvSpPr>
          <p:spPr bwMode="auto">
            <a:xfrm>
              <a:off x="6214534" y="2043289"/>
              <a:ext cx="2111022" cy="1388533"/>
            </a:xfrm>
            <a:prstGeom prst="ellipse">
              <a:avLst/>
            </a:prstGeom>
            <a:solidFill>
              <a:srgbClr val="E7B900">
                <a:alpha val="5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182880" tIns="91440" rIns="182880" bIns="91440" numCol="1" rtlCol="0" anchor="t" anchorCtr="0" compatLnSpc="1">
              <a:prstTxWarp prst="textNoShape">
                <a:avLst/>
              </a:prstTxWarp>
            </a:bodyPr>
            <a:lstStyle/>
            <a:p>
              <a:pPr defTabSz="1828800">
                <a:lnSpc>
                  <a:spcPct val="90000"/>
                </a:lnSpc>
                <a:defRPr/>
              </a:pPr>
              <a:endParaRPr lang="en-US" sz="4800" kern="0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80D6172-B7F0-4606-9800-1C6553251FF8}"/>
                </a:ext>
              </a:extLst>
            </p:cNvPr>
            <p:cNvSpPr txBox="1"/>
            <p:nvPr/>
          </p:nvSpPr>
          <p:spPr>
            <a:xfrm>
              <a:off x="4286082" y="1707008"/>
              <a:ext cx="1500476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New Data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28B9C073-8C7E-41BE-AC6A-9FB68ABBC7F8}"/>
                </a:ext>
              </a:extLst>
            </p:cNvPr>
            <p:cNvSpPr txBox="1"/>
            <p:nvPr/>
          </p:nvSpPr>
          <p:spPr>
            <a:xfrm>
              <a:off x="7187517" y="1661851"/>
              <a:ext cx="1988011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Old Elements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AF1358-DADE-42FD-BAA9-036599EFC9BC}"/>
                </a:ext>
              </a:extLst>
            </p:cNvPr>
            <p:cNvCxnSpPr/>
            <p:nvPr/>
          </p:nvCxnSpPr>
          <p:spPr bwMode="auto">
            <a:xfrm>
              <a:off x="4989689" y="3228622"/>
              <a:ext cx="0" cy="51928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CF594CB-14BF-47B1-9684-3AA110240D77}"/>
                </a:ext>
              </a:extLst>
            </p:cNvPr>
            <p:cNvCxnSpPr/>
            <p:nvPr/>
          </p:nvCxnSpPr>
          <p:spPr bwMode="auto">
            <a:xfrm>
              <a:off x="4989689" y="3747911"/>
              <a:ext cx="3409244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5904BB7-EA9B-468C-99BD-A0D072DC7DB6}"/>
                </a:ext>
              </a:extLst>
            </p:cNvPr>
            <p:cNvCxnSpPr/>
            <p:nvPr/>
          </p:nvCxnSpPr>
          <p:spPr bwMode="auto">
            <a:xfrm>
              <a:off x="8398933" y="3228621"/>
              <a:ext cx="0" cy="51928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20CBF58-DAD8-4B80-BD3E-4724DA2DAF90}"/>
                </a:ext>
              </a:extLst>
            </p:cNvPr>
            <p:cNvSpPr txBox="1"/>
            <p:nvPr/>
          </p:nvSpPr>
          <p:spPr>
            <a:xfrm>
              <a:off x="4119645" y="2462806"/>
              <a:ext cx="842432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FF6600"/>
                  </a:solidFill>
                  <a:latin typeface="Helvetica Neue Light"/>
                  <a:ea typeface="+mn-ea"/>
                  <a:cs typeface="Helvetica Neue Light"/>
                </a:rPr>
                <a:t>Enter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2CDC6A0-E61B-4699-A3B3-46FCE9A3F44D}"/>
                </a:ext>
              </a:extLst>
            </p:cNvPr>
            <p:cNvSpPr txBox="1"/>
            <p:nvPr/>
          </p:nvSpPr>
          <p:spPr>
            <a:xfrm>
              <a:off x="8340866" y="2446429"/>
              <a:ext cx="611089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E7B900"/>
                  </a:solidFill>
                  <a:latin typeface="Helvetica Neue Light"/>
                  <a:ea typeface="+mn-ea"/>
                  <a:cs typeface="Helvetica Neue Light"/>
                </a:rPr>
                <a:t>Exit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424401C-FF47-4EF0-94DB-3328125BAE0A}"/>
                </a:ext>
              </a:extLst>
            </p:cNvPr>
            <p:cNvSpPr txBox="1"/>
            <p:nvPr/>
          </p:nvSpPr>
          <p:spPr>
            <a:xfrm>
              <a:off x="6113864" y="3731567"/>
              <a:ext cx="1139752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Update</a:t>
              </a:r>
            </a:p>
          </p:txBody>
        </p:sp>
      </p:grpSp>
      <p:sp>
        <p:nvSpPr>
          <p:cNvPr id="15" name="Title 3">
            <a:extLst>
              <a:ext uri="{FF2B5EF4-FFF2-40B4-BE49-F238E27FC236}">
                <a16:creationId xmlns:a16="http://schemas.microsoft.com/office/drawing/2014/main" id="{5AF9F574-44E8-4E26-B5A4-5DCAC88997D4}"/>
              </a:ext>
            </a:extLst>
          </p:cNvPr>
          <p:cNvSpPr txBox="1">
            <a:spLocks/>
          </p:cNvSpPr>
          <p:nvPr/>
        </p:nvSpPr>
        <p:spPr>
          <a:xfrm>
            <a:off x="504697" y="549357"/>
            <a:ext cx="12537050" cy="198755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defTabSz="914400" fontAlgn="auto">
              <a:spcAft>
                <a:spcPts val="0"/>
              </a:spcAft>
            </a:pPr>
            <a:r>
              <a:rPr lang="en-US" sz="7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.enter( ) and .exit( )</a:t>
            </a:r>
          </a:p>
        </p:txBody>
      </p:sp>
    </p:spTree>
    <p:extLst>
      <p:ext uri="{BB962C8B-B14F-4D97-AF65-F5344CB8AC3E}">
        <p14:creationId xmlns:p14="http://schemas.microsoft.com/office/powerpoint/2010/main" val="838172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CF79300-1A08-4674-B7FA-95F68036A1F5}"/>
              </a:ext>
            </a:extLst>
          </p:cNvPr>
          <p:cNvSpPr txBox="1">
            <a:spLocks/>
          </p:cNvSpPr>
          <p:nvPr/>
        </p:nvSpPr>
        <p:spPr bwMode="auto">
          <a:xfrm>
            <a:off x="445217" y="2103589"/>
            <a:ext cx="12387594" cy="761145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.data( [1,2,3,4]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Enter: [</a:t>
            </a:r>
            <a:r>
              <a:rPr lang="en-US" sz="5200" kern="0" dirty="0">
                <a:solidFill>
                  <a:srgbClr val="FF66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1,2,3,4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Update: [1,2,3,4]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Exit: [ ]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 ( [1,2,3,4,5,6]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Enter: [</a:t>
            </a:r>
            <a:r>
              <a:rPr lang="en-US" sz="5200" kern="0" dirty="0">
                <a:solidFill>
                  <a:srgbClr val="FF66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5,6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Update: [1,2,3,4,5,6]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Exit: [ ]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 ( [1,2,3]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Enter: [ 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Update: </a:t>
            </a: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[1,2,3,4,5,6]</a:t>
            </a:r>
            <a:endParaRPr lang="en-US" sz="5200" kern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Exit: [</a:t>
            </a:r>
            <a:r>
              <a:rPr lang="en-US" sz="5200" kern="0" dirty="0">
                <a:solidFill>
                  <a:srgbClr val="E7B9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4,5,6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]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endParaRPr lang="en-US" sz="5600" kern="0" dirty="0">
              <a:solidFill>
                <a:srgbClr val="E7B9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36B53C-026B-42CD-A12D-CE452BEF00B2}"/>
              </a:ext>
            </a:extLst>
          </p:cNvPr>
          <p:cNvGrpSpPr/>
          <p:nvPr/>
        </p:nvGrpSpPr>
        <p:grpSpPr>
          <a:xfrm>
            <a:off x="8223808" y="1798783"/>
            <a:ext cx="9458842" cy="4639021"/>
            <a:chOff x="4119645" y="1661851"/>
            <a:chExt cx="5055883" cy="2521375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8F13DA9-72FC-434C-8496-A2C49814AFAB}"/>
                </a:ext>
              </a:extLst>
            </p:cNvPr>
            <p:cNvSpPr/>
            <p:nvPr/>
          </p:nvSpPr>
          <p:spPr bwMode="auto">
            <a:xfrm>
              <a:off x="5034845" y="2043289"/>
              <a:ext cx="2111022" cy="1388533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182880" tIns="91440" rIns="182880" bIns="91440" numCol="1" rtlCol="0" anchor="t" anchorCtr="0" compatLnSpc="1">
              <a:prstTxWarp prst="textNoShape">
                <a:avLst/>
              </a:prstTxWarp>
            </a:bodyPr>
            <a:lstStyle/>
            <a:p>
              <a:pPr defTabSz="1828800">
                <a:lnSpc>
                  <a:spcPct val="90000"/>
                </a:lnSpc>
                <a:defRPr/>
              </a:pPr>
              <a:endParaRPr lang="en-US" sz="4800" kern="0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0853554-09A7-4772-872B-DE3DA537F233}"/>
                </a:ext>
              </a:extLst>
            </p:cNvPr>
            <p:cNvSpPr/>
            <p:nvPr/>
          </p:nvSpPr>
          <p:spPr bwMode="auto">
            <a:xfrm>
              <a:off x="6214534" y="2043289"/>
              <a:ext cx="2111022" cy="1388533"/>
            </a:xfrm>
            <a:prstGeom prst="ellipse">
              <a:avLst/>
            </a:prstGeom>
            <a:solidFill>
              <a:srgbClr val="E7B900">
                <a:alpha val="5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182880" tIns="91440" rIns="182880" bIns="91440" numCol="1" rtlCol="0" anchor="t" anchorCtr="0" compatLnSpc="1">
              <a:prstTxWarp prst="textNoShape">
                <a:avLst/>
              </a:prstTxWarp>
            </a:bodyPr>
            <a:lstStyle/>
            <a:p>
              <a:pPr defTabSz="1828800">
                <a:lnSpc>
                  <a:spcPct val="90000"/>
                </a:lnSpc>
                <a:defRPr/>
              </a:pPr>
              <a:endParaRPr lang="en-US" sz="4800" kern="0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A385866-EA6C-4AD8-972C-10342D00AF10}"/>
                </a:ext>
              </a:extLst>
            </p:cNvPr>
            <p:cNvSpPr txBox="1"/>
            <p:nvPr/>
          </p:nvSpPr>
          <p:spPr>
            <a:xfrm>
              <a:off x="4286082" y="1707008"/>
              <a:ext cx="1500476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New Data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606EFA6-F326-4373-9A9A-1B785B502E87}"/>
                </a:ext>
              </a:extLst>
            </p:cNvPr>
            <p:cNvSpPr txBox="1"/>
            <p:nvPr/>
          </p:nvSpPr>
          <p:spPr>
            <a:xfrm>
              <a:off x="7187517" y="1661851"/>
              <a:ext cx="1988011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Old Elements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CB4E18EE-8F2A-43CB-8AE4-4BC33B790FF6}"/>
                </a:ext>
              </a:extLst>
            </p:cNvPr>
            <p:cNvCxnSpPr/>
            <p:nvPr/>
          </p:nvCxnSpPr>
          <p:spPr bwMode="auto">
            <a:xfrm>
              <a:off x="4989689" y="3228622"/>
              <a:ext cx="0" cy="51928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18E642E-14B6-4156-91EC-70DB22E775A6}"/>
                </a:ext>
              </a:extLst>
            </p:cNvPr>
            <p:cNvCxnSpPr/>
            <p:nvPr/>
          </p:nvCxnSpPr>
          <p:spPr bwMode="auto">
            <a:xfrm>
              <a:off x="4989689" y="3747911"/>
              <a:ext cx="3409244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84FA064-9D43-4E3D-A5B5-661FCEA52DB0}"/>
                </a:ext>
              </a:extLst>
            </p:cNvPr>
            <p:cNvCxnSpPr/>
            <p:nvPr/>
          </p:nvCxnSpPr>
          <p:spPr bwMode="auto">
            <a:xfrm>
              <a:off x="8398933" y="3228621"/>
              <a:ext cx="0" cy="51928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460929C-53CE-4CE6-A691-7B9C362D47E3}"/>
                </a:ext>
              </a:extLst>
            </p:cNvPr>
            <p:cNvSpPr txBox="1"/>
            <p:nvPr/>
          </p:nvSpPr>
          <p:spPr>
            <a:xfrm>
              <a:off x="4119645" y="2462806"/>
              <a:ext cx="842432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FF6600"/>
                  </a:solidFill>
                  <a:latin typeface="Helvetica Neue Light"/>
                  <a:ea typeface="+mn-ea"/>
                  <a:cs typeface="Helvetica Neue Light"/>
                </a:rPr>
                <a:t>Enter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0EE926E-1C33-4633-8433-13BC9536C1AB}"/>
                </a:ext>
              </a:extLst>
            </p:cNvPr>
            <p:cNvSpPr txBox="1"/>
            <p:nvPr/>
          </p:nvSpPr>
          <p:spPr>
            <a:xfrm>
              <a:off x="8340866" y="2446429"/>
              <a:ext cx="611089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E7B900"/>
                  </a:solidFill>
                  <a:latin typeface="Helvetica Neue Light"/>
                  <a:ea typeface="+mn-ea"/>
                  <a:cs typeface="Helvetica Neue Light"/>
                </a:rPr>
                <a:t>Exit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277F655-EC20-4DAB-9D66-943E2585E142}"/>
                </a:ext>
              </a:extLst>
            </p:cNvPr>
            <p:cNvSpPr txBox="1"/>
            <p:nvPr/>
          </p:nvSpPr>
          <p:spPr>
            <a:xfrm>
              <a:off x="6113864" y="3731567"/>
              <a:ext cx="1139752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Update</a:t>
              </a:r>
            </a:p>
          </p:txBody>
        </p:sp>
      </p:grpSp>
      <p:sp>
        <p:nvSpPr>
          <p:cNvPr id="18" name="Title 3">
            <a:extLst>
              <a:ext uri="{FF2B5EF4-FFF2-40B4-BE49-F238E27FC236}">
                <a16:creationId xmlns:a16="http://schemas.microsoft.com/office/drawing/2014/main" id="{5AF9F574-44E8-4E26-B5A4-5DCAC88997D4}"/>
              </a:ext>
            </a:extLst>
          </p:cNvPr>
          <p:cNvSpPr txBox="1">
            <a:spLocks/>
          </p:cNvSpPr>
          <p:nvPr/>
        </p:nvSpPr>
        <p:spPr>
          <a:xfrm>
            <a:off x="504697" y="549357"/>
            <a:ext cx="12537050" cy="198755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defTabSz="914400" fontAlgn="auto">
              <a:spcAft>
                <a:spcPts val="0"/>
              </a:spcAft>
            </a:pPr>
            <a:r>
              <a:rPr lang="en-US" sz="7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.enter( ) and .exit( )</a:t>
            </a:r>
          </a:p>
        </p:txBody>
      </p:sp>
    </p:spTree>
    <p:extLst>
      <p:ext uri="{BB962C8B-B14F-4D97-AF65-F5344CB8AC3E}">
        <p14:creationId xmlns:p14="http://schemas.microsoft.com/office/powerpoint/2010/main" val="201894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52297B3-50F1-469A-B173-4FFA3F487B78}"/>
              </a:ext>
            </a:extLst>
          </p:cNvPr>
          <p:cNvSpPr txBox="1">
            <a:spLocks/>
          </p:cNvSpPr>
          <p:nvPr/>
        </p:nvSpPr>
        <p:spPr bwMode="auto">
          <a:xfrm>
            <a:off x="484910" y="85386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.enter(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data points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endParaRPr lang="en-US" sz="4400" kern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.exit( 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Elements to be removed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endParaRPr lang="en-US" sz="4400" kern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.enter() and .exit() only exist when </a:t>
            </a:r>
            <a:r>
              <a:rPr lang="en-US" sz="4400" kern="0" dirty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.data() </a:t>
            </a: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been called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4C2ADAE-B926-4582-AD08-C07C097BC486}"/>
              </a:ext>
            </a:extLst>
          </p:cNvPr>
          <p:cNvGrpSpPr/>
          <p:nvPr/>
        </p:nvGrpSpPr>
        <p:grpSpPr>
          <a:xfrm>
            <a:off x="8223808" y="1798783"/>
            <a:ext cx="9458842" cy="4639021"/>
            <a:chOff x="4119645" y="1661851"/>
            <a:chExt cx="5055883" cy="2521375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32FBBFA-F92C-4DFB-81DF-106B8A6D3CDB}"/>
                </a:ext>
              </a:extLst>
            </p:cNvPr>
            <p:cNvSpPr/>
            <p:nvPr/>
          </p:nvSpPr>
          <p:spPr bwMode="auto">
            <a:xfrm>
              <a:off x="5034845" y="2043289"/>
              <a:ext cx="2111022" cy="1388533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182880" tIns="91440" rIns="182880" bIns="91440" numCol="1" rtlCol="0" anchor="t" anchorCtr="0" compatLnSpc="1">
              <a:prstTxWarp prst="textNoShape">
                <a:avLst/>
              </a:prstTxWarp>
            </a:bodyPr>
            <a:lstStyle/>
            <a:p>
              <a:pPr defTabSz="1828800">
                <a:lnSpc>
                  <a:spcPct val="90000"/>
                </a:lnSpc>
                <a:defRPr/>
              </a:pPr>
              <a:endParaRPr lang="en-US" sz="4800" kern="0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8BB1848-FCA4-4BE1-AAA3-7527973CFCA2}"/>
                </a:ext>
              </a:extLst>
            </p:cNvPr>
            <p:cNvSpPr/>
            <p:nvPr/>
          </p:nvSpPr>
          <p:spPr bwMode="auto">
            <a:xfrm>
              <a:off x="6214534" y="2043289"/>
              <a:ext cx="2111022" cy="1388533"/>
            </a:xfrm>
            <a:prstGeom prst="ellipse">
              <a:avLst/>
            </a:prstGeom>
            <a:solidFill>
              <a:srgbClr val="E7B900">
                <a:alpha val="5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182880" tIns="91440" rIns="182880" bIns="91440" numCol="1" rtlCol="0" anchor="t" anchorCtr="0" compatLnSpc="1">
              <a:prstTxWarp prst="textNoShape">
                <a:avLst/>
              </a:prstTxWarp>
            </a:bodyPr>
            <a:lstStyle/>
            <a:p>
              <a:pPr defTabSz="1828800">
                <a:lnSpc>
                  <a:spcPct val="90000"/>
                </a:lnSpc>
                <a:defRPr/>
              </a:pPr>
              <a:endParaRPr lang="en-US" sz="4800" kern="0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A25AE45-0DD9-4DFE-898D-06F7520A83C8}"/>
                </a:ext>
              </a:extLst>
            </p:cNvPr>
            <p:cNvSpPr txBox="1"/>
            <p:nvPr/>
          </p:nvSpPr>
          <p:spPr>
            <a:xfrm>
              <a:off x="4286082" y="1707008"/>
              <a:ext cx="1500476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New Data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7F3DD4F-DE83-4AD1-B25E-E2BCC3385507}"/>
                </a:ext>
              </a:extLst>
            </p:cNvPr>
            <p:cNvSpPr txBox="1"/>
            <p:nvPr/>
          </p:nvSpPr>
          <p:spPr>
            <a:xfrm>
              <a:off x="7187517" y="1661851"/>
              <a:ext cx="1988011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Old Elements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BEC0CFE-E743-4CDB-A9A7-5716BEDCCFC4}"/>
                </a:ext>
              </a:extLst>
            </p:cNvPr>
            <p:cNvCxnSpPr/>
            <p:nvPr/>
          </p:nvCxnSpPr>
          <p:spPr bwMode="auto">
            <a:xfrm>
              <a:off x="4989689" y="3228622"/>
              <a:ext cx="0" cy="51928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5DD4EB-F889-4086-8F4C-B577426779F7}"/>
                </a:ext>
              </a:extLst>
            </p:cNvPr>
            <p:cNvCxnSpPr/>
            <p:nvPr/>
          </p:nvCxnSpPr>
          <p:spPr bwMode="auto">
            <a:xfrm>
              <a:off x="4989689" y="3747911"/>
              <a:ext cx="3409244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D6D5103-432F-4EEF-A303-51FB574D87F0}"/>
                </a:ext>
              </a:extLst>
            </p:cNvPr>
            <p:cNvCxnSpPr/>
            <p:nvPr/>
          </p:nvCxnSpPr>
          <p:spPr bwMode="auto">
            <a:xfrm>
              <a:off x="8398933" y="3228621"/>
              <a:ext cx="0" cy="51928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2B71F80-0FAB-46DF-A952-812F34765402}"/>
                </a:ext>
              </a:extLst>
            </p:cNvPr>
            <p:cNvSpPr txBox="1"/>
            <p:nvPr/>
          </p:nvSpPr>
          <p:spPr>
            <a:xfrm>
              <a:off x="4119645" y="2462806"/>
              <a:ext cx="842432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FF6600"/>
                  </a:solidFill>
                  <a:latin typeface="Helvetica Neue Light"/>
                  <a:ea typeface="+mn-ea"/>
                  <a:cs typeface="Helvetica Neue Light"/>
                </a:rPr>
                <a:t>Enter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D6959EB-5AA3-4E0A-89A3-EEB966BA3C88}"/>
                </a:ext>
              </a:extLst>
            </p:cNvPr>
            <p:cNvSpPr txBox="1"/>
            <p:nvPr/>
          </p:nvSpPr>
          <p:spPr>
            <a:xfrm>
              <a:off x="8340866" y="2446429"/>
              <a:ext cx="611089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E7B900"/>
                  </a:solidFill>
                  <a:latin typeface="Helvetica Neue Light"/>
                  <a:ea typeface="+mn-ea"/>
                  <a:cs typeface="Helvetica Neue Light"/>
                </a:rPr>
                <a:t>Exit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AB88500-AEA1-41D5-A0F7-9AEA7CBFE603}"/>
                </a:ext>
              </a:extLst>
            </p:cNvPr>
            <p:cNvSpPr txBox="1"/>
            <p:nvPr/>
          </p:nvSpPr>
          <p:spPr>
            <a:xfrm>
              <a:off x="6113864" y="3731567"/>
              <a:ext cx="1139752" cy="451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828800" eaLnBrk="0" hangingPunct="0">
                <a:defRPr/>
              </a:pPr>
              <a:r>
                <a:rPr lang="en-US" sz="4800" kern="0">
                  <a:solidFill>
                    <a:srgbClr val="000000"/>
                  </a:solidFill>
                  <a:latin typeface="Helvetica Neue Light"/>
                  <a:ea typeface="+mn-ea"/>
                  <a:cs typeface="Helvetica Neue Light"/>
                </a:rPr>
                <a:t>Update</a:t>
              </a:r>
            </a:p>
          </p:txBody>
        </p:sp>
      </p:grpSp>
      <p:sp>
        <p:nvSpPr>
          <p:cNvPr id="41" name="Down Arrow 6">
            <a:extLst>
              <a:ext uri="{FF2B5EF4-FFF2-40B4-BE49-F238E27FC236}">
                <a16:creationId xmlns:a16="http://schemas.microsoft.com/office/drawing/2014/main" id="{D77FF73C-FBA2-4DE4-ABC8-8BC1DC8B760E}"/>
              </a:ext>
            </a:extLst>
          </p:cNvPr>
          <p:cNvSpPr/>
          <p:nvPr/>
        </p:nvSpPr>
        <p:spPr bwMode="auto">
          <a:xfrm rot="1543423">
            <a:off x="10954318" y="6549081"/>
            <a:ext cx="488956" cy="1089590"/>
          </a:xfrm>
          <a:prstGeom prst="downArrow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</a:pPr>
            <a:endParaRPr lang="en-US" sz="480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5AF9F574-44E8-4E26-B5A4-5DCAC88997D4}"/>
              </a:ext>
            </a:extLst>
          </p:cNvPr>
          <p:cNvSpPr txBox="1">
            <a:spLocks/>
          </p:cNvSpPr>
          <p:nvPr/>
        </p:nvSpPr>
        <p:spPr>
          <a:xfrm>
            <a:off x="504697" y="549357"/>
            <a:ext cx="12537050" cy="198755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defTabSz="914400" fontAlgn="auto">
              <a:spcAft>
                <a:spcPts val="0"/>
              </a:spcAft>
            </a:pPr>
            <a:r>
              <a:rPr lang="en-US" sz="7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.enter( ) and .exit( )</a:t>
            </a:r>
          </a:p>
        </p:txBody>
      </p:sp>
    </p:spTree>
    <p:extLst>
      <p:ext uri="{BB962C8B-B14F-4D97-AF65-F5344CB8AC3E}">
        <p14:creationId xmlns:p14="http://schemas.microsoft.com/office/powerpoint/2010/main" val="3177472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CA8B19-9A15-4294-A7E3-C8DB63EBC127}"/>
              </a:ext>
            </a:extLst>
          </p:cNvPr>
          <p:cNvSpPr txBox="1">
            <a:spLocks/>
          </p:cNvSpPr>
          <p:nvPr/>
        </p:nvSpPr>
        <p:spPr bwMode="auto">
          <a:xfrm>
            <a:off x="878542" y="34962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hard to grok:</a:t>
            </a: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select groups of elements that DON’T EXIST YET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604F90-64CE-4A46-9836-F5AE98FBC4ED}"/>
              </a:ext>
            </a:extLst>
          </p:cNvPr>
          <p:cNvSpPr/>
          <p:nvPr/>
        </p:nvSpPr>
        <p:spPr>
          <a:xfrm>
            <a:off x="5052015" y="7028331"/>
            <a:ext cx="81676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828800" eaLnBrk="0" hangingPunct="0"/>
            <a:r>
              <a:rPr lang="en-US" sz="4800" u="sng" dirty="0">
                <a:solidFill>
                  <a:srgbClr val="F79646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</a:t>
            </a:r>
            <a:r>
              <a:rPr lang="en-US" sz="4800" u="sng" dirty="0" err="1">
                <a:solidFill>
                  <a:srgbClr val="F79646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bost.ocks.org</a:t>
            </a:r>
            <a:r>
              <a:rPr lang="en-US" sz="4800" u="sng" dirty="0">
                <a:solidFill>
                  <a:srgbClr val="F79646">
                    <a:lumMod val="50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/mike/join/</a:t>
            </a:r>
          </a:p>
        </p:txBody>
      </p:sp>
    </p:spTree>
    <p:extLst>
      <p:ext uri="{BB962C8B-B14F-4D97-AF65-F5344CB8AC3E}">
        <p14:creationId xmlns:p14="http://schemas.microsoft.com/office/powerpoint/2010/main" val="2839850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/>
              <a:t>Data Key Functions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1145A05-2394-477B-9B60-A0FF8A8F4D31}"/>
              </a:ext>
            </a:extLst>
          </p:cNvPr>
          <p:cNvSpPr txBox="1">
            <a:spLocks/>
          </p:cNvSpPr>
          <p:nvPr/>
        </p:nvSpPr>
        <p:spPr bwMode="auto">
          <a:xfrm>
            <a:off x="519286" y="1066800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.data(</a:t>
            </a:r>
            <a:r>
              <a:rPr lang="en-US" sz="56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rawdata</a:t>
            </a: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defaults to assuming that the </a:t>
            </a:r>
            <a:r>
              <a:rPr lang="en-US" sz="5600" kern="0" dirty="0">
                <a:solidFill>
                  <a:srgbClr val="008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 of the point is the key</a:t>
            </a: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.data(</a:t>
            </a:r>
            <a:r>
              <a:rPr lang="en-US" sz="56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rawdata</a:t>
            </a: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function(</a:t>
            </a:r>
            <a:r>
              <a:rPr lang="en-US" sz="56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d,i</a:t>
            </a: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){ }) allows you to </a:t>
            </a:r>
            <a:r>
              <a:rPr lang="en-US" sz="5600" kern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a key functions</a:t>
            </a: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.data(</a:t>
            </a:r>
            <a:r>
              <a:rPr lang="en-US" sz="40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function(</a:t>
            </a:r>
            <a:r>
              <a:rPr lang="en-US" sz="40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){ </a:t>
            </a:r>
            <a:r>
              <a:rPr lang="en-US" sz="40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4000" b="1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d.id</a:t>
            </a:r>
            <a:r>
              <a:rPr lang="en-US" sz="40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.data(</a:t>
            </a:r>
            <a:r>
              <a:rPr lang="en-US" sz="40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function(</a:t>
            </a:r>
            <a:r>
              <a:rPr lang="en-US" sz="40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){ </a:t>
            </a:r>
            <a:r>
              <a:rPr lang="en-US" sz="40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4000" b="1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d.name</a:t>
            </a:r>
            <a:r>
              <a:rPr lang="en-US" sz="40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})</a:t>
            </a:r>
          </a:p>
        </p:txBody>
      </p:sp>
    </p:spTree>
    <p:extLst>
      <p:ext uri="{BB962C8B-B14F-4D97-AF65-F5344CB8AC3E}">
        <p14:creationId xmlns:p14="http://schemas.microsoft.com/office/powerpoint/2010/main" val="155007513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663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8ED8E9-AF50-49F2-8176-DF9ABBF7DBE5}"/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793</Words>
  <Application>Microsoft Macintosh PowerPoint</Application>
  <PresentationFormat>Custom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Courier New</vt:lpstr>
      <vt:lpstr>Helvetica</vt:lpstr>
      <vt:lpstr>Helvetica Neue Light</vt:lpstr>
      <vt:lpstr>Symbol</vt:lpstr>
      <vt:lpstr>Trebuchet MS</vt:lpstr>
      <vt:lpstr>Wingdings</vt:lpstr>
      <vt:lpstr>Title &amp; Bullet</vt:lpstr>
      <vt:lpstr>1_Title &amp; Bullet</vt:lpstr>
      <vt:lpstr>Full Page Layout</vt:lpstr>
      <vt:lpstr>Lecture 9.4 - Enter-Update-Exit</vt:lpstr>
      <vt:lpstr>PowerPoint Presentation</vt:lpstr>
      <vt:lpstr>Enter-Update-Exit</vt:lpstr>
      <vt:lpstr>Enter-Update-Exit</vt:lpstr>
      <vt:lpstr>PowerPoint Presentation</vt:lpstr>
      <vt:lpstr>PowerPoint Presentation</vt:lpstr>
      <vt:lpstr>PowerPoint Presentation</vt:lpstr>
      <vt:lpstr>PowerPoint Presentation</vt:lpstr>
      <vt:lpstr>Data Key Functions</vt:lpstr>
      <vt:lpstr>E-U-E Pattern Template</vt:lpstr>
      <vt:lpstr>PowerPoint Presentation</vt:lpstr>
      <vt:lpstr>E-U-E Pattern Template</vt:lpstr>
      <vt:lpstr>E-U-E Pattern Template</vt:lpstr>
      <vt:lpstr>E-U-E Pattern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2021-02-19T08:40:51Z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