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</p:sldMasterIdLst>
  <p:notesMasterIdLst>
    <p:notesMasterId r:id="rId21"/>
  </p:notesMasterIdLst>
  <p:handoutMasterIdLst>
    <p:handoutMasterId r:id="rId22"/>
  </p:handoutMasterIdLst>
  <p:sldIdLst>
    <p:sldId id="818" r:id="rId7"/>
    <p:sldId id="809" r:id="rId8"/>
    <p:sldId id="327" r:id="rId9"/>
    <p:sldId id="357" r:id="rId10"/>
    <p:sldId id="358" r:id="rId11"/>
    <p:sldId id="359" r:id="rId12"/>
    <p:sldId id="360" r:id="rId13"/>
    <p:sldId id="361" r:id="rId14"/>
    <p:sldId id="362" r:id="rId15"/>
    <p:sldId id="363" r:id="rId16"/>
    <p:sldId id="364" r:id="rId17"/>
    <p:sldId id="365" r:id="rId18"/>
    <p:sldId id="366" r:id="rId19"/>
    <p:sldId id="820" r:id="rId20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98AE9F-80F4-0000-799A-1EA714E0BCC0}" v="1" dt="2021-02-25T03:58:56.7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1020" autoAdjust="0"/>
  </p:normalViewPr>
  <p:slideViewPr>
    <p:cSldViewPr snapToGrid="0">
      <p:cViewPr varScale="1">
        <p:scale>
          <a:sx n="77" d="100"/>
          <a:sy n="77" d="100"/>
        </p:scale>
        <p:origin x="1024" y="200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ungo" userId="S::jbungo_nvidia.com#ext#@gtvault.onmicrosoft.com::c69b4972-ef89-4265-a3e3-b054213acbae" providerId="AD" clId="Web-{3998AE9F-80F4-0000-799A-1EA714E0BCC0}"/>
    <pc:docChg chg="modSld">
      <pc:chgData name="jbungo" userId="S::jbungo_nvidia.com#ext#@gtvault.onmicrosoft.com::c69b4972-ef89-4265-a3e3-b054213acbae" providerId="AD" clId="Web-{3998AE9F-80F4-0000-799A-1EA714E0BCC0}" dt="2021-02-25T03:58:56.762" v="0" actId="14100"/>
      <pc:docMkLst>
        <pc:docMk/>
      </pc:docMkLst>
      <pc:sldChg chg="modSp">
        <pc:chgData name="jbungo" userId="S::jbungo_nvidia.com#ext#@gtvault.onmicrosoft.com::c69b4972-ef89-4265-a3e3-b054213acbae" providerId="AD" clId="Web-{3998AE9F-80F4-0000-799A-1EA714E0BCC0}" dt="2021-02-25T03:58:56.762" v="0" actId="14100"/>
        <pc:sldMkLst>
          <pc:docMk/>
          <pc:sldMk cId="797556869" sldId="818"/>
        </pc:sldMkLst>
        <pc:spChg chg="mod">
          <ac:chgData name="jbungo" userId="S::jbungo_nvidia.com#ext#@gtvault.onmicrosoft.com::c69b4972-ef89-4265-a3e3-b054213acbae" providerId="AD" clId="Web-{3998AE9F-80F4-0000-799A-1EA714E0BCC0}" dt="2021-02-25T03:58:56.762" v="0" actId="14100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2/24/2021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1" y="549278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0" b="0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1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1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7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27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957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2407691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1301795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Helvetica"/>
                <a:cs typeface="Helvetica"/>
              </a:rPr>
              <a:t>Lorem Ipsum is simply dummy text </a:t>
            </a:r>
          </a:p>
          <a:p>
            <a:r>
              <a:rPr lang="en-US" sz="3600" dirty="0"/>
              <a:t>of the printing and typesetting industry. Lorem Ipsum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9053144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Helvetica"/>
                <a:cs typeface="Helvetica"/>
              </a:rPr>
              <a:t>Lorem Ipsum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924021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5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830487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0215B85-6DFD-6A4E-A774-A6E660FBCB59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D6AEF6B5-8498-4244-8C03-C9065EE2258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D09802B-2BB1-2042-9883-D92332AA58F7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D5CBBE6-2C00-5C4D-AC00-4BF950D5369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E85143E4-4162-7046-A5CB-3973750FFC8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A01CE244-CB20-FD4B-A053-C10510B2C43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B6129B8D-4DF2-A64A-BC6E-B3276DE766FD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630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c.org/TR/SVG/text.html" TargetMode="Externa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087" y="6664288"/>
            <a:ext cx="15989704" cy="1679405"/>
          </a:xfrm>
        </p:spPr>
        <p:txBody>
          <a:bodyPr/>
          <a:lstStyle/>
          <a:p>
            <a:r>
              <a:rPr lang="en-US" dirty="0"/>
              <a:t>Lecture 9.5 - Attributes, Styles, Classes &amp; Text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0B9ECC-7796-47B0-9849-C95658974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The .style() Function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38B0A7D-FC67-4B22-B76D-8644BB3F3CCF}"/>
              </a:ext>
            </a:extLst>
          </p:cNvPr>
          <p:cNvSpPr txBox="1">
            <a:spLocks/>
          </p:cNvSpPr>
          <p:nvPr/>
        </p:nvSpPr>
        <p:spPr bwMode="auto">
          <a:xfrm>
            <a:off x="504696" y="3013364"/>
            <a:ext cx="13785272" cy="727363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 </a:t>
            </a:r>
            <a:r>
              <a:rPr lang="en-US" sz="5200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attr</a:t>
            </a: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but for the style attribute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Inline CSS styling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endParaRPr lang="en-US" sz="6400" kern="0" dirty="0">
              <a:solidFill>
                <a:srgbClr val="000000"/>
              </a:solidFill>
              <a:latin typeface="Tahoma"/>
            </a:endParaRPr>
          </a:p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44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.style(“prop1”,“val1”)</a:t>
            </a:r>
          </a:p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44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.style(“prop2”,“val2”)</a:t>
            </a:r>
          </a:p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44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.style(“prop3”, function(</a:t>
            </a:r>
            <a:r>
              <a:rPr lang="en-US" sz="4400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d,i</a:t>
            </a:r>
            <a:r>
              <a:rPr lang="en-US" sz="44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){ })</a:t>
            </a:r>
          </a:p>
          <a:p>
            <a:pPr marL="0" indent="0" defTabSz="1828800">
              <a:buClr>
                <a:srgbClr val="FFCC00"/>
              </a:buClr>
              <a:buNone/>
              <a:defRPr/>
            </a:pPr>
            <a:endParaRPr lang="en-US" sz="4400" kern="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44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en-US" sz="4400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ele</a:t>
            </a:r>
            <a:r>
              <a:rPr lang="en-US" sz="44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style=“prop1: val1; prop2: val2;”&gt;</a:t>
            </a:r>
          </a:p>
          <a:p>
            <a:pPr marL="0" indent="0" defTabSz="1828800">
              <a:buClr>
                <a:srgbClr val="FFCC00"/>
              </a:buClr>
              <a:buNone/>
              <a:defRPr/>
            </a:pPr>
            <a:endParaRPr lang="en-US" sz="6400" kern="0" dirty="0">
              <a:solidFill>
                <a:srgbClr val="000000"/>
              </a:solidFill>
              <a:latin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015102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AE607D-232A-4D55-8658-0D4A8C5A9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&lt;text&gt; example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B11BBBB-83E0-4348-AD37-2B765DF854EF}"/>
              </a:ext>
            </a:extLst>
          </p:cNvPr>
          <p:cNvSpPr txBox="1">
            <a:spLocks/>
          </p:cNvSpPr>
          <p:nvPr/>
        </p:nvSpPr>
        <p:spPr bwMode="auto">
          <a:xfrm>
            <a:off x="504696" y="1662548"/>
            <a:ext cx="16357600" cy="5943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C0504D"/>
              </a:buClr>
              <a:buNone/>
            </a:pPr>
            <a:r>
              <a:rPr lang="en-US" sz="40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group.append</a:t>
            </a:r>
            <a:r>
              <a:rPr lang="en-US" sz="40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(“</a:t>
            </a:r>
            <a:r>
              <a:rPr lang="en-US" sz="40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svg:text</a:t>
            </a:r>
            <a:r>
              <a:rPr lang="en-US" sz="40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”)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0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.text(function(d){return d.name})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0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40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40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(“x”, function(</a:t>
            </a:r>
            <a:r>
              <a:rPr lang="en-US" sz="40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d,i</a:t>
            </a:r>
            <a:r>
              <a:rPr lang="en-US" sz="40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){return </a:t>
            </a:r>
            <a:r>
              <a:rPr lang="en-US" sz="40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40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*5})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0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.</a:t>
            </a:r>
            <a:r>
              <a:rPr lang="en-US" sz="40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40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(“y”, function(</a:t>
            </a:r>
            <a:r>
              <a:rPr lang="en-US" sz="40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d,i</a:t>
            </a:r>
            <a:r>
              <a:rPr lang="en-US" sz="40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){return height;})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0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sz="4000" b="1" kern="0">
                <a:solidFill>
                  <a:srgbClr val="648D26"/>
                </a:solidFill>
                <a:latin typeface="Courier New" charset="0"/>
                <a:ea typeface="Courier New" charset="0"/>
                <a:cs typeface="Courier New" charset="0"/>
              </a:rPr>
              <a:t>.style(“dominant-</a:t>
            </a:r>
            <a:r>
              <a:rPr lang="en-US" sz="4000" b="1" kern="0" err="1">
                <a:solidFill>
                  <a:srgbClr val="648D26"/>
                </a:solidFill>
                <a:latin typeface="Courier New" charset="0"/>
                <a:ea typeface="Courier New" charset="0"/>
                <a:cs typeface="Courier New" charset="0"/>
              </a:rPr>
              <a:t>baseline”,“hanging</a:t>
            </a:r>
            <a:r>
              <a:rPr lang="en-US" sz="4000" b="1" kern="0">
                <a:solidFill>
                  <a:srgbClr val="648D26"/>
                </a:solidFill>
                <a:latin typeface="Courier New" charset="0"/>
                <a:ea typeface="Courier New" charset="0"/>
                <a:cs typeface="Courier New" charset="0"/>
              </a:rPr>
              <a:t>”)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000" b="1" kern="0">
                <a:solidFill>
                  <a:srgbClr val="648D26"/>
                </a:solidFill>
                <a:latin typeface="Courier New" charset="0"/>
                <a:ea typeface="Courier New" charset="0"/>
                <a:cs typeface="Courier New" charset="0"/>
              </a:rPr>
              <a:t>	.style(“text-anchor”, “middle”)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C18DED-E959-4259-899C-AF7BAB002C59}"/>
              </a:ext>
            </a:extLst>
          </p:cNvPr>
          <p:cNvSpPr txBox="1"/>
          <p:nvPr/>
        </p:nvSpPr>
        <p:spPr>
          <a:xfrm>
            <a:off x="2058383" y="7826788"/>
            <a:ext cx="1325022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828800" eaLnBrk="0" hangingPunct="0"/>
            <a:r>
              <a:rPr lang="en-US" sz="5200" dirty="0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Need to remember what to use .style and when to use .</a:t>
            </a:r>
            <a:r>
              <a:rPr lang="en-US" sz="5200" dirty="0" err="1">
                <a:solidFill>
                  <a:srgbClr val="0070C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attr</a:t>
            </a:r>
            <a:endParaRPr lang="en-US" sz="5200" dirty="0">
              <a:solidFill>
                <a:srgbClr val="0070C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407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25E7CD5-FFDA-47D9-BC11-6616EAE404DB}"/>
              </a:ext>
            </a:extLst>
          </p:cNvPr>
          <p:cNvSpPr txBox="1">
            <a:spLocks/>
          </p:cNvSpPr>
          <p:nvPr/>
        </p:nvSpPr>
        <p:spPr bwMode="auto">
          <a:xfrm>
            <a:off x="997526" y="526472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if you have</a:t>
            </a:r>
          </a:p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different types of circles?</a:t>
            </a:r>
          </a:p>
        </p:txBody>
      </p:sp>
    </p:spTree>
    <p:extLst>
      <p:ext uri="{BB962C8B-B14F-4D97-AF65-F5344CB8AC3E}">
        <p14:creationId xmlns:p14="http://schemas.microsoft.com/office/powerpoint/2010/main" val="756183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E26B90-0021-4A0E-9DB6-812BBBD5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Classing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875DBFE-026A-4204-AF09-1DF9B5E7E18C}"/>
              </a:ext>
            </a:extLst>
          </p:cNvPr>
          <p:cNvSpPr txBox="1">
            <a:spLocks/>
          </p:cNvSpPr>
          <p:nvPr/>
        </p:nvSpPr>
        <p:spPr bwMode="auto">
          <a:xfrm>
            <a:off x="504696" y="1942168"/>
            <a:ext cx="16611600" cy="812792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4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CSS Classes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4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Any number of classes per element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4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Select using “.</a:t>
            </a:r>
            <a:r>
              <a:rPr lang="en-US" sz="4400" kern="0" dirty="0" err="1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classname</a:t>
            </a:r>
            <a:r>
              <a:rPr lang="en-US" sz="44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</a:t>
            </a:r>
            <a:endParaRPr lang="en-US" sz="3800" kern="0" dirty="0">
              <a:solidFill>
                <a:srgbClr val="0070C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indent="0" defTabSz="1828800">
              <a:lnSpc>
                <a:spcPct val="120000"/>
              </a:lnSpc>
              <a:buClr>
                <a:srgbClr val="FFCC00"/>
              </a:buClr>
              <a:buNone/>
              <a:tabLst>
                <a:tab pos="1828800" algn="l"/>
                <a:tab pos="5010912" algn="l"/>
              </a:tabLst>
              <a:defRPr/>
            </a:pPr>
            <a:r>
              <a:rPr lang="en-US" sz="3800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blue = </a:t>
            </a:r>
            <a:r>
              <a:rPr lang="en-US" sz="3800" kern="0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vis.selectAll</a:t>
            </a:r>
            <a:r>
              <a:rPr lang="en-US" sz="3800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(“</a:t>
            </a:r>
            <a:r>
              <a:rPr lang="en-US" sz="3800" kern="0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circle.bluecircle</a:t>
            </a:r>
            <a:r>
              <a:rPr lang="en-US" sz="3800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”)</a:t>
            </a:r>
          </a:p>
          <a:p>
            <a:pPr marL="0" lvl="1" indent="0" defTabSz="1828800">
              <a:lnSpc>
                <a:spcPct val="120000"/>
              </a:lnSpc>
              <a:buClr>
                <a:srgbClr val="FFCC00"/>
              </a:buClr>
              <a:buNone/>
              <a:tabLst>
                <a:tab pos="1828800" algn="l"/>
                <a:tab pos="5010912" algn="l"/>
              </a:tabLst>
              <a:defRPr/>
            </a:pPr>
            <a:r>
              <a:rPr lang="en-US" sz="3800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	.data(</a:t>
            </a:r>
            <a:r>
              <a:rPr lang="en-US" sz="3800" kern="0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bluedata</a:t>
            </a:r>
            <a:r>
              <a:rPr lang="en-US" sz="3800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, function(d){return </a:t>
            </a:r>
            <a:r>
              <a:rPr lang="en-US" sz="3800" kern="0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d.id</a:t>
            </a:r>
            <a:r>
              <a:rPr lang="en-US" sz="3800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;})</a:t>
            </a:r>
          </a:p>
          <a:p>
            <a:pPr marL="0" lvl="1" indent="0" defTabSz="1828800">
              <a:lnSpc>
                <a:spcPct val="120000"/>
              </a:lnSpc>
              <a:buClr>
                <a:srgbClr val="FFCC00"/>
              </a:buClr>
              <a:buNone/>
              <a:tabLst>
                <a:tab pos="1828800" algn="l"/>
                <a:tab pos="5010912" algn="l"/>
              </a:tabLst>
              <a:defRPr/>
            </a:pPr>
            <a:endParaRPr lang="en-US" sz="3800" kern="0" dirty="0">
              <a:solidFill>
                <a:srgbClr val="0070C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indent="0" defTabSz="1828800">
              <a:lnSpc>
                <a:spcPct val="120000"/>
              </a:lnSpc>
              <a:buClr>
                <a:srgbClr val="FFCC00"/>
              </a:buClr>
              <a:buNone/>
              <a:tabLst>
                <a:tab pos="1828800" algn="l"/>
                <a:tab pos="5010912" algn="l"/>
              </a:tabLst>
              <a:defRPr/>
            </a:pPr>
            <a:r>
              <a:rPr lang="en-US" sz="3800" kern="0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blue.enter</a:t>
            </a:r>
            <a:r>
              <a:rPr lang="en-US" sz="3800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( ).append(“</a:t>
            </a:r>
            <a:r>
              <a:rPr lang="en-US" sz="3800" kern="0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svg:circle</a:t>
            </a:r>
            <a:r>
              <a:rPr lang="en-US" sz="3800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”)</a:t>
            </a:r>
          </a:p>
          <a:p>
            <a:pPr marL="0" lvl="1" indent="0" defTabSz="1828800">
              <a:lnSpc>
                <a:spcPct val="120000"/>
              </a:lnSpc>
              <a:buClr>
                <a:srgbClr val="FFCC00"/>
              </a:buClr>
              <a:buNone/>
              <a:tabLst>
                <a:tab pos="1828800" algn="l"/>
                <a:tab pos="5010912" algn="l"/>
              </a:tabLst>
              <a:defRPr/>
            </a:pPr>
            <a:r>
              <a:rPr lang="en-US" sz="3800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sz="3800" b="1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.classed(“</a:t>
            </a:r>
            <a:r>
              <a:rPr lang="en-US" sz="3800" b="1" kern="0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bluecircle</a:t>
            </a:r>
            <a:r>
              <a:rPr lang="en-US" sz="3800" b="1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”, “true”)</a:t>
            </a:r>
          </a:p>
          <a:p>
            <a:pPr marL="0" lvl="1" indent="0" defTabSz="1828800">
              <a:lnSpc>
                <a:spcPct val="120000"/>
              </a:lnSpc>
              <a:buClr>
                <a:srgbClr val="FFCC00"/>
              </a:buClr>
              <a:buNone/>
              <a:tabLst>
                <a:tab pos="1828800" algn="l"/>
                <a:tab pos="5010912" algn="l"/>
              </a:tabLst>
              <a:defRPr/>
            </a:pPr>
            <a:endParaRPr lang="en-US" sz="3800" b="1" kern="0" dirty="0">
              <a:solidFill>
                <a:srgbClr val="0070C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indent="0" defTabSz="1828800">
              <a:lnSpc>
                <a:spcPct val="120000"/>
              </a:lnSpc>
              <a:buClr>
                <a:srgbClr val="FFCC00"/>
              </a:buClr>
              <a:buNone/>
              <a:tabLst>
                <a:tab pos="1828800" algn="l"/>
                <a:tab pos="5010912" algn="l"/>
              </a:tabLst>
              <a:defRPr/>
            </a:pPr>
            <a:r>
              <a:rPr lang="en-US" sz="3800" kern="0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vis</a:t>
            </a:r>
            <a:r>
              <a:rPr lang="en-US" sz="3800" b="1" kern="0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.selectAll</a:t>
            </a:r>
            <a:r>
              <a:rPr lang="en-US" sz="3800" b="1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(“.</a:t>
            </a:r>
            <a:r>
              <a:rPr lang="en-US" sz="3800" b="1" kern="0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bluecircle</a:t>
            </a:r>
            <a:r>
              <a:rPr lang="en-US" sz="3800" b="1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”)</a:t>
            </a:r>
            <a:r>
              <a:rPr lang="en-US" sz="3800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.</a:t>
            </a:r>
            <a:r>
              <a:rPr lang="en-US" sz="3800" kern="0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3800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(“</a:t>
            </a:r>
            <a:r>
              <a:rPr lang="en-US" sz="3800" kern="0" dirty="0" err="1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fill”,“blue</a:t>
            </a:r>
            <a:r>
              <a:rPr lang="en-US" sz="3800" kern="0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”)</a:t>
            </a:r>
          </a:p>
        </p:txBody>
      </p:sp>
    </p:spTree>
    <p:extLst>
      <p:ext uri="{BB962C8B-B14F-4D97-AF65-F5344CB8AC3E}">
        <p14:creationId xmlns:p14="http://schemas.microsoft.com/office/powerpoint/2010/main" val="33483301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0E01A9-0C90-7B4C-938F-ADFE9C6428E3}"/>
              </a:ext>
            </a:extLst>
          </p:cNvPr>
          <p:cNvSpPr txBox="1"/>
          <p:nvPr/>
        </p:nvSpPr>
        <p:spPr>
          <a:xfrm>
            <a:off x="1140077" y="8459080"/>
            <a:ext cx="9583586" cy="36933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marL="0" marR="0" lvl="0" indent="0" algn="l" defTabSz="508005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We thank Dr. Chad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Stolper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for sharing teaching materials for </a:t>
            </a:r>
            <a:r>
              <a:rPr lang="en-US" sz="2000" dirty="0">
                <a:solidFill>
                  <a:srgbClr val="FFFFFF"/>
                </a:solidFill>
                <a:latin typeface="Trebuchet MS" panose="020B0603020202020204" pitchFamily="34" charset="0"/>
              </a:rPr>
              <a:t>visualization and D3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5A1B13-E170-4884-97F1-6E72F4A63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97" y="549358"/>
            <a:ext cx="16372190" cy="1635044"/>
          </a:xfrm>
        </p:spPr>
        <p:txBody>
          <a:bodyPr/>
          <a:lstStyle/>
          <a:p>
            <a:r>
              <a:rPr lang="en-US" sz="7200" b="1" dirty="0"/>
              <a:t>.</a:t>
            </a:r>
            <a:r>
              <a:rPr lang="en-US" sz="7200" b="1" dirty="0" err="1"/>
              <a:t>attr</a:t>
            </a:r>
            <a:r>
              <a:rPr lang="en-US" sz="7200" b="1" dirty="0"/>
              <a:t>()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0CEE90C-E76A-47F8-8FC6-4C2281F8F423}"/>
              </a:ext>
            </a:extLst>
          </p:cNvPr>
          <p:cNvSpPr txBox="1">
            <a:spLocks/>
          </p:cNvSpPr>
          <p:nvPr/>
        </p:nvSpPr>
        <p:spPr bwMode="auto">
          <a:xfrm>
            <a:off x="504694" y="2184403"/>
            <a:ext cx="16372192" cy="634358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 fontScale="925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buSzPct val="130000"/>
              <a:defRPr/>
            </a:pPr>
            <a:r>
              <a:rPr lang="en-US" sz="56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Attribute Method</a:t>
            </a:r>
          </a:p>
          <a:p>
            <a:pPr marL="685800" indent="-685800" defTabSz="1828800">
              <a:buClr>
                <a:srgbClr val="FFCC00"/>
              </a:buClr>
              <a:buSzPct val="130000"/>
              <a:defRPr/>
            </a:pPr>
            <a:r>
              <a:rPr lang="en-US" sz="56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Sets attributes such as x, y, width, height, and fill</a:t>
            </a:r>
          </a:p>
          <a:p>
            <a:pPr marL="685800" indent="-685800" defTabSz="1828800">
              <a:buClr>
                <a:srgbClr val="FFCC00"/>
              </a:buClr>
              <a:buSzPct val="130000"/>
              <a:defRPr/>
            </a:pPr>
            <a:endParaRPr lang="en-US" sz="56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 defTabSz="1828800">
              <a:buClr>
                <a:srgbClr val="FFCC00"/>
              </a:buClr>
              <a:buSzPct val="130000"/>
              <a:defRPr/>
            </a:pPr>
            <a:r>
              <a:rPr lang="en-US" sz="56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details: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600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group.attr</a:t>
            </a:r>
            <a:r>
              <a:rPr lang="en-US" sz="56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(“x”, 5)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6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en-US" sz="5600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56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x=“5”&gt;&lt;/</a:t>
            </a:r>
            <a:r>
              <a:rPr lang="en-US" sz="5600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56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509099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5A1B13-E170-4884-97F1-6E72F4A63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97" y="549358"/>
            <a:ext cx="18669994" cy="1624884"/>
          </a:xfrm>
        </p:spPr>
        <p:txBody>
          <a:bodyPr/>
          <a:lstStyle/>
          <a:p>
            <a:r>
              <a:rPr lang="en-US" sz="7200" b="1" dirty="0"/>
              <a:t>.</a:t>
            </a:r>
            <a:r>
              <a:rPr lang="en-US" sz="7200" b="1" dirty="0" err="1"/>
              <a:t>attr</a:t>
            </a:r>
            <a:r>
              <a:rPr lang="en-US" sz="7200" b="1" dirty="0"/>
              <a:t>() and Functional Programming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59B1551-D1FC-43CE-B70F-282ED3756B73}"/>
              </a:ext>
            </a:extLst>
          </p:cNvPr>
          <p:cNvSpPr txBox="1">
            <a:spLocks/>
          </p:cNvSpPr>
          <p:nvPr/>
        </p:nvSpPr>
        <p:spPr bwMode="auto">
          <a:xfrm>
            <a:off x="646936" y="1808482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C0504D"/>
              </a:buClr>
              <a:buNone/>
            </a:pPr>
            <a:r>
              <a:rPr lang="en-US" sz="4400" b="1" kern="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Input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34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[ {size: 10}, {size: 8}, {size: 12.2} ]</a:t>
            </a:r>
          </a:p>
          <a:p>
            <a:pPr marL="0" indent="0" defTabSz="1828800">
              <a:buClr>
                <a:srgbClr val="C0504D"/>
              </a:buClr>
              <a:buNone/>
            </a:pPr>
            <a:endParaRPr lang="en-US" sz="4000" kern="0" dirty="0">
              <a:solidFill>
                <a:prstClr val="black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4400" b="1" kern="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We want 3 rectangles:</a:t>
            </a:r>
            <a:endParaRPr lang="en-US" sz="4400" b="1" kern="0" dirty="0">
              <a:solidFill>
                <a:prstClr val="black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4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en-US" sz="34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34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 height=“10” x=“5”&gt;&lt;/</a:t>
            </a:r>
            <a:r>
              <a:rPr lang="en-US" sz="34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34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4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en-US" sz="34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34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 height=“8” x=“10”&gt;&lt;/</a:t>
            </a:r>
            <a:r>
              <a:rPr lang="en-US" sz="34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34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4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en-US" sz="34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34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 height=“12.2” x=“15”&gt;&lt;/</a:t>
            </a:r>
            <a:r>
              <a:rPr lang="en-US" sz="34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rect</a:t>
            </a:r>
            <a:r>
              <a:rPr lang="en-US" sz="34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endParaRPr lang="en-US" sz="3600" kern="0" dirty="0">
              <a:solidFill>
                <a:prstClr val="black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3400" b="1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.</a:t>
            </a:r>
            <a:r>
              <a:rPr lang="en-US" sz="3400" b="1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3400" b="1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(“height”, function(</a:t>
            </a:r>
            <a:r>
              <a:rPr lang="en-US" sz="3400" b="1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d,i</a:t>
            </a:r>
            <a:r>
              <a:rPr lang="en-US" sz="3400" b="1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){ return </a:t>
            </a:r>
            <a:r>
              <a:rPr lang="en-US" sz="3400" b="1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d.size</a:t>
            </a:r>
            <a:r>
              <a:rPr lang="en-US" sz="3400" b="1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 })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4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d: the data point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3400" b="1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.</a:t>
            </a:r>
            <a:r>
              <a:rPr lang="en-US" sz="3400" b="1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attr</a:t>
            </a:r>
            <a:r>
              <a:rPr lang="en-US" sz="3400" b="1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(“x”, function(</a:t>
            </a:r>
            <a:r>
              <a:rPr lang="en-US" sz="3400" b="1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d,i</a:t>
            </a:r>
            <a:r>
              <a:rPr lang="en-US" sz="3400" b="1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){ return (i+1)*5; })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400" kern="0" dirty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3400" kern="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: the index of the data point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endParaRPr lang="en-US" sz="3600" kern="0" dirty="0">
              <a:solidFill>
                <a:prstClr val="black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993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5A1B13-E170-4884-97F1-6E72F4A63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97" y="549358"/>
            <a:ext cx="16372190" cy="1624884"/>
          </a:xfrm>
        </p:spPr>
        <p:txBody>
          <a:bodyPr/>
          <a:lstStyle/>
          <a:p>
            <a:r>
              <a:rPr lang="en-US" sz="7200" b="1"/>
              <a:t>&lt;text&gt; elements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B6E2874-CF3F-4BBF-9FAE-33291FD38069}"/>
              </a:ext>
            </a:extLst>
          </p:cNvPr>
          <p:cNvSpPr txBox="1">
            <a:spLocks/>
          </p:cNvSpPr>
          <p:nvPr/>
        </p:nvSpPr>
        <p:spPr bwMode="auto">
          <a:xfrm>
            <a:off x="504696" y="2174243"/>
            <a:ext cx="16674940" cy="599163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I’m going to apologize in advance here for the lousy job the W3C did with the &lt;text&gt; definition.</a:t>
            </a:r>
          </a:p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You’re going to have to just either memorize these things or keep referring back to </a:t>
            </a: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http://www.w3c.org/TR/SVG/text.html</a:t>
            </a: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(first Google hit for “</a:t>
            </a:r>
            <a:r>
              <a:rPr lang="en-US" sz="5200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svg</a:t>
            </a: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text”) like I do.</a:t>
            </a:r>
          </a:p>
        </p:txBody>
      </p:sp>
    </p:spTree>
    <p:extLst>
      <p:ext uri="{BB962C8B-B14F-4D97-AF65-F5344CB8AC3E}">
        <p14:creationId xmlns:p14="http://schemas.microsoft.com/office/powerpoint/2010/main" val="1073297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5A1B13-E170-4884-97F1-6E72F4A63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97" y="549358"/>
            <a:ext cx="16372190" cy="1624884"/>
          </a:xfrm>
        </p:spPr>
        <p:txBody>
          <a:bodyPr/>
          <a:lstStyle/>
          <a:p>
            <a:r>
              <a:rPr lang="en-US" sz="7200" b="1"/>
              <a:t>&lt;text&gt; elements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3D02960-7F0B-4CEA-8DE7-E61BE69C2D7D}"/>
              </a:ext>
            </a:extLst>
          </p:cNvPr>
          <p:cNvSpPr txBox="1">
            <a:spLocks/>
          </p:cNvSpPr>
          <p:nvPr/>
        </p:nvSpPr>
        <p:spPr bwMode="auto">
          <a:xfrm>
            <a:off x="504696" y="2174243"/>
            <a:ext cx="16357600" cy="783335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 Method in D3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.text(“Your Text Goes Here”)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&lt;tag&gt;Your Text Goes Here&lt;/tag&gt;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Attributes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Styles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text-anchor: start, middle, end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dominant-baseline: [nothing], hanging, middle</a:t>
            </a:r>
          </a:p>
        </p:txBody>
      </p:sp>
    </p:spTree>
    <p:extLst>
      <p:ext uri="{BB962C8B-B14F-4D97-AF65-F5344CB8AC3E}">
        <p14:creationId xmlns:p14="http://schemas.microsoft.com/office/powerpoint/2010/main" val="3231792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5A1B13-E170-4884-97F1-6E72F4A63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text-anchor style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FBCE8A-FDDA-461D-BA48-8A8A7315E651}"/>
              </a:ext>
            </a:extLst>
          </p:cNvPr>
          <p:cNvSpPr txBox="1"/>
          <p:nvPr/>
        </p:nvSpPr>
        <p:spPr>
          <a:xfrm>
            <a:off x="6585794" y="3093340"/>
            <a:ext cx="4743606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5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Where is (0,0)?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C33B9C-B7D9-45F8-92E3-C785607DF0D9}"/>
              </a:ext>
            </a:extLst>
          </p:cNvPr>
          <p:cNvSpPr txBox="1"/>
          <p:nvPr/>
        </p:nvSpPr>
        <p:spPr>
          <a:xfrm>
            <a:off x="2172608" y="4803257"/>
            <a:ext cx="14486658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828800" eaLnBrk="0" hangingPunct="0"/>
            <a:r>
              <a:rPr lang="en-US" sz="116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is my line of text.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48C111B-7A85-4895-9DF7-9FCB362215D4}"/>
              </a:ext>
            </a:extLst>
          </p:cNvPr>
          <p:cNvSpPr/>
          <p:nvPr/>
        </p:nvSpPr>
        <p:spPr bwMode="auto">
          <a:xfrm>
            <a:off x="2274206" y="5664662"/>
            <a:ext cx="635068" cy="635056"/>
          </a:xfrm>
          <a:prstGeom prst="ellipse">
            <a:avLst/>
          </a:prstGeom>
          <a:solidFill>
            <a:srgbClr val="00B0F0"/>
          </a:solidFill>
          <a:ln w="25400" cap="flat" cmpd="sng" algn="ctr">
            <a:noFill/>
            <a:prstDash val="solid"/>
            <a:headEnd type="none" w="med" len="med"/>
            <a:tailEnd type="triangle" w="med" len="med"/>
          </a:ln>
          <a:effectLst/>
        </p:spPr>
        <p:txBody>
          <a:bodyPr vert="horz" wrap="square" lIns="182880" tIns="91440" rIns="182880" bIns="91440" numCol="1" rtlCol="0" anchor="t" anchorCtr="0" compatLnSpc="1">
            <a:prstTxWarp prst="textNoShape">
              <a:avLst/>
            </a:prstTxWarp>
          </a:bodyPr>
          <a:lstStyle/>
          <a:p>
            <a:pPr defTabSz="1828800">
              <a:lnSpc>
                <a:spcPct val="90000"/>
              </a:lnSpc>
              <a:defRPr/>
            </a:pPr>
            <a:endParaRPr lang="en-US" sz="4800" kern="0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6C81174-ECBD-4748-A30A-BE39441D5DEF}"/>
              </a:ext>
            </a:extLst>
          </p:cNvPr>
          <p:cNvSpPr/>
          <p:nvPr/>
        </p:nvSpPr>
        <p:spPr bwMode="auto">
          <a:xfrm>
            <a:off x="9349504" y="5664662"/>
            <a:ext cx="635068" cy="635056"/>
          </a:xfrm>
          <a:prstGeom prst="ellipse">
            <a:avLst/>
          </a:prstGeom>
          <a:solidFill>
            <a:srgbClr val="E7B900"/>
          </a:solidFill>
          <a:ln w="25400" cap="flat" cmpd="sng" algn="ctr">
            <a:solidFill>
              <a:srgbClr val="E7B900">
                <a:shade val="50000"/>
              </a:srgbClr>
            </a:solidFill>
            <a:prstDash val="solid"/>
            <a:headEnd type="none" w="med" len="med"/>
            <a:tailEnd type="triangle" w="med" len="med"/>
          </a:ln>
          <a:effectLst/>
        </p:spPr>
        <p:txBody>
          <a:bodyPr vert="horz" wrap="square" lIns="182880" tIns="91440" rIns="182880" bIns="91440" numCol="1" rtlCol="0" anchor="t" anchorCtr="0" compatLnSpc="1">
            <a:prstTxWarp prst="textNoShape">
              <a:avLst/>
            </a:prstTxWarp>
          </a:bodyPr>
          <a:lstStyle/>
          <a:p>
            <a:pPr defTabSz="1828800">
              <a:lnSpc>
                <a:spcPct val="90000"/>
              </a:lnSpc>
              <a:defRPr/>
            </a:pPr>
            <a:endParaRPr lang="en-US" sz="4800" kern="0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837BBB2-3C84-4F73-854F-703087C378F9}"/>
              </a:ext>
            </a:extLst>
          </p:cNvPr>
          <p:cNvSpPr/>
          <p:nvPr/>
        </p:nvSpPr>
        <p:spPr bwMode="auto">
          <a:xfrm>
            <a:off x="15935826" y="5595388"/>
            <a:ext cx="635068" cy="635056"/>
          </a:xfrm>
          <a:prstGeom prst="ellipse">
            <a:avLst/>
          </a:prstGeom>
          <a:solidFill>
            <a:srgbClr val="E7B900"/>
          </a:solidFill>
          <a:ln w="25400" cap="flat" cmpd="sng" algn="ctr">
            <a:solidFill>
              <a:srgbClr val="E7B900">
                <a:shade val="50000"/>
              </a:srgbClr>
            </a:solidFill>
            <a:prstDash val="solid"/>
            <a:headEnd type="none" w="med" len="med"/>
            <a:tailEnd type="triangle" w="med" len="med"/>
          </a:ln>
          <a:effectLst/>
        </p:spPr>
        <p:txBody>
          <a:bodyPr vert="horz" wrap="square" lIns="182880" tIns="91440" rIns="182880" bIns="91440" numCol="1" rtlCol="0" anchor="t" anchorCtr="0" compatLnSpc="1">
            <a:prstTxWarp prst="textNoShape">
              <a:avLst/>
            </a:prstTxWarp>
          </a:bodyPr>
          <a:lstStyle/>
          <a:p>
            <a:pPr defTabSz="1828800">
              <a:lnSpc>
                <a:spcPct val="90000"/>
              </a:lnSpc>
              <a:defRPr/>
            </a:pPr>
            <a:endParaRPr lang="en-US" sz="4800" kern="0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D08A97D-BF3D-4E4D-9741-BAD368D9FEF4}"/>
              </a:ext>
            </a:extLst>
          </p:cNvPr>
          <p:cNvSpPr txBox="1"/>
          <p:nvPr/>
        </p:nvSpPr>
        <p:spPr>
          <a:xfrm>
            <a:off x="1809152" y="7250249"/>
            <a:ext cx="13837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828800" eaLnBrk="0" hangingPunct="0"/>
            <a:r>
              <a:rPr lang="en-US" sz="48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start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992DE8-6054-4B2A-99A6-81770FF9EE53}"/>
              </a:ext>
            </a:extLst>
          </p:cNvPr>
          <p:cNvSpPr txBox="1"/>
          <p:nvPr/>
        </p:nvSpPr>
        <p:spPr>
          <a:xfrm>
            <a:off x="15706530" y="7250249"/>
            <a:ext cx="121379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828800" eaLnBrk="0" hangingPunct="0"/>
            <a:r>
              <a:rPr lang="en-US" sz="48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FEEFED5-3F7E-43D7-98BB-B822AC213C42}"/>
              </a:ext>
            </a:extLst>
          </p:cNvPr>
          <p:cNvSpPr txBox="1"/>
          <p:nvPr/>
        </p:nvSpPr>
        <p:spPr>
          <a:xfrm>
            <a:off x="8690791" y="7250249"/>
            <a:ext cx="19992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828800" eaLnBrk="0" hangingPunct="0"/>
            <a:r>
              <a:rPr lang="en-US" sz="48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middle</a:t>
            </a:r>
          </a:p>
        </p:txBody>
      </p:sp>
    </p:spTree>
    <p:extLst>
      <p:ext uri="{BB962C8B-B14F-4D97-AF65-F5344CB8AC3E}">
        <p14:creationId xmlns:p14="http://schemas.microsoft.com/office/powerpoint/2010/main" val="199589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5A1B13-E170-4884-97F1-6E72F4A63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dominant-baseline style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FBCE8A-FDDA-461D-BA48-8A8A7315E651}"/>
              </a:ext>
            </a:extLst>
          </p:cNvPr>
          <p:cNvSpPr txBox="1"/>
          <p:nvPr/>
        </p:nvSpPr>
        <p:spPr>
          <a:xfrm>
            <a:off x="6585794" y="3093340"/>
            <a:ext cx="4743606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5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Where is (0,0)?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C33B9C-B7D9-45F8-92E3-C785607DF0D9}"/>
              </a:ext>
            </a:extLst>
          </p:cNvPr>
          <p:cNvSpPr txBox="1"/>
          <p:nvPr/>
        </p:nvSpPr>
        <p:spPr>
          <a:xfrm>
            <a:off x="2172608" y="4803257"/>
            <a:ext cx="14486658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828800" eaLnBrk="0" hangingPunct="0"/>
            <a:r>
              <a:rPr lang="en-US" sz="116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is my line of text.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0008571-7C23-40AA-A73C-002B5D1D60DB}"/>
              </a:ext>
            </a:extLst>
          </p:cNvPr>
          <p:cNvSpPr/>
          <p:nvPr/>
        </p:nvSpPr>
        <p:spPr bwMode="auto">
          <a:xfrm>
            <a:off x="2060705" y="5113819"/>
            <a:ext cx="583970" cy="583970"/>
          </a:xfrm>
          <a:prstGeom prst="ellipse">
            <a:avLst/>
          </a:prstGeom>
          <a:solidFill>
            <a:srgbClr val="E7B900"/>
          </a:solidFill>
          <a:ln w="25400" cap="flat" cmpd="sng" algn="ctr">
            <a:solidFill>
              <a:srgbClr val="E7B900">
                <a:shade val="50000"/>
              </a:srgbClr>
            </a:solidFill>
            <a:prstDash val="solid"/>
            <a:headEnd type="none" w="med" len="med"/>
            <a:tailEnd type="triangle" w="med" len="med"/>
          </a:ln>
          <a:effectLst/>
        </p:spPr>
        <p:txBody>
          <a:bodyPr vert="horz" wrap="square" lIns="182880" tIns="91440" rIns="182880" bIns="91440" numCol="1" rtlCol="0" anchor="t" anchorCtr="0" compatLnSpc="1">
            <a:prstTxWarp prst="textNoShape">
              <a:avLst/>
            </a:prstTxWarp>
          </a:bodyPr>
          <a:lstStyle/>
          <a:p>
            <a:pPr defTabSz="1828800">
              <a:lnSpc>
                <a:spcPct val="90000"/>
              </a:lnSpc>
              <a:defRPr/>
            </a:pPr>
            <a:endParaRPr lang="en-US" sz="4800" kern="0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7BC9D42-DDA1-4041-8447-6E5B9B8DD45C}"/>
              </a:ext>
            </a:extLst>
          </p:cNvPr>
          <p:cNvSpPr/>
          <p:nvPr/>
        </p:nvSpPr>
        <p:spPr bwMode="auto">
          <a:xfrm>
            <a:off x="2061613" y="5483141"/>
            <a:ext cx="583970" cy="583970"/>
          </a:xfrm>
          <a:prstGeom prst="ellipse">
            <a:avLst/>
          </a:prstGeom>
          <a:solidFill>
            <a:srgbClr val="E7B900"/>
          </a:solidFill>
          <a:ln w="25400" cap="flat" cmpd="sng" algn="ctr">
            <a:solidFill>
              <a:srgbClr val="E7B900">
                <a:shade val="50000"/>
              </a:srgbClr>
            </a:solidFill>
            <a:prstDash val="solid"/>
            <a:headEnd type="none" w="med" len="med"/>
            <a:tailEnd type="triangle" w="med" len="med"/>
          </a:ln>
          <a:effectLst/>
        </p:spPr>
        <p:txBody>
          <a:bodyPr vert="horz" wrap="square" lIns="182880" tIns="91440" rIns="182880" bIns="91440" numCol="1" rtlCol="0" anchor="t" anchorCtr="0" compatLnSpc="1">
            <a:prstTxWarp prst="textNoShape">
              <a:avLst/>
            </a:prstTxWarp>
          </a:bodyPr>
          <a:lstStyle/>
          <a:p>
            <a:pPr defTabSz="1828800">
              <a:lnSpc>
                <a:spcPct val="90000"/>
              </a:lnSpc>
              <a:defRPr/>
            </a:pPr>
            <a:endParaRPr lang="en-US" sz="4800" kern="0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3D981C8-65B4-4BEF-9032-4456FCFBEF85}"/>
              </a:ext>
            </a:extLst>
          </p:cNvPr>
          <p:cNvSpPr/>
          <p:nvPr/>
        </p:nvSpPr>
        <p:spPr bwMode="auto">
          <a:xfrm>
            <a:off x="2044349" y="5885787"/>
            <a:ext cx="583970" cy="583970"/>
          </a:xfrm>
          <a:prstGeom prst="ellipse">
            <a:avLst/>
          </a:prstGeom>
          <a:solidFill>
            <a:srgbClr val="00B0F0"/>
          </a:solidFill>
          <a:ln w="25400" cap="flat" cmpd="sng" algn="ctr">
            <a:noFill/>
            <a:prstDash val="solid"/>
            <a:headEnd type="none" w="med" len="med"/>
            <a:tailEnd type="triangle" w="med" len="med"/>
          </a:ln>
          <a:effectLst/>
        </p:spPr>
        <p:txBody>
          <a:bodyPr vert="horz" wrap="square" lIns="182880" tIns="91440" rIns="182880" bIns="91440" numCol="1" rtlCol="0" anchor="t" anchorCtr="0" compatLnSpc="1">
            <a:prstTxWarp prst="textNoShape">
              <a:avLst/>
            </a:prstTxWarp>
          </a:bodyPr>
          <a:lstStyle/>
          <a:p>
            <a:pPr defTabSz="1828800">
              <a:lnSpc>
                <a:spcPct val="90000"/>
              </a:lnSpc>
              <a:defRPr/>
            </a:pPr>
            <a:endParaRPr lang="en-US" sz="4800" kern="0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FF59EC4-86B6-4CF4-8BFD-3716716115B2}"/>
              </a:ext>
            </a:extLst>
          </p:cNvPr>
          <p:cNvSpPr txBox="1"/>
          <p:nvPr/>
        </p:nvSpPr>
        <p:spPr>
          <a:xfrm>
            <a:off x="351050" y="5019995"/>
            <a:ext cx="16417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828800" eaLnBrk="0" hangingPunct="0"/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hanging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176F4AB-7EB6-4084-A37C-FF081C785CF0}"/>
              </a:ext>
            </a:extLst>
          </p:cNvPr>
          <p:cNvSpPr txBox="1"/>
          <p:nvPr/>
        </p:nvSpPr>
        <p:spPr>
          <a:xfrm>
            <a:off x="434386" y="5830527"/>
            <a:ext cx="14141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828800" eaLnBrk="0" hangingPunct="0"/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default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7C22D85-D79F-45B3-8455-B602347DB309}"/>
              </a:ext>
            </a:extLst>
          </p:cNvPr>
          <p:cNvSpPr txBox="1"/>
          <p:nvPr/>
        </p:nvSpPr>
        <p:spPr>
          <a:xfrm>
            <a:off x="440172" y="5424497"/>
            <a:ext cx="13917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828800" eaLnBrk="0" hangingPunct="0"/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middle</a:t>
            </a:r>
          </a:p>
        </p:txBody>
      </p:sp>
    </p:spTree>
    <p:extLst>
      <p:ext uri="{BB962C8B-B14F-4D97-AF65-F5344CB8AC3E}">
        <p14:creationId xmlns:p14="http://schemas.microsoft.com/office/powerpoint/2010/main" val="3929661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0B9ECC-7796-47B0-9849-C95658974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&lt;text&gt; example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B4DEBF7-1D46-4E15-9588-EAA4CDB5F0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225" y="2743201"/>
            <a:ext cx="3098690" cy="32849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20682C7-3746-4975-A6E5-BA8D4FD051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914" y="1948783"/>
            <a:ext cx="10493828" cy="723104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6B13989-38A0-4448-9550-2517C56FB28E}"/>
              </a:ext>
            </a:extLst>
          </p:cNvPr>
          <p:cNvSpPr/>
          <p:nvPr/>
        </p:nvSpPr>
        <p:spPr>
          <a:xfrm>
            <a:off x="504696" y="9437182"/>
            <a:ext cx="15748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828800" eaLnBrk="0" hangingPunct="0"/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http://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tutorials.jenkov.com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svg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/text-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element.html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840615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Layout">
  <a:themeElements>
    <a:clrScheme name="Custom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9663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E64676B-536E-451C-B045-B9970CCC25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811cf8-4877-470e-bec4-f5c16c1a52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91567</TotalTime>
  <Words>612</Words>
  <Application>Microsoft Office PowerPoint</Application>
  <PresentationFormat>Custom</PresentationFormat>
  <Paragraphs>84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Title &amp; Bullet</vt:lpstr>
      <vt:lpstr>1_Title &amp; Bullet</vt:lpstr>
      <vt:lpstr>Full Page Layout</vt:lpstr>
      <vt:lpstr>Lecture 9.5 - Attributes, Styles, Classes &amp; Text</vt:lpstr>
      <vt:lpstr>PowerPoint Presentation</vt:lpstr>
      <vt:lpstr>.attr()</vt:lpstr>
      <vt:lpstr>.attr() and Functional Programming</vt:lpstr>
      <vt:lpstr>&lt;text&gt; elements</vt:lpstr>
      <vt:lpstr>&lt;text&gt; elements</vt:lpstr>
      <vt:lpstr>text-anchor style</vt:lpstr>
      <vt:lpstr>dominant-baseline style</vt:lpstr>
      <vt:lpstr>&lt;text&gt; example</vt:lpstr>
      <vt:lpstr>The .style() Function</vt:lpstr>
      <vt:lpstr>&lt;text&gt; example</vt:lpstr>
      <vt:lpstr>PowerPoint Presentation</vt:lpstr>
      <vt:lpstr>Classing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3644</cp:revision>
  <dcterms:created xsi:type="dcterms:W3CDTF">2008-01-24T03:11:41Z</dcterms:created>
  <dcterms:modified xsi:type="dcterms:W3CDTF">2021-02-25T03:58:56Z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