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  <p:sldMasterId id="2147483992" r:id="rId5"/>
    <p:sldMasterId id="2147484000" r:id="rId6"/>
  </p:sldMasterIdLst>
  <p:notesMasterIdLst>
    <p:notesMasterId r:id="rId25"/>
  </p:notesMasterIdLst>
  <p:handoutMasterIdLst>
    <p:handoutMasterId r:id="rId26"/>
  </p:handoutMasterIdLst>
  <p:sldIdLst>
    <p:sldId id="818" r:id="rId7"/>
    <p:sldId id="809" r:id="rId8"/>
    <p:sldId id="328" r:id="rId9"/>
    <p:sldId id="329" r:id="rId10"/>
    <p:sldId id="330" r:id="rId11"/>
    <p:sldId id="331" r:id="rId12"/>
    <p:sldId id="332" r:id="rId13"/>
    <p:sldId id="333" r:id="rId14"/>
    <p:sldId id="335" r:id="rId15"/>
    <p:sldId id="334" r:id="rId16"/>
    <p:sldId id="336" r:id="rId17"/>
    <p:sldId id="337" r:id="rId18"/>
    <p:sldId id="339" r:id="rId19"/>
    <p:sldId id="341" r:id="rId20"/>
    <p:sldId id="342" r:id="rId21"/>
    <p:sldId id="343" r:id="rId22"/>
    <p:sldId id="344" r:id="rId23"/>
    <p:sldId id="820" r:id="rId24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369"/>
    <a:srgbClr val="890C58"/>
    <a:srgbClr val="0071C5"/>
    <a:srgbClr val="4F2682"/>
    <a:srgbClr val="008564"/>
    <a:srgbClr val="383838"/>
    <a:srgbClr val="8C8C8C"/>
    <a:srgbClr val="CDCDCD"/>
    <a:srgbClr val="6F6F6F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83129" autoAdjust="0"/>
  </p:normalViewPr>
  <p:slideViewPr>
    <p:cSldViewPr snapToGrid="0">
      <p:cViewPr varScale="1">
        <p:scale>
          <a:sx n="70" d="100"/>
          <a:sy n="70" d="100"/>
        </p:scale>
        <p:origin x="1424" y="192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06" y="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5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4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2/19/21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Scale = transform range</a:t>
            </a:r>
            <a:r>
              <a:rPr lang="en-US" baseline="0" dirty="0"/>
              <a:t> of input values,</a:t>
            </a:r>
          </a:p>
          <a:p>
            <a:r>
              <a:rPr lang="en-US" baseline="0" dirty="0"/>
              <a:t>to range of output values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C36C6D-A481-9546-BD03-EFE655ABD6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56806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Here's an example</a:t>
            </a:r>
            <a:r>
              <a:rPr lang="en-US" baseline="0" dirty="0"/>
              <a:t> of how to use in practice</a:t>
            </a:r>
            <a:r>
              <a:rPr lang="mr-IN" baseline="0" dirty="0"/>
              <a:t>…</a:t>
            </a:r>
            <a:endParaRPr lang="en-US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Top is Accessor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Bottom: use computed </a:t>
            </a:r>
            <a:r>
              <a:rPr lang="en-US" baseline="0" dirty="0" err="1"/>
              <a:t>maxAge</a:t>
            </a:r>
            <a:r>
              <a:rPr lang="en-US" baseline="0" dirty="0"/>
              <a:t> in domain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C36C6D-A481-9546-BD03-EFE655ABD6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63807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D3 has built-in color</a:t>
            </a:r>
            <a:r>
              <a:rPr lang="en-US" baseline="0" dirty="0"/>
              <a:t> scales.</a:t>
            </a:r>
          </a:p>
          <a:p>
            <a:r>
              <a:rPr lang="en-US" baseline="0" dirty="0"/>
              <a:t>E.g., category10 gives you 10 colors</a:t>
            </a:r>
          </a:p>
          <a:p>
            <a:r>
              <a:rPr lang="en-US" baseline="0" dirty="0"/>
              <a:t>Category20 gives you 20 colors</a:t>
            </a:r>
          </a:p>
          <a:p>
            <a:r>
              <a:rPr lang="en-US" baseline="0" dirty="0"/>
              <a:t>Variations</a:t>
            </a:r>
            <a:r>
              <a:rPr lang="mr-IN" baseline="0" dirty="0"/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C36C6D-A481-9546-BD03-EFE655ABD6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54419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D3 in fact doesn’t care about what you pass in to an ordinal scale.</a:t>
            </a:r>
          </a:p>
          <a:p>
            <a:r>
              <a:rPr lang="en-US" dirty="0"/>
              <a:t>Only</a:t>
            </a:r>
            <a:r>
              <a:rPr lang="en-US" baseline="0" dirty="0"/>
              <a:t> requirement is that the domain is discrete.</a:t>
            </a:r>
          </a:p>
          <a:p>
            <a:r>
              <a:rPr lang="en-US" baseline="0" dirty="0"/>
              <a:t>So you can pass in ordinal data </a:t>
            </a:r>
            <a:r>
              <a:rPr lang="mr-IN" baseline="0" dirty="0"/>
              <a:t>–</a:t>
            </a:r>
            <a:r>
              <a:rPr lang="en-US" baseline="0" dirty="0"/>
              <a:t> meaningful ordering, e.g., in Likert (like, neutral, dislike)</a:t>
            </a:r>
          </a:p>
          <a:p>
            <a:r>
              <a:rPr lang="en-US" baseline="0" dirty="0"/>
              <a:t>Or categorical, e.g., blood type</a:t>
            </a:r>
          </a:p>
          <a:p>
            <a:r>
              <a:rPr lang="en-US" baseline="0" dirty="0"/>
              <a:t>So be careful!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C36C6D-A481-9546-BD03-EFE655ABD6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66084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Here's an example</a:t>
            </a:r>
            <a:r>
              <a:rPr lang="en-US" baseline="0" dirty="0"/>
              <a:t> of how to use in practice</a:t>
            </a:r>
            <a:r>
              <a:rPr lang="mr-IN" baseline="0" dirty="0"/>
              <a:t>…</a:t>
            </a:r>
            <a:endParaRPr lang="en-US" baseline="0" dirty="0"/>
          </a:p>
          <a:p>
            <a:r>
              <a:rPr lang="en-US" dirty="0"/>
              <a:t>Input:</a:t>
            </a:r>
            <a:r>
              <a:rPr lang="en-US" baseline="0" dirty="0"/>
              <a:t> array of 3 animal objects, each has a type</a:t>
            </a:r>
            <a:endParaRPr lang="en-US" dirty="0"/>
          </a:p>
          <a:p>
            <a:r>
              <a:rPr lang="en-US" dirty="0"/>
              <a:t>In </a:t>
            </a:r>
            <a:r>
              <a:rPr lang="en-US" dirty="0" err="1"/>
              <a:t>colorscale</a:t>
            </a:r>
            <a:r>
              <a:rPr lang="en-US" dirty="0"/>
              <a:t>, each color has an index. </a:t>
            </a:r>
          </a:p>
          <a:p>
            <a:r>
              <a:rPr lang="en-US" dirty="0"/>
              <a:t>Bird = first color</a:t>
            </a:r>
            <a:r>
              <a:rPr lang="en-US" baseline="0" dirty="0"/>
              <a:t> (blue), Rodent = 2</a:t>
            </a:r>
            <a:r>
              <a:rPr lang="en-US" baseline="30000" dirty="0"/>
              <a:t>nd</a:t>
            </a:r>
            <a:r>
              <a:rPr lang="en-US" baseline="0" dirty="0"/>
              <a:t> color (orange)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C36C6D-A481-9546-BD03-EFE655ABD6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45689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Besides scales, which transforms data values...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C36C6D-A481-9546-BD03-EFE655ABD6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15735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Axes... also easy to use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C36C6D-A481-9546-BD03-EFE655ABD6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11314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don't</a:t>
            </a:r>
            <a:r>
              <a:rPr lang="en-US" baseline="0" dirty="0"/>
              <a:t> use, as in linear scale...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C36C6D-A481-9546-BD03-EFE655ABD6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00730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C36C6D-A481-9546-BD03-EFE655ABD6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94431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defines the</a:t>
            </a:r>
            <a:r>
              <a:rPr lang="en-US" baseline="0" dirty="0"/>
              <a:t> mapping...</a:t>
            </a:r>
            <a:endParaRPr lang="en-US" dirty="0"/>
          </a:p>
          <a:p>
            <a:r>
              <a:rPr lang="en-US" dirty="0"/>
              <a:t>domain: range</a:t>
            </a:r>
            <a:r>
              <a:rPr lang="en-US" baseline="0" dirty="0"/>
              <a:t> of input values</a:t>
            </a:r>
          </a:p>
          <a:p>
            <a:r>
              <a:rPr lang="en-US" baseline="0" dirty="0"/>
              <a:t>range: range out output values</a:t>
            </a:r>
          </a:p>
          <a:p>
            <a:endParaRPr lang="en-US" baseline="0" dirty="0"/>
          </a:p>
          <a:p>
            <a:r>
              <a:rPr lang="en-US" baseline="0" dirty="0"/>
              <a:t>Then, use it as below...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C36C6D-A481-9546-BD03-EFE655ABD6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89842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But...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C36C6D-A481-9546-BD03-EFE655ABD6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22821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Remember that D3 is a really...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C36C6D-A481-9546-BD03-EFE655ABD6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23483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D3 has built in functions</a:t>
            </a:r>
            <a:r>
              <a:rPr lang="en-US" baseline="0" dirty="0"/>
              <a:t> like</a:t>
            </a:r>
            <a:r>
              <a:rPr lang="mr-IN" baseline="0" dirty="0"/>
              <a:t>…</a:t>
            </a:r>
            <a:endParaRPr lang="en-US" baseline="0" dirty="0"/>
          </a:p>
          <a:p>
            <a:r>
              <a:rPr lang="en-US" baseline="0" dirty="0"/>
              <a:t>e.g., min() takes array of numbers and return</a:t>
            </a:r>
            <a:r>
              <a:rPr lang="mr-IN" baseline="0" dirty="0"/>
              <a:t>…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C36C6D-A481-9546-BD03-EFE655ABD6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44007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Here's an example</a:t>
            </a:r>
            <a:r>
              <a:rPr lang="en-US" baseline="0" dirty="0"/>
              <a:t> of how to use in practice</a:t>
            </a:r>
          </a:p>
          <a:p>
            <a:endParaRPr lang="en-US" baseline="0" dirty="0"/>
          </a:p>
          <a:p>
            <a:r>
              <a:rPr lang="en-US" baseline="0" dirty="0"/>
              <a:t>Here, input is an array of numbers.</a:t>
            </a:r>
          </a:p>
          <a:p>
            <a:r>
              <a:rPr lang="en-US" baseline="0" dirty="0"/>
              <a:t>But what if the numbers that you scale</a:t>
            </a:r>
          </a:p>
          <a:p>
            <a:r>
              <a:rPr lang="en-US" baseline="0" dirty="0"/>
              <a:t>is part of an object, ...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C36C6D-A481-9546-BD03-EFE655ABD6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72372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 in</a:t>
            </a:r>
            <a:r>
              <a:rPr lang="en-US" baseline="0" dirty="0"/>
              <a:t> this example: age</a:t>
            </a:r>
          </a:p>
          <a:p>
            <a:r>
              <a:rPr lang="en-US" baseline="0" dirty="0"/>
              <a:t>D3 allows you to use an Accessor to extract </a:t>
            </a:r>
          </a:p>
          <a:p>
            <a:r>
              <a:rPr lang="en-US" baseline="0" dirty="0"/>
              <a:t>the number you want from an object</a:t>
            </a:r>
          </a:p>
          <a:p>
            <a:r>
              <a:rPr lang="en-US" baseline="0" dirty="0" err="1"/>
              <a:t>data.map</a:t>
            </a:r>
            <a:r>
              <a:rPr lang="en-US" baseline="0" dirty="0"/>
              <a:t>() is the Accessor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C36C6D-A481-9546-BD03-EFE655ABD6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9179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485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422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6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851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02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5301" y="549278"/>
            <a:ext cx="17190626" cy="1425696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2" y="1592666"/>
            <a:ext cx="17153004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6000" b="0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297" y="4585971"/>
            <a:ext cx="17190630" cy="865338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ts val="2800"/>
              </a:lnSpc>
              <a:spcBef>
                <a:spcPct val="20000"/>
              </a:spcBef>
              <a:buFont typeface="Arial"/>
              <a:buNone/>
              <a:defRPr lang="en-US" sz="480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2" y="5301951"/>
            <a:ext cx="17209444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4" y="8759367"/>
            <a:ext cx="16287520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294" y="5792227"/>
            <a:ext cx="17190632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780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7124784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8640934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5"/>
          <p:cNvSpPr>
            <a:spLocks noGrp="1"/>
          </p:cNvSpPr>
          <p:nvPr>
            <p:ph sz="quarter" idx="10"/>
          </p:nvPr>
        </p:nvSpPr>
        <p:spPr>
          <a:xfrm>
            <a:off x="504698" y="2536907"/>
            <a:ext cx="16560332" cy="7039834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6560332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352039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695" y="2536907"/>
            <a:ext cx="16899006" cy="6572250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>
                <a:latin typeface="Helvetica"/>
                <a:cs typeface="Helvetica"/>
              </a:rPr>
              <a:t>Lorem Ipsum is simply dummy text </a:t>
            </a:r>
          </a:p>
          <a:p>
            <a:r>
              <a:rPr lang="en-US" sz="3600" dirty="0"/>
              <a:t>of the printing and typesetting industry. Lorem Ipsum has been the industry's standard dummy text ever since the 1500s, when an unknown printer took a galley of type and scrambled it to make a type specimen book. 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899006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7411206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67077" y="2220150"/>
            <a:ext cx="7190554" cy="7224888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>
                <a:latin typeface="Helvetica"/>
                <a:cs typeface="Helvetica"/>
              </a:rPr>
              <a:t>Lorem Ipsum is simply dummy text.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6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7657630" y="2220150"/>
            <a:ext cx="9896592" cy="7224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194056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698" y="2186785"/>
            <a:ext cx="16221664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885028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0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48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7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baseline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2493594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0B4D140-36D0-F246-9A23-E3DC121FA18A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8E37FA83-1D63-1944-B68D-FE39D2A2528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473770B-3C06-A941-AA7C-40E568A0855F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3" name="Picture 12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A17A67E5-E78F-104F-8775-A01E6642852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id="{BAC700C6-EDB0-6B4B-BF05-B6321AFEF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543B1DA-FA38-6845-A949-76CCD0B7F46D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8AE2A433-C997-B844-86B3-0135A6BFE3DA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61819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/>
        <a:buNone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0" indent="-571500" algn="l" defTabSz="914400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914400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9144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9144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legalcod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5316" y="6705601"/>
            <a:ext cx="16304786" cy="1638092"/>
          </a:xfrm>
        </p:spPr>
        <p:txBody>
          <a:bodyPr/>
          <a:lstStyle/>
          <a:p>
            <a:r>
              <a:rPr lang="en-US" dirty="0"/>
              <a:t>Lecture 9.6 - Scales and Axes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</p:txBody>
      </p:sp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77D8027-5D78-4F44-B2C9-AF9591238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Domain &amp; Range</a:t>
            </a:r>
          </a:p>
        </p:txBody>
      </p:sp>
      <p:pic>
        <p:nvPicPr>
          <p:cNvPr id="5" name="Content Placeholder 6">
            <a:extLst>
              <a:ext uri="{FF2B5EF4-FFF2-40B4-BE49-F238E27FC236}">
                <a16:creationId xmlns:a16="http://schemas.microsoft.com/office/drawing/2014/main" id="{6EA7FF56-AF9E-4406-AEE5-A9592B1FF0E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695" y="1981200"/>
            <a:ext cx="15663558" cy="741510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917A38D-8719-45AD-9F62-F0E509A8841E}"/>
              </a:ext>
            </a:extLst>
          </p:cNvPr>
          <p:cNvSpPr/>
          <p:nvPr/>
        </p:nvSpPr>
        <p:spPr>
          <a:xfrm>
            <a:off x="237674" y="9587347"/>
            <a:ext cx="166392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http://</a:t>
            </a:r>
            <a:r>
              <a:rPr lang="en-US" sz="2200" dirty="0" err="1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image.slidesharecdn.com</a:t>
            </a: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/d3-140708145630-phpapp02/95/d3-17-638.jpg?cb=1404831405</a:t>
            </a:r>
          </a:p>
        </p:txBody>
      </p:sp>
      <p:sp>
        <p:nvSpPr>
          <p:cNvPr id="2" name="Right Arrow 1"/>
          <p:cNvSpPr/>
          <p:nvPr/>
        </p:nvSpPr>
        <p:spPr>
          <a:xfrm rot="8241209">
            <a:off x="5197643" y="7180448"/>
            <a:ext cx="1020278" cy="519764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360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359312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8577FF7-A602-4124-B599-8888194D18B8}"/>
              </a:ext>
            </a:extLst>
          </p:cNvPr>
          <p:cNvSpPr txBox="1">
            <a:spLocks/>
          </p:cNvSpPr>
          <p:nvPr/>
        </p:nvSpPr>
        <p:spPr bwMode="auto">
          <a:xfrm>
            <a:off x="443346" y="138546"/>
            <a:ext cx="16357600" cy="74676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1828800">
              <a:buClr>
                <a:srgbClr val="FFCC00"/>
              </a:buClr>
              <a:buNone/>
              <a:defRPr/>
            </a:pPr>
            <a:r>
              <a:rPr lang="en-US" sz="5000" kern="0" dirty="0">
                <a:solidFill>
                  <a:srgbClr val="000000"/>
                </a:solidFill>
                <a:latin typeface="Arial" panose="020B0604020202020204" pitchFamily="34" charset="0"/>
                <a:ea typeface="Helvetica Neue" charset="0"/>
                <a:cs typeface="Arial" panose="020B0604020202020204" pitchFamily="34" charset="0"/>
              </a:rPr>
              <a:t>An optional </a:t>
            </a:r>
            <a:r>
              <a:rPr lang="en-US" sz="5000" kern="0" dirty="0">
                <a:solidFill>
                  <a:srgbClr val="FF6600"/>
                </a:solidFill>
                <a:latin typeface="Arial" panose="020B0604020202020204" pitchFamily="34" charset="0"/>
                <a:ea typeface="Helvetica Neue" charset="0"/>
                <a:cs typeface="Arial" panose="020B0604020202020204" pitchFamily="34" charset="0"/>
              </a:rPr>
              <a:t>accessor</a:t>
            </a:r>
            <a:r>
              <a:rPr lang="en-US" sz="5000" kern="0" dirty="0">
                <a:solidFill>
                  <a:srgbClr val="000000"/>
                </a:solidFill>
                <a:latin typeface="Arial" panose="020B0604020202020204" pitchFamily="34" charset="0"/>
                <a:ea typeface="Helvetica Neue" charset="0"/>
                <a:cs typeface="Arial" panose="020B0604020202020204" pitchFamily="34" charset="0"/>
              </a:rPr>
              <a:t> function may be specified, which is equivalent to calling </a:t>
            </a:r>
            <a:r>
              <a:rPr lang="en-US" sz="5000" kern="0" dirty="0" err="1">
                <a:solidFill>
                  <a:srgbClr val="FF6600"/>
                </a:solidFill>
                <a:latin typeface="Arial" panose="020B0604020202020204" pitchFamily="34" charset="0"/>
                <a:ea typeface="Helvetica Neue" charset="0"/>
                <a:cs typeface="Arial" panose="020B0604020202020204" pitchFamily="34" charset="0"/>
              </a:rPr>
              <a:t>array.map</a:t>
            </a:r>
            <a:r>
              <a:rPr lang="en-US" sz="5000" kern="0" dirty="0">
                <a:solidFill>
                  <a:srgbClr val="FF6600"/>
                </a:solidFill>
                <a:latin typeface="Arial" panose="020B0604020202020204" pitchFamily="34" charset="0"/>
                <a:ea typeface="Helvetica Neue" charset="0"/>
                <a:cs typeface="Arial" panose="020B0604020202020204" pitchFamily="34" charset="0"/>
              </a:rPr>
              <a:t>(accessor)</a:t>
            </a:r>
            <a:r>
              <a:rPr lang="en-US" sz="5000" kern="0" dirty="0">
                <a:solidFill>
                  <a:srgbClr val="000000"/>
                </a:solidFill>
                <a:latin typeface="Arial" panose="020B0604020202020204" pitchFamily="34" charset="0"/>
                <a:ea typeface="Helvetica Neue" charset="0"/>
                <a:cs typeface="Arial" panose="020B0604020202020204" pitchFamily="34" charset="0"/>
              </a:rPr>
              <a:t> before computing the maximum value.</a:t>
            </a:r>
          </a:p>
          <a:p>
            <a:pPr marL="0" indent="0" defTabSz="1828800">
              <a:buClr>
                <a:srgbClr val="FFCC00"/>
              </a:buClr>
              <a:buNone/>
              <a:defRPr/>
            </a:pPr>
            <a:endParaRPr lang="en-US" sz="5000" b="1" kern="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0" indent="0" defTabSz="1828800">
              <a:buClr>
                <a:srgbClr val="FFCC00"/>
              </a:buClr>
              <a:buNone/>
              <a:defRPr/>
            </a:pPr>
            <a:r>
              <a:rPr lang="en-US" sz="5000" b="1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d3.max</a:t>
            </a:r>
            <a:r>
              <a:rPr lang="en-US" sz="50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</a:p>
          <a:p>
            <a:pPr marL="914400" lvl="1" indent="0" defTabSz="1828800">
              <a:buClr>
                <a:srgbClr val="FFCC00"/>
              </a:buClr>
              <a:buNone/>
              <a:defRPr/>
            </a:pPr>
            <a:r>
              <a:rPr lang="en-US" sz="5000" b="1" kern="0" dirty="0" err="1">
                <a:solidFill>
                  <a:srgbClr val="FF6600"/>
                </a:solidFill>
                <a:latin typeface="Courier New" charset="0"/>
                <a:ea typeface="Courier New" charset="0"/>
                <a:cs typeface="Courier New" charset="0"/>
              </a:rPr>
              <a:t>data.map</a:t>
            </a:r>
            <a:r>
              <a:rPr lang="en-US" sz="5000" b="1" kern="0" dirty="0">
                <a:solidFill>
                  <a:srgbClr val="FF6600"/>
                </a:solidFill>
                <a:latin typeface="Courier New" charset="0"/>
                <a:ea typeface="Courier New" charset="0"/>
                <a:cs typeface="Courier New" charset="0"/>
              </a:rPr>
              <a:t>( function(d){ return </a:t>
            </a:r>
            <a:r>
              <a:rPr lang="en-US" sz="5000" b="1" kern="0" dirty="0" err="1">
                <a:solidFill>
                  <a:srgbClr val="FF6600"/>
                </a:solidFill>
                <a:latin typeface="Courier New" charset="0"/>
                <a:ea typeface="Courier New" charset="0"/>
                <a:cs typeface="Courier New" charset="0"/>
              </a:rPr>
              <a:t>d.age</a:t>
            </a:r>
            <a:r>
              <a:rPr lang="en-US" sz="5000" b="1" kern="0" dirty="0">
                <a:solidFill>
                  <a:srgbClr val="FF6600"/>
                </a:solidFill>
                <a:latin typeface="Courier New" charset="0"/>
                <a:ea typeface="Courier New" charset="0"/>
                <a:cs typeface="Courier New" charset="0"/>
              </a:rPr>
              <a:t>; })</a:t>
            </a:r>
          </a:p>
          <a:p>
            <a:pPr marL="0" indent="0" defTabSz="1828800">
              <a:buClr>
                <a:srgbClr val="FFCC00"/>
              </a:buClr>
              <a:buNone/>
              <a:defRPr/>
            </a:pPr>
            <a:r>
              <a:rPr lang="en-US" sz="50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) // returns the maximum age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13C54C3-35CA-4B8B-BC52-77971B084BAC}"/>
              </a:ext>
            </a:extLst>
          </p:cNvPr>
          <p:cNvSpPr/>
          <p:nvPr/>
        </p:nvSpPr>
        <p:spPr>
          <a:xfrm>
            <a:off x="443346" y="8106294"/>
            <a:ext cx="17526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828800" eaLnBrk="0" hangingPunct="0"/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https://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github.com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/d3/d3-3.x-api-reference/blob/master/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Arrays.md</a:t>
            </a:r>
            <a:endParaRPr lang="en-US" sz="160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2314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96739EE-5129-4D49-81E7-2C80B3B68FE7}"/>
              </a:ext>
            </a:extLst>
          </p:cNvPr>
          <p:cNvSpPr txBox="1">
            <a:spLocks/>
          </p:cNvSpPr>
          <p:nvPr/>
        </p:nvSpPr>
        <p:spPr bwMode="auto">
          <a:xfrm>
            <a:off x="845128" y="1885950"/>
            <a:ext cx="17068800" cy="6400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1828800">
              <a:buClr>
                <a:srgbClr val="FFCC00"/>
              </a:buClr>
              <a:buNone/>
              <a:defRPr/>
            </a:pPr>
            <a:r>
              <a:rPr lang="en-US" sz="4800" ker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var </a:t>
            </a:r>
            <a:r>
              <a:rPr lang="en-US" sz="4800" b="1" kern="0" err="1">
                <a:solidFill>
                  <a:srgbClr val="FF6600"/>
                </a:solidFill>
                <a:latin typeface="Courier New" charset="0"/>
                <a:ea typeface="Courier New" charset="0"/>
                <a:cs typeface="Courier New" charset="0"/>
              </a:rPr>
              <a:t>maxAge</a:t>
            </a:r>
            <a:r>
              <a:rPr lang="en-US" sz="4800" kern="0">
                <a:solidFill>
                  <a:srgbClr val="FF66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4800" ker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= d3.max(</a:t>
            </a:r>
          </a:p>
          <a:p>
            <a:pPr marL="914400" lvl="1" indent="0" defTabSz="1828800">
              <a:buClr>
                <a:srgbClr val="FFCC00"/>
              </a:buClr>
              <a:buNone/>
              <a:defRPr/>
            </a:pPr>
            <a:r>
              <a:rPr lang="en-US" sz="4800" kern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data.map</a:t>
            </a:r>
            <a:r>
              <a:rPr lang="en-US" sz="4800" ker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 function(d){ return </a:t>
            </a:r>
            <a:r>
              <a:rPr lang="en-US" sz="4800" kern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d.age</a:t>
            </a:r>
            <a:r>
              <a:rPr lang="en-US" sz="4800" ker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; })</a:t>
            </a:r>
          </a:p>
          <a:p>
            <a:pPr marL="0" indent="0" defTabSz="1828800">
              <a:buClr>
                <a:srgbClr val="FFCC00"/>
              </a:buClr>
              <a:buNone/>
              <a:defRPr/>
            </a:pPr>
            <a:r>
              <a:rPr lang="en-US" sz="4800" ker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) // returns the maximum age</a:t>
            </a:r>
          </a:p>
          <a:p>
            <a:pPr marL="0" indent="0" defTabSz="1828800">
              <a:buClr>
                <a:srgbClr val="FFCC00"/>
              </a:buClr>
              <a:buNone/>
              <a:defRPr/>
            </a:pPr>
            <a:endParaRPr lang="en-US" sz="4800" kern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0" indent="0" defTabSz="1828800">
              <a:buClr>
                <a:srgbClr val="FFCC00"/>
              </a:buClr>
              <a:buNone/>
              <a:defRPr/>
            </a:pPr>
            <a:r>
              <a:rPr lang="en-US" sz="4800" ker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var </a:t>
            </a:r>
            <a:r>
              <a:rPr lang="en-US" sz="4800" kern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yscale</a:t>
            </a:r>
            <a:r>
              <a:rPr lang="en-US" sz="4800" ker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= d3.scale.linear( )</a:t>
            </a:r>
          </a:p>
          <a:p>
            <a:pPr marL="1492250" lvl="3" indent="0" defTabSz="1828800">
              <a:buClr>
                <a:srgbClr val="FFCC00"/>
              </a:buClr>
              <a:buNone/>
              <a:defRPr/>
            </a:pPr>
            <a:r>
              <a:rPr lang="en-US" sz="4800" ker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.domain( [0, </a:t>
            </a:r>
            <a:r>
              <a:rPr lang="en-US" sz="4800" b="1" kern="0" err="1">
                <a:solidFill>
                  <a:srgbClr val="FF6600"/>
                </a:solidFill>
                <a:latin typeface="Courier New" charset="0"/>
                <a:ea typeface="Courier New" charset="0"/>
                <a:cs typeface="Courier New" charset="0"/>
              </a:rPr>
              <a:t>maxAge</a:t>
            </a:r>
            <a:r>
              <a:rPr lang="en-US" sz="4800" ker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] )</a:t>
            </a:r>
          </a:p>
          <a:p>
            <a:pPr marL="1492250" lvl="3" indent="0" defTabSz="1828800">
              <a:buClr>
                <a:srgbClr val="FFCC00"/>
              </a:buClr>
              <a:buNone/>
              <a:defRPr/>
            </a:pPr>
            <a:r>
              <a:rPr lang="en-US" sz="4800" ker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.range( [0, 100] )</a:t>
            </a:r>
          </a:p>
        </p:txBody>
      </p:sp>
    </p:spTree>
    <p:extLst>
      <p:ext uri="{BB962C8B-B14F-4D97-AF65-F5344CB8AC3E}">
        <p14:creationId xmlns:p14="http://schemas.microsoft.com/office/powerpoint/2010/main" val="27857235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164928-3D1F-4918-BDC8-E211158B5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97" y="549358"/>
            <a:ext cx="16372190" cy="1828084"/>
          </a:xfrm>
        </p:spPr>
        <p:txBody>
          <a:bodyPr/>
          <a:lstStyle/>
          <a:p>
            <a:r>
              <a:rPr lang="en-US" sz="7200" b="1"/>
              <a:t>Ordinal Scales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23A0F3B-CF72-4E36-8DE3-6736CA32D58A}"/>
              </a:ext>
            </a:extLst>
          </p:cNvPr>
          <p:cNvSpPr txBox="1">
            <a:spLocks/>
          </p:cNvSpPr>
          <p:nvPr/>
        </p:nvSpPr>
        <p:spPr bwMode="auto">
          <a:xfrm>
            <a:off x="623456" y="2011680"/>
            <a:ext cx="16357600" cy="801624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685800" indent="-685800" defTabSz="1828800">
              <a:buClr>
                <a:srgbClr val="FFCC00"/>
              </a:buClr>
              <a:buSzPct val="130000"/>
              <a:defRPr/>
            </a:pPr>
            <a:r>
              <a:rPr lang="en-US" sz="48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D3 has built-in color scales!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(And they’re easy!)</a:t>
            </a:r>
          </a:p>
          <a:p>
            <a:pPr marL="685800" indent="-685800" defTabSz="1828800">
              <a:buClr>
                <a:srgbClr val="FFCC00"/>
              </a:buClr>
              <a:defRPr/>
            </a:pPr>
            <a:endParaRPr lang="en-US" sz="1600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 defTabSz="1828800">
              <a:buClr>
                <a:srgbClr val="FFCC00"/>
              </a:buClr>
              <a:buSzPct val="130000"/>
              <a:defRPr/>
            </a:pPr>
            <a:r>
              <a:rPr lang="en-US" sz="4800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</a:t>
            </a:r>
            <a:r>
              <a:rPr lang="en-US" sz="48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colorscale</a:t>
            </a:r>
            <a:r>
              <a:rPr lang="en-US" sz="48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d3.scale.category10( )</a:t>
            </a:r>
          </a:p>
          <a:p>
            <a:pPr marL="0" indent="0" defTabSz="1828800">
              <a:buClr>
                <a:srgbClr val="FFCC00"/>
              </a:buClr>
              <a:buNone/>
              <a:defRPr/>
            </a:pPr>
            <a:endParaRPr lang="en-US" sz="1600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 defTabSz="1828800">
              <a:buClr>
                <a:srgbClr val="FFCC00"/>
              </a:buClr>
              <a:buSzPct val="130000"/>
              <a:defRPr/>
            </a:pPr>
            <a:r>
              <a:rPr lang="en-US" sz="48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Also available are: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category20( )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category20b( )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category20c( )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(and even a few more)</a:t>
            </a:r>
          </a:p>
        </p:txBody>
      </p:sp>
    </p:spTree>
    <p:extLst>
      <p:ext uri="{BB962C8B-B14F-4D97-AF65-F5344CB8AC3E}">
        <p14:creationId xmlns:p14="http://schemas.microsoft.com/office/powerpoint/2010/main" val="6759086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164928-3D1F-4918-BDC8-E211158B5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 strike="sngStrike"/>
              <a:t>Ordinal</a:t>
            </a:r>
            <a:r>
              <a:rPr lang="en-US" sz="7200" b="1"/>
              <a:t> Categorical Scales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1978550-3D62-4D79-9645-0FA60A1F4142}"/>
              </a:ext>
            </a:extLst>
          </p:cNvPr>
          <p:cNvSpPr txBox="1">
            <a:spLocks/>
          </p:cNvSpPr>
          <p:nvPr/>
        </p:nvSpPr>
        <p:spPr bwMode="auto">
          <a:xfrm>
            <a:off x="623456" y="1950720"/>
            <a:ext cx="16357600" cy="809244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685800" indent="-685800" defTabSz="1828800">
              <a:buClr>
                <a:srgbClr val="FFCC00"/>
              </a:buClr>
              <a:buSzPct val="130000"/>
              <a:defRPr/>
            </a:pPr>
            <a:r>
              <a:rPr lang="en-US" sz="48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D3 has built-in color scales!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(And they’re easy!)</a:t>
            </a:r>
          </a:p>
          <a:p>
            <a:pPr marL="685800" indent="-685800" defTabSz="1828800">
              <a:buClr>
                <a:srgbClr val="FFCC00"/>
              </a:buClr>
              <a:defRPr/>
            </a:pPr>
            <a:endParaRPr lang="en-US" sz="1600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 defTabSz="1828800">
              <a:buClr>
                <a:srgbClr val="FFCC00"/>
              </a:buClr>
              <a:buSzPct val="130000"/>
              <a:defRPr/>
            </a:pPr>
            <a:r>
              <a:rPr lang="en-US" sz="4800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</a:t>
            </a:r>
            <a:r>
              <a:rPr lang="en-US" sz="48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colorscale</a:t>
            </a:r>
            <a:r>
              <a:rPr lang="en-US" sz="48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d3.scale.category10( )</a:t>
            </a:r>
          </a:p>
          <a:p>
            <a:pPr marL="0" indent="0" defTabSz="1828800">
              <a:buClr>
                <a:srgbClr val="FFCC00"/>
              </a:buClr>
              <a:buNone/>
              <a:defRPr/>
            </a:pPr>
            <a:endParaRPr lang="en-US" sz="1600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 defTabSz="1828800">
              <a:buClr>
                <a:srgbClr val="FFCC00"/>
              </a:buClr>
              <a:buSzPct val="130000"/>
              <a:defRPr/>
            </a:pPr>
            <a:r>
              <a:rPr lang="en-US" sz="48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Also available are: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category20( )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category20b( )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category20c( )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(and even a few more)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BD33D5F-48C3-45C1-9ED4-8AA328D8DA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74913" y="5402071"/>
            <a:ext cx="6386946" cy="780398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282A8BB0-2924-4665-B5F8-F6A23F1A6354}"/>
              </a:ext>
            </a:extLst>
          </p:cNvPr>
          <p:cNvSpPr/>
          <p:nvPr/>
        </p:nvSpPr>
        <p:spPr>
          <a:xfrm>
            <a:off x="9374913" y="6233098"/>
            <a:ext cx="750197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828800" eaLnBrk="0" hangingPunct="0"/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Think carefully before using a rainbow palette for ordinal data!</a:t>
            </a:r>
          </a:p>
          <a:p>
            <a:pPr defTabSz="1828800" eaLnBrk="0" hangingPunct="0"/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http://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www.mathworks.com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tagteam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/81137_92238v00_RainbowColorMap_57312.pdf</a:t>
            </a:r>
          </a:p>
        </p:txBody>
      </p:sp>
    </p:spTree>
    <p:extLst>
      <p:ext uri="{BB962C8B-B14F-4D97-AF65-F5344CB8AC3E}">
        <p14:creationId xmlns:p14="http://schemas.microsoft.com/office/powerpoint/2010/main" val="16282473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164928-3D1F-4918-BDC8-E211158B5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 strike="sngStrike"/>
              <a:t>Ordinal</a:t>
            </a:r>
            <a:r>
              <a:rPr lang="en-US" sz="7200" b="1"/>
              <a:t> Categorical Scales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F6C3672-387A-4C76-AF5E-5B92081614A3}"/>
              </a:ext>
            </a:extLst>
          </p:cNvPr>
          <p:cNvSpPr txBox="1">
            <a:spLocks/>
          </p:cNvSpPr>
          <p:nvPr/>
        </p:nvSpPr>
        <p:spPr bwMode="auto">
          <a:xfrm>
            <a:off x="504695" y="2286001"/>
            <a:ext cx="15159374" cy="7089006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685800" indent="-685800" defTabSz="1828800">
              <a:buClr>
                <a:srgbClr val="FFCC00"/>
              </a:buClr>
            </a:pP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[ {</a:t>
            </a:r>
            <a:r>
              <a:rPr lang="en-US" sz="3600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type:'</a:t>
            </a:r>
            <a:r>
              <a:rPr lang="en-US" sz="3600" b="1" kern="0" dirty="0" err="1">
                <a:solidFill>
                  <a:srgbClr val="2B76BA"/>
                </a:solidFill>
                <a:latin typeface="Courier New" charset="0"/>
                <a:ea typeface="Courier New" charset="0"/>
                <a:cs typeface="Courier New" charset="0"/>
              </a:rPr>
              <a:t>Bird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'},{</a:t>
            </a:r>
            <a:r>
              <a:rPr lang="en-US" sz="3600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type:'</a:t>
            </a:r>
            <a:r>
              <a:rPr lang="en-US" sz="3600" b="1" kern="0" dirty="0" err="1">
                <a:solidFill>
                  <a:srgbClr val="F88200"/>
                </a:solidFill>
                <a:latin typeface="Courier New" charset="0"/>
                <a:ea typeface="Courier New" charset="0"/>
                <a:cs typeface="Courier New" charset="0"/>
              </a:rPr>
              <a:t>Rodent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'},{</a:t>
            </a:r>
            <a:r>
              <a:rPr lang="en-US" sz="3600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type:'</a:t>
            </a:r>
            <a:r>
              <a:rPr lang="en-US" sz="3600" b="1" kern="0" dirty="0" err="1">
                <a:solidFill>
                  <a:srgbClr val="2B76BA"/>
                </a:solidFill>
                <a:latin typeface="Courier New" charset="0"/>
                <a:ea typeface="Courier New" charset="0"/>
                <a:cs typeface="Courier New" charset="0"/>
              </a:rPr>
              <a:t>Bird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'} ]</a:t>
            </a:r>
          </a:p>
          <a:p>
            <a:pPr marL="685800" indent="-685800" defTabSz="1828800">
              <a:buClr>
                <a:srgbClr val="FFCC00"/>
              </a:buClr>
            </a:pPr>
            <a:endParaRPr lang="en-US" sz="3600" kern="0" dirty="0">
              <a:solidFill>
                <a:prstClr val="black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685800" indent="-685800" defTabSz="1828800">
              <a:buClr>
                <a:srgbClr val="FFCC00"/>
              </a:buClr>
            </a:pPr>
            <a:r>
              <a:rPr lang="en-US" sz="3600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var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3600" b="1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colorscale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 = d3.scale.category10( )</a:t>
            </a:r>
          </a:p>
          <a:p>
            <a:pPr marL="685800" indent="-685800" defTabSz="1828800">
              <a:buClr>
                <a:srgbClr val="FFCC00"/>
              </a:buClr>
            </a:pPr>
            <a:endParaRPr lang="en-US" sz="3600" kern="0" dirty="0">
              <a:solidFill>
                <a:prstClr val="black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685800" indent="-685800" defTabSz="1828800">
              <a:buClr>
                <a:srgbClr val="FFCC00"/>
              </a:buClr>
            </a:pP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.</a:t>
            </a:r>
            <a:r>
              <a:rPr lang="en-US" sz="3600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attr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(“</a:t>
            </a:r>
            <a:r>
              <a:rPr lang="en-US" sz="3600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fill”,function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3600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d,i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){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   return </a:t>
            </a:r>
            <a:r>
              <a:rPr lang="en-US" sz="3600" b="1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colorscale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3600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d.type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endParaRPr lang="en-US" sz="3600" kern="0" dirty="0">
              <a:solidFill>
                <a:prstClr val="black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685800" indent="-685800" defTabSz="1828800">
              <a:buClr>
                <a:srgbClr val="FFCC00"/>
              </a:buClr>
            </a:pP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</a:t>
            </a:r>
            <a:r>
              <a:rPr lang="en-US" sz="3600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rect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 fill="</a:t>
            </a:r>
            <a:r>
              <a:rPr lang="en-US" sz="3600" b="1" kern="0" dirty="0">
                <a:solidFill>
                  <a:srgbClr val="2B76BA"/>
                </a:solidFill>
                <a:latin typeface="Courier New" charset="0"/>
                <a:ea typeface="Courier New" charset="0"/>
                <a:cs typeface="Courier New" charset="0"/>
              </a:rPr>
              <a:t>blue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"&gt;&lt;/</a:t>
            </a:r>
            <a:r>
              <a:rPr lang="en-US" sz="3600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rect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pPr marL="685800" indent="-685800" defTabSz="1828800">
              <a:buClr>
                <a:srgbClr val="FFCC00"/>
              </a:buClr>
            </a:pP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</a:t>
            </a:r>
            <a:r>
              <a:rPr lang="en-US" sz="3600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rect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 fill="</a:t>
            </a:r>
            <a:r>
              <a:rPr lang="en-US" sz="3600" b="1" kern="0" dirty="0">
                <a:solidFill>
                  <a:srgbClr val="F88200"/>
                </a:solidFill>
                <a:latin typeface="Courier New" charset="0"/>
                <a:ea typeface="Courier New" charset="0"/>
                <a:cs typeface="Courier New" charset="0"/>
              </a:rPr>
              <a:t>orange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"&gt;&lt;/</a:t>
            </a:r>
            <a:r>
              <a:rPr lang="en-US" sz="3600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rect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pPr marL="685800" indent="-685800" defTabSz="1828800">
              <a:buClr>
                <a:srgbClr val="FFCC00"/>
              </a:buClr>
            </a:pP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</a:t>
            </a:r>
            <a:r>
              <a:rPr lang="en-US" sz="3600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rect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 fill="</a:t>
            </a:r>
            <a:r>
              <a:rPr lang="en-US" sz="3600" b="1" kern="0" dirty="0">
                <a:solidFill>
                  <a:srgbClr val="2B76BA"/>
                </a:solidFill>
                <a:latin typeface="Courier New" charset="0"/>
                <a:ea typeface="Courier New" charset="0"/>
                <a:cs typeface="Courier New" charset="0"/>
              </a:rPr>
              <a:t>blue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"&gt;&lt;/</a:t>
            </a:r>
            <a:r>
              <a:rPr lang="en-US" sz="3600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rect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&gt;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8B250ED-EB63-41D1-B0C4-EC393A7DD9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83967" y="4691461"/>
            <a:ext cx="6398790" cy="78184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4907306-29EC-4994-9AF5-C80AAAFB4515}"/>
              </a:ext>
            </a:extLst>
          </p:cNvPr>
          <p:cNvSpPr txBox="1"/>
          <p:nvPr/>
        </p:nvSpPr>
        <p:spPr>
          <a:xfrm>
            <a:off x="9849473" y="6039160"/>
            <a:ext cx="20753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828800" eaLnBrk="0" hangingPunct="0">
              <a:tabLst>
                <a:tab pos="3302000" algn="l"/>
              </a:tabLst>
            </a:pPr>
            <a:r>
              <a:rPr lang="en-US" sz="4800" dirty="0">
                <a:solidFill>
                  <a:srgbClr val="2B76B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Bird</a:t>
            </a:r>
          </a:p>
        </p:txBody>
      </p:sp>
      <p:sp>
        <p:nvSpPr>
          <p:cNvPr id="2" name="Rectangle 1"/>
          <p:cNvSpPr/>
          <p:nvPr/>
        </p:nvSpPr>
        <p:spPr>
          <a:xfrm>
            <a:off x="11503424" y="6039161"/>
            <a:ext cx="217239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4800" dirty="0">
                <a:solidFill>
                  <a:srgbClr val="F882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Rodent</a:t>
            </a:r>
            <a:endParaRPr lang="en-US" sz="4800" dirty="0">
              <a:solidFill>
                <a:srgbClr val="F88200"/>
              </a:solidFill>
              <a:latin typeface="Calibri"/>
              <a:ea typeface="+mn-ea"/>
            </a:endParaRPr>
          </a:p>
        </p:txBody>
      </p:sp>
      <p:sp>
        <p:nvSpPr>
          <p:cNvPr id="8" name="Right Arrow 7"/>
          <p:cNvSpPr/>
          <p:nvPr/>
        </p:nvSpPr>
        <p:spPr>
          <a:xfrm rot="16200000">
            <a:off x="11496647" y="5611903"/>
            <a:ext cx="639454" cy="376738"/>
          </a:xfrm>
          <a:prstGeom prst="rightArrow">
            <a:avLst>
              <a:gd name="adj1" fmla="val 50000"/>
              <a:gd name="adj2" fmla="val 76756"/>
            </a:avLst>
          </a:prstGeom>
          <a:solidFill>
            <a:srgbClr val="F882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36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9" name="Right Arrow 8"/>
          <p:cNvSpPr/>
          <p:nvPr/>
        </p:nvSpPr>
        <p:spPr>
          <a:xfrm rot="16200000">
            <a:off x="10869251" y="5604665"/>
            <a:ext cx="639454" cy="376738"/>
          </a:xfrm>
          <a:prstGeom prst="rightArrow">
            <a:avLst>
              <a:gd name="adj1" fmla="val 50000"/>
              <a:gd name="adj2" fmla="val 76756"/>
            </a:avLst>
          </a:prstGeom>
          <a:solidFill>
            <a:srgbClr val="2B76BA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360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146454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B002E13-C64F-4EBD-8D91-18D2BCE88CAC}"/>
              </a:ext>
            </a:extLst>
          </p:cNvPr>
          <p:cNvSpPr txBox="1">
            <a:spLocks/>
          </p:cNvSpPr>
          <p:nvPr/>
        </p:nvSpPr>
        <p:spPr bwMode="auto">
          <a:xfrm>
            <a:off x="1094510" y="387928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defTabSz="1828800">
              <a:buClr>
                <a:srgbClr val="FFCC00"/>
              </a:buClr>
              <a:buNone/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D3 also has visual helper-functions</a:t>
            </a:r>
          </a:p>
        </p:txBody>
      </p:sp>
    </p:spTree>
    <p:extLst>
      <p:ext uri="{BB962C8B-B14F-4D97-AF65-F5344CB8AC3E}">
        <p14:creationId xmlns:p14="http://schemas.microsoft.com/office/powerpoint/2010/main" val="35247799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5C5C5D1-170B-4092-A030-2F7F5BB53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Axes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C48D9AB-86EE-4E89-8298-DB1E76265BBB}"/>
              </a:ext>
            </a:extLst>
          </p:cNvPr>
          <p:cNvSpPr txBox="1">
            <a:spLocks/>
          </p:cNvSpPr>
          <p:nvPr/>
        </p:nvSpPr>
        <p:spPr bwMode="auto">
          <a:xfrm>
            <a:off x="504696" y="757174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1828800">
              <a:buClr>
                <a:srgbClr val="C0504D"/>
              </a:buClr>
              <a:buNone/>
            </a:pPr>
            <a:r>
              <a:rPr lang="en-US" sz="3600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yaxisglyph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sz="3600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vis.append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("g")</a:t>
            </a:r>
          </a:p>
          <a:p>
            <a:pPr marL="685800" indent="-685800" defTabSz="1828800">
              <a:buClr>
                <a:srgbClr val="C0504D"/>
              </a:buClr>
            </a:pPr>
            <a:endParaRPr lang="en-US" sz="3600" kern="0" dirty="0">
              <a:solidFill>
                <a:prstClr val="black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3600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yaxis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 = d3.svg.</a:t>
            </a:r>
            <a:r>
              <a:rPr lang="en-US" sz="3600" b="1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axis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 )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b="1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.scale( </a:t>
            </a:r>
            <a:r>
              <a:rPr lang="en-US" sz="3600" b="1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yscale</a:t>
            </a:r>
            <a:r>
              <a:rPr lang="en-US" sz="3600" b="1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 )  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// must be a numerical scale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b="1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.orient( 'left' ) 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// or 'right', 'top', or 'bottom'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b="1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.ticks( 6 )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       // number of ticks, default is 10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3600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yaxisglyph.call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3600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yaxis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482260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0E01A9-0C90-7B4C-938F-ADFE9C6428E3}"/>
              </a:ext>
            </a:extLst>
          </p:cNvPr>
          <p:cNvSpPr txBox="1"/>
          <p:nvPr/>
        </p:nvSpPr>
        <p:spPr>
          <a:xfrm>
            <a:off x="1140077" y="8459080"/>
            <a:ext cx="9583586" cy="369332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marL="0" marR="0" lvl="0" indent="0" algn="l" defTabSz="508005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We thank Dr. Chad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Stolper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 for sharing teaching materials for </a:t>
            </a:r>
            <a:r>
              <a:rPr lang="en-US" sz="2000" dirty="0">
                <a:solidFill>
                  <a:srgbClr val="FFFFFF"/>
                </a:solidFill>
                <a:latin typeface="Trebuchet MS" panose="020B0603020202020204" pitchFamily="34" charset="0"/>
              </a:rPr>
              <a:t>visualization and D3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dirty="0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 dirty="0">
              <a:solidFill>
                <a:srgbClr val="6F6F6F"/>
              </a:solidFill>
              <a:ea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77F7B5E-75BA-4DA2-8514-9B6ECFC159AF}"/>
              </a:ext>
            </a:extLst>
          </p:cNvPr>
          <p:cNvSpPr txBox="1">
            <a:spLocks/>
          </p:cNvSpPr>
          <p:nvPr/>
        </p:nvSpPr>
        <p:spPr bwMode="auto">
          <a:xfrm>
            <a:off x="900546" y="332508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defTabSz="1828800">
              <a:buClr>
                <a:srgbClr val="FFCC00"/>
              </a:buClr>
              <a:buNone/>
              <a:defRPr/>
            </a:pPr>
            <a:r>
              <a:rPr lang="en-US" sz="120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Scales</a:t>
            </a:r>
            <a:br>
              <a:rPr lang="en-US" sz="120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(e.g., sizing a circle based on data value)</a:t>
            </a:r>
            <a:endParaRPr lang="en-US" sz="12000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757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D7253CF-5F23-420D-94AC-ABA6005A8367}"/>
              </a:ext>
            </a:extLst>
          </p:cNvPr>
          <p:cNvSpPr txBox="1">
            <a:spLocks/>
          </p:cNvSpPr>
          <p:nvPr/>
        </p:nvSpPr>
        <p:spPr bwMode="auto">
          <a:xfrm>
            <a:off x="914402" y="332508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1828800">
              <a:buClr>
                <a:srgbClr val="FFCC00"/>
              </a:buClr>
              <a:buNone/>
              <a:defRPr/>
            </a:pPr>
            <a:r>
              <a:rPr lang="en-US" sz="48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.</a:t>
            </a:r>
            <a:r>
              <a:rPr lang="en-US" sz="4800" kern="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attr</a:t>
            </a:r>
            <a:r>
              <a:rPr lang="en-US" sz="48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(“height”, function(d){ return d; }) </a:t>
            </a:r>
          </a:p>
          <a:p>
            <a:pPr marL="0" indent="0" defTabSz="1828800">
              <a:buClr>
                <a:srgbClr val="FFCC00"/>
              </a:buClr>
              <a:buNone/>
              <a:defRPr/>
            </a:pPr>
            <a:endParaRPr lang="en-US" sz="4800" kern="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0" indent="0" defTabSz="1828800">
              <a:buClr>
                <a:srgbClr val="FFCC00"/>
              </a:buClr>
              <a:buNone/>
              <a:defRPr/>
            </a:pPr>
            <a:r>
              <a:rPr lang="en-US" sz="48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blow up really quickly…</a:t>
            </a:r>
          </a:p>
        </p:txBody>
      </p:sp>
    </p:spTree>
    <p:extLst>
      <p:ext uri="{BB962C8B-B14F-4D97-AF65-F5344CB8AC3E}">
        <p14:creationId xmlns:p14="http://schemas.microsoft.com/office/powerpoint/2010/main" val="3069917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83D326A-38A3-42DB-8C03-F0D54B0ADA40}"/>
              </a:ext>
            </a:extLst>
          </p:cNvPr>
          <p:cNvSpPr txBox="1">
            <a:spLocks/>
          </p:cNvSpPr>
          <p:nvPr/>
        </p:nvSpPr>
        <p:spPr bwMode="auto">
          <a:xfrm>
            <a:off x="504696" y="0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685800" indent="-685800" defTabSz="1828800">
              <a:buClr>
                <a:srgbClr val="FFCC00"/>
              </a:buClr>
              <a:buSzPct val="130000"/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D3 has many types of scales</a:t>
            </a:r>
          </a:p>
          <a:p>
            <a:pPr marL="685800" indent="-685800" defTabSz="1828800">
              <a:buClr>
                <a:srgbClr val="FFCC00"/>
              </a:buClr>
              <a:buSzPct val="130000"/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am only going to cover two: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4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Linear Scales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4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Ordinal Scales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F164928-3D1F-4918-BDC8-E211158B5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Scales</a:t>
            </a:r>
          </a:p>
        </p:txBody>
      </p:sp>
    </p:spTree>
    <p:extLst>
      <p:ext uri="{BB962C8B-B14F-4D97-AF65-F5344CB8AC3E}">
        <p14:creationId xmlns:p14="http://schemas.microsoft.com/office/powerpoint/2010/main" val="4016428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164928-3D1F-4918-BDC8-E211158B5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Linear Scales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E33E81E-CEB3-479E-B130-41D5436AAA89}"/>
              </a:ext>
            </a:extLst>
          </p:cNvPr>
          <p:cNvSpPr txBox="1">
            <a:spLocks/>
          </p:cNvSpPr>
          <p:nvPr/>
        </p:nvSpPr>
        <p:spPr bwMode="auto">
          <a:xfrm>
            <a:off x="504697" y="3311236"/>
            <a:ext cx="13591310" cy="572192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1828800">
              <a:buClr>
                <a:srgbClr val="FFCC00"/>
              </a:buClr>
              <a:buNone/>
              <a:defRPr/>
            </a:pPr>
            <a:r>
              <a:rPr lang="en-US" sz="4800" ker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var </a:t>
            </a:r>
            <a:r>
              <a:rPr lang="en-US" sz="4800" b="1" kern="0" err="1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xscale</a:t>
            </a:r>
            <a:r>
              <a:rPr lang="en-US" sz="4800" ker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= d3.scale.linear( )</a:t>
            </a:r>
          </a:p>
          <a:p>
            <a:pPr marL="1492250" lvl="3" indent="0" defTabSz="1828800">
              <a:buClr>
                <a:srgbClr val="FFCC00"/>
              </a:buClr>
              <a:buNone/>
              <a:defRPr/>
            </a:pPr>
            <a:r>
              <a:rPr lang="en-US" sz="4800" ker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.domain( [min, max] )</a:t>
            </a:r>
          </a:p>
          <a:p>
            <a:pPr marL="1492250" lvl="3" indent="0" defTabSz="1828800">
              <a:buClr>
                <a:srgbClr val="FFCC00"/>
              </a:buClr>
              <a:buNone/>
              <a:defRPr/>
            </a:pPr>
            <a:r>
              <a:rPr lang="en-US" sz="4800" ker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.range( [</a:t>
            </a:r>
            <a:r>
              <a:rPr lang="en-US" sz="4800" kern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minOut</a:t>
            </a:r>
            <a:r>
              <a:rPr lang="en-US" sz="4800" ker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4800" kern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maxOut</a:t>
            </a:r>
            <a:r>
              <a:rPr lang="en-US" sz="4800" ker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] )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endParaRPr lang="en-US" sz="4800" kern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0" indent="0" defTabSz="1828800">
              <a:buClr>
                <a:srgbClr val="FFCC00"/>
              </a:buClr>
              <a:buNone/>
              <a:defRPr/>
            </a:pPr>
            <a:r>
              <a:rPr lang="en-US" sz="4800" kern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group.attr</a:t>
            </a:r>
            <a:r>
              <a:rPr lang="en-US" sz="4800" ker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(“x”, function(</a:t>
            </a:r>
            <a:r>
              <a:rPr lang="en-US" sz="4800" kern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d,i</a:t>
            </a:r>
            <a:r>
              <a:rPr lang="en-US" sz="4800" ker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){</a:t>
            </a:r>
          </a:p>
          <a:p>
            <a:pPr marL="1492250" lvl="3" indent="0" defTabSz="1828800">
              <a:buClr>
                <a:srgbClr val="FFCC00"/>
              </a:buClr>
              <a:buNone/>
              <a:defRPr/>
            </a:pPr>
            <a:r>
              <a:rPr lang="en-US" sz="4800" ker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return </a:t>
            </a:r>
            <a:r>
              <a:rPr lang="en-US" sz="4800" b="1" kern="0" err="1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xscale</a:t>
            </a:r>
            <a:r>
              <a:rPr lang="en-US" sz="4800" ker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4800" kern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d.size</a:t>
            </a:r>
            <a:r>
              <a:rPr lang="en-US" sz="4800" ker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pPr marL="0" indent="0" defTabSz="1828800">
              <a:buClr>
                <a:srgbClr val="FFCC00"/>
              </a:buClr>
              <a:buNone/>
              <a:defRPr/>
            </a:pPr>
            <a:r>
              <a:rPr lang="en-US" sz="4800" ker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})</a:t>
            </a:r>
          </a:p>
          <a:p>
            <a:pPr marL="685800" indent="-685800" defTabSz="1828800">
              <a:buClr>
                <a:srgbClr val="FFCC00"/>
              </a:buClr>
              <a:defRPr/>
            </a:pPr>
            <a:endParaRPr lang="en-US" sz="4800" kern="0">
              <a:solidFill>
                <a:srgbClr val="000000"/>
              </a:solidFill>
              <a:latin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4121599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AE02A3F-22A0-4D33-BE36-7889729F2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Min and Max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6078231-9D16-43B5-B85E-3B5F91784588}"/>
              </a:ext>
            </a:extLst>
          </p:cNvPr>
          <p:cNvSpPr txBox="1">
            <a:spLocks/>
          </p:cNvSpPr>
          <p:nvPr/>
        </p:nvSpPr>
        <p:spPr bwMode="auto">
          <a:xfrm>
            <a:off x="504696" y="678872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defTabSz="1828800">
              <a:buClr>
                <a:srgbClr val="FFCC00"/>
              </a:buClr>
              <a:buNone/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 how do you figure out the min and max for the domain?</a:t>
            </a:r>
          </a:p>
        </p:txBody>
      </p:sp>
    </p:spTree>
    <p:extLst>
      <p:ext uri="{BB962C8B-B14F-4D97-AF65-F5344CB8AC3E}">
        <p14:creationId xmlns:p14="http://schemas.microsoft.com/office/powerpoint/2010/main" val="728308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AE02A3F-22A0-4D33-BE36-7889729F2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D3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CE00731-677C-4F03-B0C3-633F686B3806}"/>
              </a:ext>
            </a:extLst>
          </p:cNvPr>
          <p:cNvSpPr txBox="1">
            <a:spLocks/>
          </p:cNvSpPr>
          <p:nvPr/>
        </p:nvSpPr>
        <p:spPr bwMode="auto">
          <a:xfrm>
            <a:off x="727104" y="646338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73152" indent="0" algn="ctr" defTabSz="1828800">
              <a:buClr>
                <a:srgbClr val="FFCC00"/>
              </a:buClr>
              <a:buNone/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really powerful for-loop with </a:t>
            </a:r>
            <a:r>
              <a:rPr lang="en-US" sz="6400" kern="0" dirty="0">
                <a:solidFill>
                  <a:srgbClr val="FF9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ton of useful helper functions</a:t>
            </a:r>
          </a:p>
        </p:txBody>
      </p:sp>
    </p:spTree>
    <p:extLst>
      <p:ext uri="{BB962C8B-B14F-4D97-AF65-F5344CB8AC3E}">
        <p14:creationId xmlns:p14="http://schemas.microsoft.com/office/powerpoint/2010/main" val="1629443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246D46A-D8DD-4C80-9D07-465DA48FE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Min and Max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388E20D-EC93-4565-9F12-CC929E0F213D}"/>
              </a:ext>
            </a:extLst>
          </p:cNvPr>
          <p:cNvSpPr txBox="1">
            <a:spLocks/>
          </p:cNvSpPr>
          <p:nvPr/>
        </p:nvSpPr>
        <p:spPr bwMode="auto">
          <a:xfrm>
            <a:off x="504696" y="692726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685800" indent="-685800" defTabSz="1828800">
              <a:buClr>
                <a:srgbClr val="FFCC00"/>
              </a:buClr>
              <a:buSzPct val="130000"/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d3.min( [ ] ) </a:t>
            </a: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 number</a:t>
            </a:r>
            <a:endParaRPr lang="en-US" sz="5200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 defTabSz="1828800">
              <a:buClr>
                <a:srgbClr val="FFCC00"/>
              </a:buClr>
              <a:buSzPct val="130000"/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d3.max( [ ] ) </a:t>
            </a: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 number</a:t>
            </a:r>
            <a:endParaRPr lang="en-US" sz="5200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 defTabSz="1828800">
              <a:buClr>
                <a:srgbClr val="FFCC00"/>
              </a:buClr>
              <a:buSzPct val="130000"/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d3.extent( [ ] ) </a:t>
            </a: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 [</a:t>
            </a:r>
            <a:r>
              <a:rPr lang="en-US" sz="5200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number,number</a:t>
            </a: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]</a:t>
            </a:r>
            <a:endParaRPr lang="en-US" sz="5200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7068040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ull Page Layout">
  <a:themeElements>
    <a:clrScheme name="Custom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96633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3317AA0AAFE040A4C7C5D23CBE8847" ma:contentTypeVersion="4" ma:contentTypeDescription="Create a new document." ma:contentTypeScope="" ma:versionID="5b1f19b83b10f4e69c2746e9f27fdab9">
  <xsd:schema xmlns:xsd="http://www.w3.org/2001/XMLSchema" xmlns:xs="http://www.w3.org/2001/XMLSchema" xmlns:p="http://schemas.microsoft.com/office/2006/metadata/properties" xmlns:ns2="b2811cf8-4877-470e-bec4-f5c16c1a5202" targetNamespace="http://schemas.microsoft.com/office/2006/metadata/properties" ma:root="true" ma:fieldsID="cd1f39e3641858cffea9d19f9c4007fb" ns2:_="">
    <xsd:import namespace="b2811cf8-4877-470e-bec4-f5c16c1a52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11cf8-4877-470e-bec4-f5c16c1a5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88E22E-2A4B-4FB1-9848-BF16E7DBE74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9CEE2FD-3A1B-4402-813B-813D52CA6228}"/>
</file>

<file path=customXml/itemProps3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91567</TotalTime>
  <Words>946</Words>
  <Application>Microsoft Macintosh PowerPoint</Application>
  <PresentationFormat>Custom</PresentationFormat>
  <Paragraphs>148</Paragraphs>
  <Slides>18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Arial</vt:lpstr>
      <vt:lpstr>Calibri</vt:lpstr>
      <vt:lpstr>Courier New</vt:lpstr>
      <vt:lpstr>Helvetica</vt:lpstr>
      <vt:lpstr>Symbol</vt:lpstr>
      <vt:lpstr>Tahoma</vt:lpstr>
      <vt:lpstr>Trebuchet MS</vt:lpstr>
      <vt:lpstr>Wingdings</vt:lpstr>
      <vt:lpstr>Title &amp; Bullet</vt:lpstr>
      <vt:lpstr>1_Title &amp; Bullet</vt:lpstr>
      <vt:lpstr>Full Page Layout</vt:lpstr>
      <vt:lpstr>Lecture 9.6 - Scales and Axes</vt:lpstr>
      <vt:lpstr>PowerPoint Presentation</vt:lpstr>
      <vt:lpstr>PowerPoint Presentation</vt:lpstr>
      <vt:lpstr>PowerPoint Presentation</vt:lpstr>
      <vt:lpstr>Scales</vt:lpstr>
      <vt:lpstr>Linear Scales</vt:lpstr>
      <vt:lpstr>Min and Max</vt:lpstr>
      <vt:lpstr>D3</vt:lpstr>
      <vt:lpstr>Min and Max</vt:lpstr>
      <vt:lpstr>Domain &amp; Range</vt:lpstr>
      <vt:lpstr>PowerPoint Presentation</vt:lpstr>
      <vt:lpstr>PowerPoint Presentation</vt:lpstr>
      <vt:lpstr>Ordinal Scales</vt:lpstr>
      <vt:lpstr>Ordinal Categorical Scales</vt:lpstr>
      <vt:lpstr>Ordinal Categorical Scales</vt:lpstr>
      <vt:lpstr>PowerPoint Presentation</vt:lpstr>
      <vt:lpstr>Axes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Chau, Duen Horng</cp:lastModifiedBy>
  <cp:revision>3643</cp:revision>
  <dcterms:created xsi:type="dcterms:W3CDTF">2008-01-24T03:11:41Z</dcterms:created>
  <dcterms:modified xsi:type="dcterms:W3CDTF">2021-02-19T08:45:46Z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0x010100903317AA0AAFE040A4C7C5D23CBE8847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</Properties>
</file>