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9"/>
  </p:notesMasterIdLst>
  <p:handoutMasterIdLst>
    <p:handoutMasterId r:id="rId20"/>
  </p:handoutMasterIdLst>
  <p:sldIdLst>
    <p:sldId id="818" r:id="rId7"/>
    <p:sldId id="809" r:id="rId8"/>
    <p:sldId id="346" r:id="rId9"/>
    <p:sldId id="348" r:id="rId10"/>
    <p:sldId id="349" r:id="rId11"/>
    <p:sldId id="350" r:id="rId12"/>
    <p:sldId id="351" r:id="rId13"/>
    <p:sldId id="352" r:id="rId14"/>
    <p:sldId id="353" r:id="rId15"/>
    <p:sldId id="355" r:id="rId16"/>
    <p:sldId id="356" r:id="rId17"/>
    <p:sldId id="820" r:id="rId18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Dynamic data</a:t>
            </a:r>
            <a:r>
              <a:rPr lang="en-US" baseline="0" dirty="0"/>
              <a:t> is common.</a:t>
            </a:r>
          </a:p>
          <a:p>
            <a:r>
              <a:rPr lang="en-US" baseline="0" dirty="0"/>
              <a:t>E.g., build vis for stock prices... new value every second</a:t>
            </a:r>
          </a:p>
          <a:p>
            <a:r>
              <a:rPr lang="en-US" baseline="0" dirty="0"/>
              <a:t>how to handle new data points?</a:t>
            </a:r>
          </a:p>
          <a:p>
            <a:r>
              <a:rPr lang="en-US" baseline="0" dirty="0"/>
              <a:t>how to perhaps add transition or animation?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706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Actually,</a:t>
            </a:r>
            <a:r>
              <a:rPr lang="en-US" baseline="0" dirty="0"/>
              <a:t> you already know part of the solution!</a:t>
            </a:r>
          </a:p>
          <a:p>
            <a:r>
              <a:rPr lang="en-US" baseline="0" dirty="0"/>
              <a:t>Remember, this is skeleton of D3 program, </a:t>
            </a:r>
          </a:p>
          <a:p>
            <a:r>
              <a:rPr lang="en-US" baseline="0" dirty="0"/>
              <a:t>with Enter, Update Exit</a:t>
            </a:r>
          </a:p>
          <a:p>
            <a:endParaRPr lang="en-US" baseline="0" dirty="0"/>
          </a:p>
          <a:p>
            <a:r>
              <a:rPr lang="en-US" baseline="0" dirty="0"/>
              <a:t>All need to do, wrap it as a function (e.g., redraw)</a:t>
            </a:r>
          </a:p>
          <a:p>
            <a:r>
              <a:rPr lang="en-US" baseline="0" dirty="0"/>
              <a:t>Call it when your data has changed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894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Even better, if you want to</a:t>
            </a:r>
            <a:r>
              <a:rPr lang="en-US" baseline="0" dirty="0"/>
              <a:t> add animation to show the transition</a:t>
            </a:r>
          </a:p>
          <a:p>
            <a:r>
              <a:rPr lang="en-US" baseline="0" dirty="0"/>
              <a:t>between old values and new values,</a:t>
            </a:r>
          </a:p>
          <a:p>
            <a:r>
              <a:rPr lang="en-US" baseline="0" dirty="0"/>
              <a:t>simply use Transition() and apply it to any selections of elements you want.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996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7231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</a:t>
            </a:r>
            <a:r>
              <a:rPr lang="en-US" baseline="0" dirty="0"/>
              <a:t> an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726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support user interaction, you'll</a:t>
            </a:r>
            <a:r>
              <a:rPr lang="en-US" baseline="0" dirty="0"/>
              <a:t> use the on() method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809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</a:t>
            </a:r>
            <a:r>
              <a:rPr lang="en-US" baseline="0" dirty="0"/>
              <a:t> an example...</a:t>
            </a:r>
          </a:p>
          <a:p>
            <a:r>
              <a:rPr lang="en-US" baseline="0" dirty="0"/>
              <a:t>Let's say, whenever user click </a:t>
            </a:r>
            <a:r>
              <a:rPr lang="en-US" baseline="0" dirty="0" err="1"/>
              <a:t>rect</a:t>
            </a:r>
            <a:r>
              <a:rPr lang="en-US" baseline="0" dirty="0"/>
              <a:t>, change it to blue...</a:t>
            </a:r>
          </a:p>
          <a:p>
            <a:r>
              <a:rPr lang="en-US" baseline="0" dirty="0"/>
              <a:t>use on(), specify "click”</a:t>
            </a:r>
            <a:r>
              <a:rPr lang="mr-IN" baseline="0" dirty="0"/>
              <a:t>…</a:t>
            </a:r>
            <a:endParaRPr lang="en-US" baseline="0" dirty="0"/>
          </a:p>
          <a:p>
            <a:r>
              <a:rPr lang="en-US" baseline="0" dirty="0"/>
              <a:t>Update the data’s value for color to </a:t>
            </a:r>
            <a:r>
              <a:rPr lang="en-US" baseline="0" dirty="0" err="1"/>
              <a:t>bluu</a:t>
            </a:r>
            <a:r>
              <a:rPr lang="en-US" baseline="0" dirty="0"/>
              <a:t>.</a:t>
            </a:r>
          </a:p>
          <a:p>
            <a:r>
              <a:rPr lang="en-US" baseline="0" dirty="0"/>
              <a:t>Then use redraw method that wraps around Enter-Update-Exit skeleton saw previously to redraw</a:t>
            </a:r>
          </a:p>
          <a:p>
            <a:r>
              <a:rPr lang="en-US" baseline="0" dirty="0"/>
              <a:t>Here is click; also support mouse over</a:t>
            </a:r>
            <a:r>
              <a:rPr lang="mr-IN" baseline="0" dirty="0"/>
              <a:t>…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597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23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004992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55676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03918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9571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2370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CBC7E74-948D-B443-A21E-ADC28A6BC3BF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00F15F-B134-1248-9CB4-CDAFF4B544E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10E2AA-89B7-0740-9AE4-729F0546A5A0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3D96D701-E4B5-574C-8C4D-DB525931B99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CEDB380C-9B8F-B04A-87E7-773F13496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3E04FFE-84A5-8A4D-8407-10B028998029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0F08C5C-A61D-E544-A12E-C6E47368133A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976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mbostock/d3/wiki/API-Reference" TargetMode="External"/><Relationship Id="rId2" Type="http://schemas.openxmlformats.org/officeDocument/2006/relationships/hyperlink" Target="http://d3js.org/" TargetMode="Externa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github.com/mbostock/d3/wiki/Tutorial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9.7 - Dynamic Data and Interaction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6EB0EA0-CB1B-4A60-AEB2-7D4C12F81A87}"/>
              </a:ext>
            </a:extLst>
          </p:cNvPr>
          <p:cNvSpPr txBox="1">
            <a:spLocks/>
          </p:cNvSpPr>
          <p:nvPr/>
        </p:nvSpPr>
        <p:spPr bwMode="auto">
          <a:xfrm>
            <a:off x="526474" y="1209020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rect.</a:t>
            </a:r>
            <a:r>
              <a:rPr lang="en-US" sz="40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on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("click", function(d){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000" b="1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d.color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"blue";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000" b="1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redraw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 </a:t>
            </a:r>
            <a:r>
              <a:rPr lang="en-US" sz="40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  <a:latin typeface="Tahoma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HTML Events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mouseover</a:t>
            </a:r>
            <a:endParaRPr lang="en-US" sz="40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mouseenter</a:t>
            </a:r>
            <a:endParaRPr lang="en-US" sz="40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mouseout</a:t>
            </a:r>
            <a:endParaRPr lang="en-US" sz="4000" kern="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etc.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360178-7DFF-4035-A33E-ABC97BEA12A5}"/>
              </a:ext>
            </a:extLst>
          </p:cNvPr>
          <p:cNvSpPr txBox="1"/>
          <p:nvPr/>
        </p:nvSpPr>
        <p:spPr>
          <a:xfrm>
            <a:off x="8104910" y="4157126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hangingPunct="0"/>
            <a:r>
              <a:rPr lang="en-US" sz="4800" dirty="0">
                <a:solidFill>
                  <a:srgbClr val="FF66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 is the data point backing the element clicked 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C1E61D2-0AB7-489A-B3A8-DBB0F431B3A9}"/>
              </a:ext>
            </a:extLst>
          </p:cNvPr>
          <p:cNvCxnSpPr/>
          <p:nvPr/>
        </p:nvCxnSpPr>
        <p:spPr bwMode="auto">
          <a:xfrm flipH="1" flipV="1">
            <a:off x="8705274" y="2833657"/>
            <a:ext cx="508000" cy="1436310"/>
          </a:xfrm>
          <a:prstGeom prst="straightConnector1">
            <a:avLst/>
          </a:prstGeom>
          <a:solidFill>
            <a:srgbClr val="FF66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7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</p:spPr>
        <p:txBody>
          <a:bodyPr/>
          <a:lstStyle/>
          <a:p>
            <a:r>
              <a:rPr lang="en-US" sz="7200" b="1"/>
              <a:t>.on()</a:t>
            </a:r>
          </a:p>
        </p:txBody>
      </p:sp>
    </p:spTree>
    <p:extLst>
      <p:ext uri="{BB962C8B-B14F-4D97-AF65-F5344CB8AC3E}">
        <p14:creationId xmlns:p14="http://schemas.microsoft.com/office/powerpoint/2010/main" val="2420203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/>
              <a:t>Where to Learn More…?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1F86DFA-E391-469C-B225-18E0FAD6B215}"/>
              </a:ext>
            </a:extLst>
          </p:cNvPr>
          <p:cNvSpPr txBox="1">
            <a:spLocks/>
          </p:cNvSpPr>
          <p:nvPr/>
        </p:nvSpPr>
        <p:spPr bwMode="auto">
          <a:xfrm>
            <a:off x="630124" y="135774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http://d3js.org/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Tons of examples and basics at D3 homepage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https://github.com/mbostock/d3/wiki/API-Reference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Official D3 documentation. Extremely well done.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https://github.com/mbostock/d3/wiki/Tutorials</a:t>
            </a:r>
            <a:endParaRPr lang="en-US" sz="52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List of seemingly ALL the tutorials online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Google/</a:t>
            </a:r>
            <a:r>
              <a:rPr lang="en-US" sz="52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combination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(my personal favorite)</a:t>
            </a:r>
          </a:p>
        </p:txBody>
      </p:sp>
    </p:spTree>
    <p:extLst>
      <p:ext uri="{BB962C8B-B14F-4D97-AF65-F5344CB8AC3E}">
        <p14:creationId xmlns:p14="http://schemas.microsoft.com/office/powerpoint/2010/main" val="895708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95147F4-8857-4E41-860E-47155A9F7BF1}"/>
              </a:ext>
            </a:extLst>
          </p:cNvPr>
          <p:cNvSpPr txBox="1">
            <a:spLocks/>
          </p:cNvSpPr>
          <p:nvPr/>
        </p:nvSpPr>
        <p:spPr bwMode="auto">
          <a:xfrm>
            <a:off x="1136072" y="332510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the data is changing?</a:t>
            </a:r>
          </a:p>
        </p:txBody>
      </p:sp>
    </p:spTree>
    <p:extLst>
      <p:ext uri="{BB962C8B-B14F-4D97-AF65-F5344CB8AC3E}">
        <p14:creationId xmlns:p14="http://schemas.microsoft.com/office/powerpoint/2010/main" val="2188830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742D36-8E1B-43A2-8E0E-3730E7DE922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4696" y="2327564"/>
            <a:ext cx="16357600" cy="92202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function redraw(</a:t>
            </a:r>
            <a:r>
              <a:rPr lang="en-US" sz="3800" b="1" err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){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 group = 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796926" lvl="2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group.enter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svg:rect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group</a:t>
            </a:r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//UPDATE!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  <a:p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11801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E-U-E Pattern Template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742D36-8E1B-43A2-8E0E-3730E7DE922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4696" y="2327564"/>
            <a:ext cx="16357600" cy="92202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function redraw(</a:t>
            </a:r>
            <a:r>
              <a:rPr lang="en-US" sz="3800" b="1" err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){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var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 group = 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796926" lvl="2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) //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 must be an array!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group.enter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svg:rect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”) //ENTER!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group</a:t>
            </a:r>
            <a:r>
              <a:rPr lang="en-US" sz="3800" b="1" err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4200" b="1" err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transition</a:t>
            </a:r>
            <a:r>
              <a:rPr lang="en-US" sz="42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( )</a:t>
            </a:r>
            <a:r>
              <a:rPr lang="en-US" sz="4200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//UPDATE!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</a:t>
            </a:r>
          </a:p>
          <a:p>
            <a:pPr marL="914400" lvl="1" indent="0">
              <a:buNone/>
            </a:pPr>
            <a:r>
              <a:rPr lang="en-US" sz="3800" err="1">
                <a:latin typeface="Courier New" charset="0"/>
                <a:ea typeface="Courier New" charset="0"/>
                <a:cs typeface="Courier New" charset="0"/>
              </a:rPr>
              <a:t>group.exit</a:t>
            </a:r>
            <a:r>
              <a:rPr lang="en-US" sz="3800">
                <a:latin typeface="Courier New" charset="0"/>
                <a:ea typeface="Courier New" charset="0"/>
                <a:cs typeface="Courier New" charset="0"/>
              </a:rPr>
              <a:t>( ).remove( ) //EXIT!</a:t>
            </a:r>
          </a:p>
          <a:p>
            <a:r>
              <a:rPr lang="en-US" sz="3800" b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4182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Transitions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5DBF8D0-C939-4735-BB1D-0611274F47A0}"/>
              </a:ext>
            </a:extLst>
          </p:cNvPr>
          <p:cNvSpPr txBox="1">
            <a:spLocks/>
          </p:cNvSpPr>
          <p:nvPr/>
        </p:nvSpPr>
        <p:spPr bwMode="auto">
          <a:xfrm>
            <a:off x="803562" y="67404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CSS3 transitions with D3 are magical!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D3 interpolates values for you…</a:t>
            </a:r>
          </a:p>
        </p:txBody>
      </p:sp>
    </p:spTree>
    <p:extLst>
      <p:ext uri="{BB962C8B-B14F-4D97-AF65-F5344CB8AC3E}">
        <p14:creationId xmlns:p14="http://schemas.microsoft.com/office/powerpoint/2010/main" val="204441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Transitions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775535-04A5-40B8-A163-BF5FDEDB0FE9}"/>
              </a:ext>
            </a:extLst>
          </p:cNvPr>
          <p:cNvSpPr txBox="1">
            <a:spLocks/>
          </p:cNvSpPr>
          <p:nvPr/>
        </p:nvSpPr>
        <p:spPr bwMode="auto">
          <a:xfrm>
            <a:off x="504696" y="54935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rect.attr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(“height”, 0)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rect.</a:t>
            </a:r>
            <a:r>
              <a:rPr lang="en-US" sz="36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transition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delay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( 500 ) //can be a function of data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6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duration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(200) //can be a function of data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(“height”, 5) //can be a function of data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.style(“</a:t>
            </a:r>
            <a:r>
              <a:rPr lang="en-US" sz="36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fill”,”green</a:t>
            </a:r>
            <a:r>
              <a:rPr lang="en-US" sz="36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 //can be a function of data</a:t>
            </a:r>
          </a:p>
        </p:txBody>
      </p:sp>
    </p:spTree>
    <p:extLst>
      <p:ext uri="{BB962C8B-B14F-4D97-AF65-F5344CB8AC3E}">
        <p14:creationId xmlns:p14="http://schemas.microsoft.com/office/powerpoint/2010/main" val="357813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184A24-79B3-474B-9C57-DE0969315AEC}"/>
              </a:ext>
            </a:extLst>
          </p:cNvPr>
          <p:cNvSpPr txBox="1">
            <a:spLocks/>
          </p:cNvSpPr>
          <p:nvPr/>
        </p:nvSpPr>
        <p:spPr bwMode="auto">
          <a:xfrm>
            <a:off x="942108" y="429492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transitions allow a vis to be dynamic…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they’re not really interactive…</a:t>
            </a:r>
          </a:p>
        </p:txBody>
      </p:sp>
    </p:spTree>
    <p:extLst>
      <p:ext uri="{BB962C8B-B14F-4D97-AF65-F5344CB8AC3E}">
        <p14:creationId xmlns:p14="http://schemas.microsoft.com/office/powerpoint/2010/main" val="42133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90E261-FB66-4D37-94F2-571CDC87F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Interaction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41E71EE-9A03-44A6-8843-B03163DC8A55}"/>
              </a:ext>
            </a:extLst>
          </p:cNvPr>
          <p:cNvSpPr txBox="1">
            <a:spLocks/>
          </p:cNvSpPr>
          <p:nvPr/>
        </p:nvSpPr>
        <p:spPr bwMode="auto">
          <a:xfrm>
            <a:off x="504696" y="54935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on( ) Method</a:t>
            </a:r>
          </a:p>
        </p:txBody>
      </p:sp>
    </p:spTree>
    <p:extLst>
      <p:ext uri="{BB962C8B-B14F-4D97-AF65-F5344CB8AC3E}">
        <p14:creationId xmlns:p14="http://schemas.microsoft.com/office/powerpoint/2010/main" val="318582250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548277-521A-48C2-BD07-1571F64F7C07}"/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650</Words>
  <Application>Microsoft Macintosh PowerPoint</Application>
  <PresentationFormat>Custom</PresentationFormat>
  <Paragraphs>96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Courier New</vt:lpstr>
      <vt:lpstr>Helvetica</vt:lpstr>
      <vt:lpstr>Symbol</vt:lpstr>
      <vt:lpstr>Tahoma</vt:lpstr>
      <vt:lpstr>Trebuchet MS</vt:lpstr>
      <vt:lpstr>Wingdings</vt:lpstr>
      <vt:lpstr>Title &amp; Bullet</vt:lpstr>
      <vt:lpstr>1_Title &amp; Bullet</vt:lpstr>
      <vt:lpstr>Full Page Layout</vt:lpstr>
      <vt:lpstr>Lecture 9.7 - Dynamic Data and Interaction</vt:lpstr>
      <vt:lpstr>PowerPoint Presentation</vt:lpstr>
      <vt:lpstr>PowerPoint Presentation</vt:lpstr>
      <vt:lpstr>E-U-E Pattern Template</vt:lpstr>
      <vt:lpstr>E-U-E Pattern Template</vt:lpstr>
      <vt:lpstr>Transitions</vt:lpstr>
      <vt:lpstr>Transitions</vt:lpstr>
      <vt:lpstr>PowerPoint Presentation</vt:lpstr>
      <vt:lpstr>Interaction</vt:lpstr>
      <vt:lpstr>.on()</vt:lpstr>
      <vt:lpstr>Where to Learn More…?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2021-02-19T08:48:12Z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