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handoutMasterIdLst>
    <p:handoutMasterId r:id="rId27"/>
  </p:handoutMasterIdLst>
  <p:sldIdLst>
    <p:sldId id="276" r:id="rId2"/>
    <p:sldId id="263" r:id="rId3"/>
    <p:sldId id="257" r:id="rId4"/>
    <p:sldId id="344" r:id="rId5"/>
    <p:sldId id="258" r:id="rId6"/>
    <p:sldId id="357" r:id="rId7"/>
    <p:sldId id="345" r:id="rId8"/>
    <p:sldId id="360" r:id="rId9"/>
    <p:sldId id="361" r:id="rId10"/>
    <p:sldId id="362" r:id="rId11"/>
    <p:sldId id="363" r:id="rId12"/>
    <p:sldId id="364" r:id="rId13"/>
    <p:sldId id="365" r:id="rId14"/>
    <p:sldId id="366" r:id="rId15"/>
    <p:sldId id="367" r:id="rId16"/>
    <p:sldId id="369" r:id="rId17"/>
    <p:sldId id="370" r:id="rId18"/>
    <p:sldId id="356" r:id="rId19"/>
    <p:sldId id="260" r:id="rId20"/>
    <p:sldId id="375" r:id="rId21"/>
    <p:sldId id="371" r:id="rId22"/>
    <p:sldId id="372" r:id="rId23"/>
    <p:sldId id="307" r:id="rId24"/>
    <p:sldId id="259" r:id="rId25"/>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3C3C"/>
    <a:srgbClr val="5E5E5E"/>
    <a:srgbClr val="2E2E2E"/>
    <a:srgbClr val="76B900"/>
    <a:srgbClr val="5494F8"/>
    <a:srgbClr val="9273F2"/>
    <a:srgbClr val="22C7A9"/>
    <a:srgbClr val="E1A624"/>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2" autoAdjust="0"/>
    <p:restoredTop sz="94643" autoAdjust="0"/>
  </p:normalViewPr>
  <p:slideViewPr>
    <p:cSldViewPr snapToGrid="0">
      <p:cViewPr varScale="1">
        <p:scale>
          <a:sx n="93" d="100"/>
          <a:sy n="93" d="100"/>
        </p:scale>
        <p:origin x="784" y="208"/>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8/24/24</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8/24/24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www.nature.com</a:t>
            </a:r>
            <a:r>
              <a:rPr lang="en-US" dirty="0"/>
              <a:t>/articles/323533a0</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92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web.njit.edu</a:t>
            </a:r>
            <a:r>
              <a:rPr lang="en-US" dirty="0"/>
              <a:t>/~</a:t>
            </a:r>
            <a:r>
              <a:rPr lang="en-US" dirty="0" err="1"/>
              <a:t>usman</a:t>
            </a:r>
            <a:r>
              <a:rPr lang="en-US" dirty="0"/>
              <a:t>/courses/cs675_fall18/10.1.1.441.7873.pdf</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6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www.techtarget.com</a:t>
            </a:r>
            <a:r>
              <a:rPr lang="en-US" dirty="0"/>
              <a:t>/</a:t>
            </a:r>
            <a:r>
              <a:rPr lang="en-US" dirty="0" err="1"/>
              <a:t>searchenterpriseai</a:t>
            </a:r>
            <a:r>
              <a:rPr lang="en-US" dirty="0"/>
              <a:t>/definition/AI-winter</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24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www.pinecone.io</a:t>
            </a:r>
            <a:r>
              <a:rPr lang="en-US" dirty="0"/>
              <a:t>/learn/series/image-search/</a:t>
            </a:r>
            <a:r>
              <a:rPr lang="en-US" dirty="0" err="1"/>
              <a:t>imagenet</a:t>
            </a:r>
            <a:r>
              <a:rPr lang="en-US" dirty="0"/>
              <a:t>/</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486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arxiv.org</a:t>
            </a:r>
            <a:r>
              <a:rPr lang="en-US" dirty="0"/>
              <a:t>/pdf/1706.03762</a:t>
            </a:r>
          </a:p>
          <a:p>
            <a:pPr marL="0" lvl="0" indent="0" algn="l" rtl="0">
              <a:spcBef>
                <a:spcPts val="0"/>
              </a:spcBef>
              <a:spcAft>
                <a:spcPts val="0"/>
              </a:spcAft>
              <a:buNone/>
            </a:pPr>
            <a:r>
              <a:rPr lang="en-US" dirty="0"/>
              <a:t>https://</a:t>
            </a:r>
            <a:r>
              <a:rPr lang="en-US" dirty="0" err="1"/>
              <a:t>blogs.oracle.com</a:t>
            </a:r>
            <a:r>
              <a:rPr lang="en-US" dirty="0"/>
              <a:t>/ai-and-</a:t>
            </a:r>
            <a:r>
              <a:rPr lang="en-US" dirty="0" err="1"/>
              <a:t>datascience</a:t>
            </a:r>
            <a:r>
              <a:rPr lang="en-US" dirty="0"/>
              <a:t>/post/multi-head-self-attention-in-</a:t>
            </a:r>
            <a:r>
              <a:rPr lang="en-US" dirty="0" err="1"/>
              <a:t>nlp</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3337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09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stevesimons.org</a:t>
            </a:r>
            <a:r>
              <a:rPr lang="en-US" dirty="0"/>
              <a:t>/2017/08/29/do-we-live-in-a-post-truth-world/</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908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petapixel.com</a:t>
            </a:r>
            <a:r>
              <a:rPr lang="en-US" dirty="0"/>
              <a:t>/2022/07/22/</a:t>
            </a:r>
            <a:r>
              <a:rPr lang="en-US" dirty="0" err="1"/>
              <a:t>megaportraits</a:t>
            </a:r>
            <a:r>
              <a:rPr lang="en-US" dirty="0"/>
              <a:t>-high-res-deepfakes-created-from-a-single-photo/</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480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www.techopedia.com</a:t>
            </a:r>
            <a:r>
              <a:rPr lang="en-US" dirty="0"/>
              <a:t>/ai-job-loss-predictions</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6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10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ghazalabioinfodr.medium.com</a:t>
            </a:r>
            <a:r>
              <a:rPr lang="en-US" dirty="0"/>
              <a:t>/ai-ml-and-dl-309700212b94</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49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www.actuaries.digital</a:t>
            </a:r>
            <a:r>
              <a:rPr lang="en-US" dirty="0"/>
              <a:t>/2018/09/05/history-of-ai-winters/</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401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home.dartmouth.edu</a:t>
            </a:r>
            <a:r>
              <a:rPr lang="en-US" dirty="0"/>
              <a:t>/about/artificial-intelligence-ai-coined-</a:t>
            </a:r>
            <a:r>
              <a:rPr lang="en-US" dirty="0" err="1"/>
              <a:t>dartmouth</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469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news.cornell.edu</a:t>
            </a:r>
            <a:r>
              <a:rPr lang="en-US" dirty="0"/>
              <a:t>/stories/2019/09/professors-perceptron-paved-way-ai-60-years-too-soon</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74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www.amazon.com</a:t>
            </a:r>
            <a:r>
              <a:rPr lang="en-US" dirty="0"/>
              <a:t>/</a:t>
            </a:r>
            <a:r>
              <a:rPr lang="en-US" dirty="0" err="1"/>
              <a:t>Perceptrons</a:t>
            </a:r>
            <a:r>
              <a:rPr lang="en-US" dirty="0"/>
              <a:t>-Introduction-Computational-Marvin-Minsky/</a:t>
            </a:r>
            <a:r>
              <a:rPr lang="en-US" dirty="0" err="1"/>
              <a:t>dp</a:t>
            </a:r>
            <a:r>
              <a:rPr lang="en-US" dirty="0"/>
              <a:t>/0262630222</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052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48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pub.towardsai.net</a:t>
            </a:r>
            <a:r>
              <a:rPr lang="en-US" dirty="0"/>
              <a:t>/backpropagation-2eeb25201095</a:t>
            </a: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154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1257300" y="2738437"/>
            <a:ext cx="15773400" cy="6527007"/>
          </a:xfrm>
          <a:prstGeom prst="rect">
            <a:avLst/>
          </a:prstGeom>
          <a:noFill/>
          <a:ln>
            <a:noFill/>
          </a:ln>
        </p:spPr>
        <p:txBody>
          <a:bodyPr spcFirstLastPara="1" wrap="square" lIns="91425" tIns="45700" rIns="91425" bIns="45700" anchor="t" anchorCtr="0">
            <a:noAutofit/>
          </a:bodyPr>
          <a:lstStyle>
            <a:lvl1pPr marL="685800" lvl="0" indent="-609600" algn="l">
              <a:lnSpc>
                <a:spcPct val="90000"/>
              </a:lnSpc>
              <a:spcBef>
                <a:spcPts val="1500"/>
              </a:spcBef>
              <a:spcAft>
                <a:spcPts val="0"/>
              </a:spcAft>
              <a:buClr>
                <a:schemeClr val="dk1"/>
              </a:buClr>
              <a:buSzPts val="2800"/>
              <a:buChar char="•"/>
              <a:defRPr b="0" i="0">
                <a:latin typeface="Arial"/>
                <a:ea typeface="Arial"/>
                <a:cs typeface="Arial"/>
                <a:sym typeface="Arial"/>
              </a:defRPr>
            </a:lvl1pPr>
            <a:lvl2pPr marL="1371600" lvl="1" indent="-571500" algn="l">
              <a:lnSpc>
                <a:spcPct val="90000"/>
              </a:lnSpc>
              <a:spcBef>
                <a:spcPts val="750"/>
              </a:spcBef>
              <a:spcAft>
                <a:spcPts val="0"/>
              </a:spcAft>
              <a:buClr>
                <a:schemeClr val="dk1"/>
              </a:buClr>
              <a:buSzPts val="2400"/>
              <a:buChar char="•"/>
              <a:defRPr b="0" i="0">
                <a:latin typeface="Arial"/>
                <a:ea typeface="Arial"/>
                <a:cs typeface="Arial"/>
                <a:sym typeface="Arial"/>
              </a:defRPr>
            </a:lvl2pPr>
            <a:lvl3pPr marL="2057400" lvl="2" indent="-533400" algn="l">
              <a:lnSpc>
                <a:spcPct val="90000"/>
              </a:lnSpc>
              <a:spcBef>
                <a:spcPts val="750"/>
              </a:spcBef>
              <a:spcAft>
                <a:spcPts val="0"/>
              </a:spcAft>
              <a:buClr>
                <a:schemeClr val="dk1"/>
              </a:buClr>
              <a:buSzPts val="2000"/>
              <a:buChar char="•"/>
              <a:defRPr b="0" i="0">
                <a:latin typeface="Arial"/>
                <a:ea typeface="Arial"/>
                <a:cs typeface="Arial"/>
                <a:sym typeface="Arial"/>
              </a:defRPr>
            </a:lvl3pPr>
            <a:lvl4pPr marL="2743200" lvl="3" indent="-514350" algn="l">
              <a:lnSpc>
                <a:spcPct val="90000"/>
              </a:lnSpc>
              <a:spcBef>
                <a:spcPts val="750"/>
              </a:spcBef>
              <a:spcAft>
                <a:spcPts val="0"/>
              </a:spcAft>
              <a:buClr>
                <a:schemeClr val="dk1"/>
              </a:buClr>
              <a:buSzPts val="1800"/>
              <a:buChar char="•"/>
              <a:defRPr b="0" i="0">
                <a:latin typeface="Arial"/>
                <a:ea typeface="Arial"/>
                <a:cs typeface="Arial"/>
                <a:sym typeface="Arial"/>
              </a:defRPr>
            </a:lvl4pPr>
            <a:lvl5pPr marL="3429000" lvl="4" indent="-514350" algn="l">
              <a:lnSpc>
                <a:spcPct val="90000"/>
              </a:lnSpc>
              <a:spcBef>
                <a:spcPts val="750"/>
              </a:spcBef>
              <a:spcAft>
                <a:spcPts val="0"/>
              </a:spcAft>
              <a:buClr>
                <a:schemeClr val="dk1"/>
              </a:buClr>
              <a:buSzPts val="1800"/>
              <a:buChar char="•"/>
              <a:defRPr b="0" i="0">
                <a:latin typeface="Arial"/>
                <a:ea typeface="Arial"/>
                <a:cs typeface="Arial"/>
                <a:sym typeface="Arial"/>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6" name="Google Shape;26;p3"/>
          <p:cNvSpPr txBox="1">
            <a:spLocks noGrp="1"/>
          </p:cNvSpPr>
          <p:nvPr>
            <p:ph type="dt" idx="10"/>
          </p:nvPr>
        </p:nvSpPr>
        <p:spPr>
          <a:xfrm>
            <a:off x="14719609" y="9643252"/>
            <a:ext cx="130694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6103160" y="9643252"/>
            <a:ext cx="834927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6283568" y="9643252"/>
            <a:ext cx="747132"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chemeClr val="lt1"/>
                </a:solidFill>
                <a:latin typeface="Arial"/>
                <a:ea typeface="Arial"/>
                <a:cs typeface="Arial"/>
                <a:sym typeface="Arial"/>
              </a:defRPr>
            </a:lvl1pPr>
            <a:lvl2pPr marL="0" lvl="1" indent="0" algn="r">
              <a:spcBef>
                <a:spcPts val="0"/>
              </a:spcBef>
              <a:buNone/>
              <a:defRPr sz="1800" b="0" i="0" u="none" strike="noStrike" cap="none">
                <a:solidFill>
                  <a:schemeClr val="lt1"/>
                </a:solidFill>
                <a:latin typeface="Arial"/>
                <a:ea typeface="Arial"/>
                <a:cs typeface="Arial"/>
                <a:sym typeface="Arial"/>
              </a:defRPr>
            </a:lvl2pPr>
            <a:lvl3pPr marL="0" lvl="2" indent="0" algn="r">
              <a:spcBef>
                <a:spcPts val="0"/>
              </a:spcBef>
              <a:buNone/>
              <a:defRPr sz="1800" b="0" i="0" u="none" strike="noStrike" cap="none">
                <a:solidFill>
                  <a:schemeClr val="lt1"/>
                </a:solidFill>
                <a:latin typeface="Arial"/>
                <a:ea typeface="Arial"/>
                <a:cs typeface="Arial"/>
                <a:sym typeface="Arial"/>
              </a:defRPr>
            </a:lvl3pPr>
            <a:lvl4pPr marL="0" lvl="3" indent="0" algn="r">
              <a:spcBef>
                <a:spcPts val="0"/>
              </a:spcBef>
              <a:buNone/>
              <a:defRPr sz="1800" b="0" i="0" u="none" strike="noStrike" cap="none">
                <a:solidFill>
                  <a:schemeClr val="lt1"/>
                </a:solidFill>
                <a:latin typeface="Arial"/>
                <a:ea typeface="Arial"/>
                <a:cs typeface="Arial"/>
                <a:sym typeface="Arial"/>
              </a:defRPr>
            </a:lvl4pPr>
            <a:lvl5pPr marL="0" lvl="4" indent="0" algn="r">
              <a:spcBef>
                <a:spcPts val="0"/>
              </a:spcBef>
              <a:buNone/>
              <a:defRPr sz="1800" b="0" i="0" u="none" strike="noStrike" cap="none">
                <a:solidFill>
                  <a:schemeClr val="lt1"/>
                </a:solidFill>
                <a:latin typeface="Arial"/>
                <a:ea typeface="Arial"/>
                <a:cs typeface="Arial"/>
                <a:sym typeface="Arial"/>
              </a:defRPr>
            </a:lvl5pPr>
            <a:lvl6pPr marL="0" lvl="5" indent="0" algn="r">
              <a:spcBef>
                <a:spcPts val="0"/>
              </a:spcBef>
              <a:buNone/>
              <a:defRPr sz="1800" b="0" i="0" u="none" strike="noStrike" cap="none">
                <a:solidFill>
                  <a:schemeClr val="lt1"/>
                </a:solidFill>
                <a:latin typeface="Arial"/>
                <a:ea typeface="Arial"/>
                <a:cs typeface="Arial"/>
                <a:sym typeface="Arial"/>
              </a:defRPr>
            </a:lvl6pPr>
            <a:lvl7pPr marL="0" lvl="6" indent="0" algn="r">
              <a:spcBef>
                <a:spcPts val="0"/>
              </a:spcBef>
              <a:buNone/>
              <a:defRPr sz="1800" b="0" i="0" u="none" strike="noStrike" cap="none">
                <a:solidFill>
                  <a:schemeClr val="lt1"/>
                </a:solidFill>
                <a:latin typeface="Arial"/>
                <a:ea typeface="Arial"/>
                <a:cs typeface="Arial"/>
                <a:sym typeface="Arial"/>
              </a:defRPr>
            </a:lvl7pPr>
            <a:lvl8pPr marL="0" lvl="7" indent="0" algn="r">
              <a:spcBef>
                <a:spcPts val="0"/>
              </a:spcBef>
              <a:buNone/>
              <a:defRPr sz="1800" b="0" i="0" u="none" strike="noStrike" cap="none">
                <a:solidFill>
                  <a:schemeClr val="lt1"/>
                </a:solidFill>
                <a:latin typeface="Arial"/>
                <a:ea typeface="Arial"/>
                <a:cs typeface="Arial"/>
                <a:sym typeface="Arial"/>
              </a:defRPr>
            </a:lvl8pPr>
            <a:lvl9pPr marL="0" lvl="8" indent="0" algn="r">
              <a:spcBef>
                <a:spcPts val="0"/>
              </a:spcBef>
              <a:buNone/>
              <a:defRPr sz="18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42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 id="2147483692" r:id="rId9"/>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p:txBody>
          <a:bodyPr/>
          <a:lstStyle/>
          <a:p>
            <a:r>
              <a:rPr lang="en-US" dirty="0"/>
              <a:t>Lecture 1.2 – Introduction to Generative AI</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2">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1969 </a:t>
            </a:r>
            <a:r>
              <a:rPr lang="en-US" b="0" dirty="0"/>
              <a:t>Analysis of </a:t>
            </a:r>
            <a:r>
              <a:rPr lang="en-US" b="0" dirty="0" err="1"/>
              <a:t>Perceptrons</a:t>
            </a:r>
            <a:r>
              <a:rPr lang="en-US" b="0" dirty="0"/>
              <a:t> Minsky &amp; </a:t>
            </a:r>
            <a:r>
              <a:rPr lang="en-US" b="0" dirty="0" err="1"/>
              <a:t>Papert</a:t>
            </a:r>
            <a:endParaRPr b="0" dirty="0"/>
          </a:p>
        </p:txBody>
      </p:sp>
      <p:sp>
        <p:nvSpPr>
          <p:cNvPr id="107" name="Google Shape;107;p15"/>
          <p:cNvSpPr txBox="1">
            <a:spLocks noGrp="1"/>
          </p:cNvSpPr>
          <p:nvPr>
            <p:ph type="body" idx="1"/>
          </p:nvPr>
        </p:nvSpPr>
        <p:spPr>
          <a:xfrm>
            <a:off x="855519" y="2281238"/>
            <a:ext cx="10505207" cy="6527007"/>
          </a:xfrm>
          <a:prstGeom prst="rect">
            <a:avLst/>
          </a:prstGeom>
          <a:noFill/>
          <a:ln>
            <a:noFill/>
          </a:ln>
        </p:spPr>
        <p:txBody>
          <a:bodyPr spcFirstLastPara="1" vert="horz" wrap="square" lIns="137160" tIns="68550" rIns="137138" bIns="68550" rtlCol="0" anchor="t" anchorCtr="0">
            <a:normAutofit/>
          </a:bodyPr>
          <a:lstStyle/>
          <a:p>
            <a:pPr marL="76200" indent="0">
              <a:buNone/>
            </a:pPr>
            <a:r>
              <a:rPr lang="en-US" b="1" dirty="0">
                <a:effectLst/>
                <a:latin typeface="Arial" panose="020B0604020202020204" pitchFamily="34" charset="0"/>
                <a:cs typeface="Arial" panose="020B0604020202020204" pitchFamily="34" charset="0"/>
              </a:rPr>
              <a:t>Critical Examination of </a:t>
            </a:r>
            <a:r>
              <a:rPr lang="en-US" b="1" dirty="0" err="1">
                <a:effectLst/>
                <a:latin typeface="Arial" panose="020B0604020202020204" pitchFamily="34" charset="0"/>
                <a:cs typeface="Arial" panose="020B0604020202020204" pitchFamily="34" charset="0"/>
              </a:rPr>
              <a:t>Perceptrons</a:t>
            </a:r>
            <a:r>
              <a:rPr lang="en-US" b="1" dirty="0">
                <a:effectLst/>
                <a:latin typeface="Arial" panose="020B0604020202020204" pitchFamily="34" charset="0"/>
                <a:cs typeface="Arial" panose="020B0604020202020204" pitchFamily="34" charset="0"/>
              </a:rPr>
              <a:t>:</a:t>
            </a:r>
          </a:p>
          <a:p>
            <a:pPr marL="76200" indent="0">
              <a:buNone/>
            </a:pPr>
            <a:r>
              <a:rPr lang="en-US" b="0" dirty="0">
                <a:effectLst/>
                <a:latin typeface="Arial" panose="020B0604020202020204" pitchFamily="34" charset="0"/>
                <a:cs typeface="Arial" panose="020B0604020202020204" pitchFamily="34" charset="0"/>
              </a:rPr>
              <a:t>In their 1969 book "</a:t>
            </a:r>
            <a:r>
              <a:rPr lang="en-US" b="0" dirty="0" err="1">
                <a:effectLst/>
                <a:latin typeface="Arial" panose="020B0604020202020204" pitchFamily="34" charset="0"/>
                <a:cs typeface="Arial" panose="020B0604020202020204" pitchFamily="34" charset="0"/>
              </a:rPr>
              <a:t>Perceptrons</a:t>
            </a:r>
            <a:r>
              <a:rPr lang="en-US" b="0" dirty="0">
                <a:effectLst/>
                <a:latin typeface="Arial" panose="020B0604020202020204" pitchFamily="34" charset="0"/>
                <a:cs typeface="Arial" panose="020B0604020202020204" pitchFamily="34" charset="0"/>
              </a:rPr>
              <a:t>: An Introduction to Computational Geometry," Marvin Minsky and Seymour </a:t>
            </a:r>
            <a:r>
              <a:rPr lang="en-US" b="0" dirty="0" err="1">
                <a:effectLst/>
                <a:latin typeface="Arial" panose="020B0604020202020204" pitchFamily="34" charset="0"/>
                <a:cs typeface="Arial" panose="020B0604020202020204" pitchFamily="34" charset="0"/>
              </a:rPr>
              <a:t>Papert</a:t>
            </a:r>
            <a:r>
              <a:rPr lang="en-US" b="0" dirty="0">
                <a:effectLst/>
                <a:latin typeface="Arial" panose="020B0604020202020204" pitchFamily="34" charset="0"/>
                <a:cs typeface="Arial" panose="020B0604020202020204" pitchFamily="34" charset="0"/>
              </a:rPr>
              <a:t> critically analyzed the capabilities and limitations of </a:t>
            </a:r>
            <a:r>
              <a:rPr lang="en-US" b="0" dirty="0" err="1">
                <a:effectLst/>
                <a:latin typeface="Arial" panose="020B0604020202020204" pitchFamily="34" charset="0"/>
                <a:cs typeface="Arial" panose="020B0604020202020204" pitchFamily="34" charset="0"/>
              </a:rPr>
              <a:t>perceptrons</a:t>
            </a:r>
            <a:r>
              <a:rPr lang="en-US" b="0" dirty="0">
                <a:effectLst/>
                <a:latin typeface="Arial" panose="020B0604020202020204" pitchFamily="34" charset="0"/>
                <a:cs typeface="Arial" panose="020B0604020202020204" pitchFamily="34" charset="0"/>
              </a:rPr>
              <a:t>, a type of artificial neuron model introduced by Frank Rosenblatt. Their work highlighted fundamental challenges in the perceptron model, particularly its inability to solve problems that are not linearly separable, such as the XOR problem.</a:t>
            </a:r>
          </a:p>
          <a:p>
            <a:pPr marL="76200" indent="0">
              <a:buNone/>
            </a:pPr>
            <a:br>
              <a:rPr lang="en-US" b="0" dirty="0">
                <a:effectLst/>
                <a:latin typeface="Arial" panose="020B0604020202020204" pitchFamily="34" charset="0"/>
                <a:cs typeface="Arial" panose="020B0604020202020204" pitchFamily="34" charset="0"/>
              </a:rPr>
            </a:br>
            <a:r>
              <a:rPr lang="en-US" b="1" dirty="0">
                <a:effectLst/>
                <a:latin typeface="Arial" panose="020B0604020202020204" pitchFamily="34" charset="0"/>
                <a:cs typeface="Arial" panose="020B0604020202020204" pitchFamily="34" charset="0"/>
              </a:rPr>
              <a:t>Impact on the Field and AI Winter:</a:t>
            </a:r>
          </a:p>
          <a:p>
            <a:pPr marL="76200" indent="0">
              <a:buNone/>
            </a:pPr>
            <a:r>
              <a:rPr lang="en-US" b="0" dirty="0">
                <a:effectLst/>
                <a:latin typeface="Arial" panose="020B0604020202020204" pitchFamily="34" charset="0"/>
                <a:cs typeface="Arial" panose="020B0604020202020204" pitchFamily="34" charset="0"/>
              </a:rPr>
              <a:t>The book's critical analysis had a significant impact on the AI community. It led to a period of reduced funding and interest in neural network research, often referred to as the "AI Winter." However, the insights from Minsky and </a:t>
            </a:r>
            <a:r>
              <a:rPr lang="en-US" b="0" dirty="0" err="1">
                <a:effectLst/>
                <a:latin typeface="Arial" panose="020B0604020202020204" pitchFamily="34" charset="0"/>
                <a:cs typeface="Arial" panose="020B0604020202020204" pitchFamily="34" charset="0"/>
              </a:rPr>
              <a:t>Papert's</a:t>
            </a:r>
            <a:r>
              <a:rPr lang="en-US" b="0" dirty="0">
                <a:effectLst/>
                <a:latin typeface="Arial" panose="020B0604020202020204" pitchFamily="34" charset="0"/>
                <a:cs typeface="Arial" panose="020B0604020202020204" pitchFamily="34" charset="0"/>
              </a:rPr>
              <a:t> work also set the stage for the later development of more advanced neural network models, including the backpropagation algorithm in the 1980s, which allowed for the training of multi-layer networks and revitalized interest in the field.</a:t>
            </a:r>
          </a:p>
        </p:txBody>
      </p:sp>
      <p:pic>
        <p:nvPicPr>
          <p:cNvPr id="4098" name="Picture 2" descr="Perceptrons: An Introduction to Computational Geometry">
            <a:extLst>
              <a:ext uri="{FF2B5EF4-FFF2-40B4-BE49-F238E27FC236}">
                <a16:creationId xmlns:a16="http://schemas.microsoft.com/office/drawing/2014/main" id="{B4834FB1-222C-5970-663B-A03594729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2687" y="1739481"/>
            <a:ext cx="2885388" cy="43522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andscape of frosted trees under a snowy sky">
            <a:extLst>
              <a:ext uri="{FF2B5EF4-FFF2-40B4-BE49-F238E27FC236}">
                <a16:creationId xmlns:a16="http://schemas.microsoft.com/office/drawing/2014/main" id="{AFF58F08-5BB8-02E9-913C-45C4711C7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1432" y="6371388"/>
            <a:ext cx="4533462" cy="3019356"/>
          </a:xfrm>
          <a:prstGeom prst="rect">
            <a:avLst/>
          </a:prstGeom>
        </p:spPr>
      </p:pic>
    </p:spTree>
    <p:extLst>
      <p:ext uri="{BB962C8B-B14F-4D97-AF65-F5344CB8AC3E}">
        <p14:creationId xmlns:p14="http://schemas.microsoft.com/office/powerpoint/2010/main" val="373926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b="0" dirty="0"/>
              <a:t>1</a:t>
            </a:r>
            <a:r>
              <a:rPr lang="en-US" b="0" baseline="30000" dirty="0"/>
              <a:t>st</a:t>
            </a:r>
            <a:r>
              <a:rPr lang="en-US" b="0" dirty="0"/>
              <a:t> AI Winter: </a:t>
            </a:r>
            <a:r>
              <a:rPr lang="en-US" dirty="0"/>
              <a:t>1974 - 1980</a:t>
            </a:r>
            <a:endParaRPr dirty="0"/>
          </a:p>
        </p:txBody>
      </p:sp>
      <p:sp>
        <p:nvSpPr>
          <p:cNvPr id="107" name="Google Shape;107;p15"/>
          <p:cNvSpPr txBox="1">
            <a:spLocks noGrp="1"/>
          </p:cNvSpPr>
          <p:nvPr>
            <p:ph type="body" idx="1"/>
          </p:nvPr>
        </p:nvSpPr>
        <p:spPr>
          <a:xfrm>
            <a:off x="409904" y="2380594"/>
            <a:ext cx="11062444" cy="6884852"/>
          </a:xfrm>
          <a:prstGeom prst="rect">
            <a:avLst/>
          </a:prstGeom>
          <a:noFill/>
          <a:ln>
            <a:noFill/>
          </a:ln>
        </p:spPr>
        <p:txBody>
          <a:bodyPr spcFirstLastPara="1" vert="horz" wrap="square" lIns="137160" tIns="68550" rIns="137138" bIns="68550" rtlCol="0" anchor="t" anchorCtr="0">
            <a:noAutofit/>
          </a:bodyPr>
          <a:lstStyle/>
          <a:p>
            <a:pPr marL="0" indent="0">
              <a:spcBef>
                <a:spcPts val="0"/>
              </a:spcBef>
              <a:buNone/>
            </a:pPr>
            <a:r>
              <a:rPr lang="en-US" dirty="0">
                <a:solidFill>
                  <a:srgbClr val="0E0E0E"/>
                </a:solidFill>
                <a:effectLst/>
                <a:latin typeface="Arial" panose="020B0604020202020204" pitchFamily="34" charset="0"/>
                <a:cs typeface="Arial" panose="020B0604020202020204" pitchFamily="34" charset="0"/>
              </a:rPr>
              <a:t>An AI Winter refers to a period of reduced funding, interest, and activity in artificial intelligence research. During these times, enthusiasm for AI wanes due to unmet expectations, and progress in the field slows down significantly.</a:t>
            </a:r>
          </a:p>
          <a:p>
            <a:pPr marL="0" indent="0">
              <a:spcBef>
                <a:spcPts val="0"/>
              </a:spcBef>
              <a:buNone/>
            </a:pPr>
            <a:endParaRPr lang="en-US" dirty="0">
              <a:solidFill>
                <a:srgbClr val="0E0E0E"/>
              </a:solidFill>
              <a:latin typeface="Arial" panose="020B0604020202020204" pitchFamily="34" charset="0"/>
              <a:cs typeface="Arial" panose="020B0604020202020204" pitchFamily="34" charset="0"/>
            </a:endParaRPr>
          </a:p>
          <a:p>
            <a:pPr marL="0" indent="0">
              <a:spcBef>
                <a:spcPts val="0"/>
              </a:spcBef>
              <a:buNone/>
            </a:pPr>
            <a:r>
              <a:rPr lang="en-US" dirty="0">
                <a:solidFill>
                  <a:srgbClr val="0E0E0E"/>
                </a:solidFill>
                <a:effectLst/>
                <a:latin typeface="Arial" panose="020B0604020202020204" pitchFamily="34" charset="0"/>
                <a:cs typeface="Arial" panose="020B0604020202020204" pitchFamily="34" charset="0"/>
              </a:rPr>
              <a:t>The first AI Winter led to a significant slowdown in research activity, with fewer new developments and innovations. Many AI labs were closed or repurposed, and interest in AI declined across the academic and industrial sectors.</a:t>
            </a:r>
          </a:p>
          <a:p>
            <a:pPr marL="0" indent="0">
              <a:spcBef>
                <a:spcPts val="0"/>
              </a:spcBef>
              <a:buNone/>
            </a:pPr>
            <a:endParaRPr lang="en-US" b="1" dirty="0">
              <a:solidFill>
                <a:srgbClr val="0E0E0E"/>
              </a:solidFill>
              <a:latin typeface="Arial" panose="020B0604020202020204" pitchFamily="34" charset="0"/>
              <a:cs typeface="Arial" panose="020B0604020202020204" pitchFamily="34" charset="0"/>
            </a:endParaRPr>
          </a:p>
          <a:p>
            <a:pPr marL="0" indent="0">
              <a:spcBef>
                <a:spcPts val="0"/>
              </a:spcBef>
              <a:buNone/>
            </a:pPr>
            <a:r>
              <a:rPr lang="en-US" b="1" dirty="0">
                <a:solidFill>
                  <a:srgbClr val="0E0E0E"/>
                </a:solidFill>
                <a:latin typeface="Arial" panose="020B0604020202020204" pitchFamily="34" charset="0"/>
                <a:cs typeface="Arial" panose="020B0604020202020204" pitchFamily="34" charset="0"/>
              </a:rPr>
              <a:t>Impact on the field:</a:t>
            </a:r>
          </a:p>
          <a:p>
            <a:pPr marL="342900" indent="-342900">
              <a:spcBef>
                <a:spcPts val="0"/>
              </a:spcBef>
              <a:buFont typeface="Wingdings" pitchFamily="2" charset="2"/>
              <a:buChar char="§"/>
            </a:pPr>
            <a:r>
              <a:rPr lang="en-US" dirty="0">
                <a:solidFill>
                  <a:srgbClr val="0E0E0E"/>
                </a:solidFill>
                <a:effectLst/>
                <a:latin typeface="Arial" panose="020B0604020202020204" pitchFamily="34" charset="0"/>
                <a:cs typeface="Arial" panose="020B0604020202020204" pitchFamily="34" charset="0"/>
              </a:rPr>
              <a:t>Many researchers shifted their focus to related fields.</a:t>
            </a:r>
            <a:endParaRPr lang="en-US" b="1" dirty="0">
              <a:solidFill>
                <a:srgbClr val="0E0E0E"/>
              </a:solidFill>
              <a:latin typeface="Arial" panose="020B0604020202020204" pitchFamily="34" charset="0"/>
              <a:cs typeface="Arial" panose="020B0604020202020204" pitchFamily="34" charset="0"/>
            </a:endParaRPr>
          </a:p>
          <a:p>
            <a:pPr marL="342900" indent="-342900">
              <a:spcBef>
                <a:spcPts val="0"/>
              </a:spcBef>
              <a:buFont typeface="Wingdings" pitchFamily="2" charset="2"/>
              <a:buChar char="§"/>
            </a:pPr>
            <a:r>
              <a:rPr lang="en-US" dirty="0">
                <a:solidFill>
                  <a:srgbClr val="0E0E0E"/>
                </a:solidFill>
                <a:effectLst/>
                <a:latin typeface="Arial" panose="020B0604020202020204" pitchFamily="34" charset="0"/>
                <a:cs typeface="Arial" panose="020B0604020202020204" pitchFamily="34" charset="0"/>
              </a:rPr>
              <a:t>Some subfields of AI, like machine learning, continued to develop quietly, laying the groundwork for future breakthroughs.</a:t>
            </a:r>
            <a:endParaRPr lang="en-US" b="1" dirty="0">
              <a:solidFill>
                <a:srgbClr val="0E0E0E"/>
              </a:solidFill>
              <a:effectLst/>
              <a:latin typeface="Arial" panose="020B0604020202020204" pitchFamily="34" charset="0"/>
              <a:cs typeface="Arial" panose="020B0604020202020204" pitchFamily="34" charset="0"/>
            </a:endParaRPr>
          </a:p>
          <a:p>
            <a:pPr marL="342900" indent="-342900">
              <a:spcBef>
                <a:spcPts val="0"/>
              </a:spcBef>
              <a:buFont typeface="Wingdings" pitchFamily="2" charset="2"/>
              <a:buChar char="§"/>
            </a:pPr>
            <a:r>
              <a:rPr lang="en-US" dirty="0">
                <a:solidFill>
                  <a:srgbClr val="0E0E0E"/>
                </a:solidFill>
                <a:effectLst/>
                <a:latin typeface="Arial" panose="020B0604020202020204" pitchFamily="34" charset="0"/>
                <a:cs typeface="Arial" panose="020B0604020202020204" pitchFamily="34" charset="0"/>
              </a:rPr>
              <a:t>The AI Winter underscored the importance of managing expectations and the challenges of translating research breakthroughs into practical applications, lessons that continue to influence AI research today.</a:t>
            </a:r>
          </a:p>
          <a:p>
            <a:pPr marL="0" indent="0">
              <a:spcBef>
                <a:spcPts val="0"/>
              </a:spcBef>
              <a:buNone/>
            </a:pPr>
            <a:endParaRPr lang="en-US" dirty="0">
              <a:solidFill>
                <a:srgbClr val="0E0E0E"/>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55A3EF3-6E8B-7ABA-0518-10DF80DB2CE6}"/>
              </a:ext>
            </a:extLst>
          </p:cNvPr>
          <p:cNvPicPr>
            <a:picLocks noChangeAspect="1"/>
          </p:cNvPicPr>
          <p:nvPr/>
        </p:nvPicPr>
        <p:blipFill>
          <a:blip r:embed="rId3"/>
          <a:stretch>
            <a:fillRect/>
          </a:stretch>
        </p:blipFill>
        <p:spPr>
          <a:xfrm>
            <a:off x="11676756" y="1021555"/>
            <a:ext cx="6502400" cy="6502400"/>
          </a:xfrm>
          <a:prstGeom prst="rect">
            <a:avLst/>
          </a:prstGeom>
        </p:spPr>
      </p:pic>
    </p:spTree>
    <p:extLst>
      <p:ext uri="{BB962C8B-B14F-4D97-AF65-F5344CB8AC3E}">
        <p14:creationId xmlns:p14="http://schemas.microsoft.com/office/powerpoint/2010/main" val="149245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b="0" dirty="0"/>
              <a:t>Backpropagation – Popularized in </a:t>
            </a:r>
            <a:r>
              <a:rPr lang="en-US" dirty="0"/>
              <a:t>1986</a:t>
            </a:r>
            <a:r>
              <a:rPr lang="en-US" b="0" dirty="0"/>
              <a:t> by Hinton </a:t>
            </a:r>
            <a:r>
              <a:rPr lang="en-US" b="0" dirty="0" err="1"/>
              <a:t>et.al</a:t>
            </a:r>
            <a:endParaRPr b="0" dirty="0"/>
          </a:p>
        </p:txBody>
      </p:sp>
      <p:sp>
        <p:nvSpPr>
          <p:cNvPr id="107" name="Google Shape;107;p15"/>
          <p:cNvSpPr txBox="1">
            <a:spLocks noGrp="1"/>
          </p:cNvSpPr>
          <p:nvPr>
            <p:ph type="body" idx="1"/>
          </p:nvPr>
        </p:nvSpPr>
        <p:spPr>
          <a:xfrm>
            <a:off x="523010" y="2581060"/>
            <a:ext cx="9050482" cy="6527007"/>
          </a:xfrm>
          <a:prstGeom prst="rect">
            <a:avLst/>
          </a:prstGeom>
          <a:noFill/>
          <a:ln>
            <a:noFill/>
          </a:ln>
        </p:spPr>
        <p:txBody>
          <a:bodyPr spcFirstLastPara="1" vert="horz" wrap="square" lIns="137160" tIns="68550" rIns="137138" bIns="68550" rtlCol="0" anchor="t" anchorCtr="0">
            <a:noAutofit/>
          </a:bodyPr>
          <a:lstStyle/>
          <a:p>
            <a:pPr marL="76200" indent="0">
              <a:buNone/>
            </a:pPr>
            <a:r>
              <a:rPr lang="en-US" b="0" dirty="0">
                <a:effectLst/>
                <a:latin typeface="Arial" panose="020B0604020202020204" pitchFamily="34" charset="0"/>
                <a:cs typeface="Arial" panose="020B0604020202020204" pitchFamily="34" charset="0"/>
              </a:rPr>
              <a:t>Backpropagation, or “</a:t>
            </a:r>
            <a:r>
              <a:rPr lang="en-US" b="0" i="1" dirty="0">
                <a:effectLst/>
                <a:latin typeface="Arial" panose="020B0604020202020204" pitchFamily="34" charset="0"/>
                <a:cs typeface="Arial" panose="020B0604020202020204" pitchFamily="34" charset="0"/>
              </a:rPr>
              <a:t>backward propagation of errors</a:t>
            </a:r>
            <a:r>
              <a:rPr lang="en-US" b="0" dirty="0">
                <a:effectLst/>
                <a:latin typeface="Arial" panose="020B0604020202020204" pitchFamily="34" charset="0"/>
                <a:cs typeface="Arial" panose="020B0604020202020204" pitchFamily="34" charset="0"/>
              </a:rPr>
              <a:t>,” is an algorithm used to train neural networks by efficiently computing the gradient of the loss function with respect to the network’s weights. This process allows the network to adjust its weights to minimize errors, thereby improving its performance.</a:t>
            </a:r>
          </a:p>
          <a:p>
            <a:pPr marL="76200" indent="0">
              <a:buNone/>
            </a:pPr>
            <a:endParaRPr lang="en-US" dirty="0">
              <a:latin typeface="Arial" panose="020B0604020202020204" pitchFamily="34" charset="0"/>
              <a:cs typeface="Arial" panose="020B0604020202020204" pitchFamily="34" charset="0"/>
            </a:endParaRPr>
          </a:p>
          <a:p>
            <a:pPr>
              <a:buFont typeface="Wingdings" pitchFamily="2" charset="2"/>
              <a:buChar char="§"/>
            </a:pPr>
            <a:r>
              <a:rPr lang="en-US" b="0" dirty="0">
                <a:effectLst/>
                <a:latin typeface="Arial" panose="020B0604020202020204" pitchFamily="34" charset="0"/>
                <a:cs typeface="Arial" panose="020B0604020202020204" pitchFamily="34" charset="0"/>
              </a:rPr>
              <a:t>It uses the chain rule from calculus to compute gradients layer by layer, starting from the output layer and moving backward through the network. </a:t>
            </a:r>
          </a:p>
          <a:p>
            <a:pPr>
              <a:buFont typeface="Wingdings" pitchFamily="2" charset="2"/>
              <a:buChar char="§"/>
            </a:pPr>
            <a:r>
              <a:rPr lang="en-US" b="0" dirty="0">
                <a:effectLst/>
                <a:latin typeface="Arial" panose="020B0604020202020204" pitchFamily="34" charset="0"/>
                <a:cs typeface="Arial" panose="020B0604020202020204" pitchFamily="34" charset="0"/>
              </a:rPr>
              <a:t>Before backpropagation, neural networks were primarily limited to linear models with simple learning capabilities.</a:t>
            </a:r>
          </a:p>
          <a:p>
            <a:pPr>
              <a:buFont typeface="Wingdings" pitchFamily="2" charset="2"/>
              <a:buChar char="§"/>
            </a:pPr>
            <a:r>
              <a:rPr lang="en-US" b="0" dirty="0">
                <a:effectLst/>
                <a:latin typeface="Arial" panose="020B0604020202020204" pitchFamily="34" charset="0"/>
                <a:cs typeface="Arial" panose="020B0604020202020204" pitchFamily="34" charset="0"/>
              </a:rPr>
              <a:t>The introduction of backpropagation demonstrated that neural networks could approximate any continuous function, given sufficient data and appropriate network architecture.</a:t>
            </a:r>
          </a:p>
        </p:txBody>
      </p:sp>
      <p:pic>
        <p:nvPicPr>
          <p:cNvPr id="5122" name="Picture 2">
            <a:extLst>
              <a:ext uri="{FF2B5EF4-FFF2-40B4-BE49-F238E27FC236}">
                <a16:creationId xmlns:a16="http://schemas.microsoft.com/office/drawing/2014/main" id="{B2CCA145-39B3-0454-09FE-247C78EC6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509" y="258106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17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1986 </a:t>
            </a:r>
            <a:r>
              <a:rPr lang="en-US" b="0" dirty="0"/>
              <a:t>- Multi-layer Perceptron</a:t>
            </a:r>
            <a:endParaRPr b="0" dirty="0"/>
          </a:p>
        </p:txBody>
      </p:sp>
      <p:sp>
        <p:nvSpPr>
          <p:cNvPr id="107" name="Google Shape;107;p15"/>
          <p:cNvSpPr txBox="1">
            <a:spLocks noGrp="1"/>
          </p:cNvSpPr>
          <p:nvPr>
            <p:ph type="body" idx="1"/>
          </p:nvPr>
        </p:nvSpPr>
        <p:spPr>
          <a:xfrm>
            <a:off x="1257299" y="2738438"/>
            <a:ext cx="10311245" cy="7125998"/>
          </a:xfrm>
          <a:prstGeom prst="rect">
            <a:avLst/>
          </a:prstGeom>
          <a:noFill/>
          <a:ln>
            <a:noFill/>
          </a:ln>
        </p:spPr>
        <p:txBody>
          <a:bodyPr spcFirstLastPara="1" vert="horz" wrap="square" lIns="137160" tIns="68550" rIns="137138" bIns="68550" rtlCol="0" anchor="t" anchorCtr="0">
            <a:normAutofit lnSpcReduction="10000"/>
          </a:bodyPr>
          <a:lstStyle/>
          <a:p>
            <a:pPr marL="76200" indent="0">
              <a:buNone/>
            </a:pPr>
            <a:r>
              <a:rPr lang="en-US" sz="2800" dirty="0">
                <a:solidFill>
                  <a:srgbClr val="0E0E0E"/>
                </a:solidFill>
                <a:effectLst/>
                <a:latin typeface="Arial" panose="020B0604020202020204" pitchFamily="34" charset="0"/>
                <a:cs typeface="Arial" panose="020B0604020202020204" pitchFamily="34" charset="0"/>
              </a:rPr>
              <a:t>In the same backpropagation paper from 1986, the multi-layer perceptron was demonstrated to train to classify classes</a:t>
            </a:r>
          </a:p>
          <a:p>
            <a:pPr marL="76200" indent="0">
              <a:buNone/>
            </a:pPr>
            <a:endParaRPr lang="en-US" sz="2800" b="1" dirty="0">
              <a:solidFill>
                <a:srgbClr val="0E0E0E"/>
              </a:solidFill>
              <a:latin typeface="Arial" panose="020B0604020202020204" pitchFamily="34" charset="0"/>
              <a:cs typeface="Arial" panose="020B0604020202020204" pitchFamily="34" charset="0"/>
            </a:endParaRPr>
          </a:p>
          <a:p>
            <a:pPr marL="76200" indent="0">
              <a:buNone/>
            </a:pPr>
            <a:r>
              <a:rPr lang="en-US" b="1" dirty="0">
                <a:solidFill>
                  <a:srgbClr val="0E0E0E"/>
                </a:solidFill>
                <a:effectLst/>
                <a:latin typeface="Arial" panose="020B0604020202020204" pitchFamily="34" charset="0"/>
                <a:cs typeface="Arial" panose="020B0604020202020204" pitchFamily="34" charset="0"/>
              </a:rPr>
              <a:t>Learning Internal Representations:</a:t>
            </a:r>
            <a:r>
              <a:rPr lang="en-US" dirty="0">
                <a:solidFill>
                  <a:srgbClr val="0E0E0E"/>
                </a:solidFill>
                <a:effectLst/>
                <a:latin typeface="Arial" panose="020B0604020202020204" pitchFamily="34" charset="0"/>
                <a:cs typeface="Arial" panose="020B0604020202020204" pitchFamily="34" charset="0"/>
              </a:rPr>
              <a:t> The authors demonstrated that MLPs could learn internal representations in hidden layers, which are crucial for capturing complex features in data. This ability to learn hierarchical representations was a significant advancement over previous models.</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b="1" dirty="0">
                <a:solidFill>
                  <a:srgbClr val="0E0E0E"/>
                </a:solidFill>
                <a:effectLst/>
                <a:latin typeface="Arial" panose="020B0604020202020204" pitchFamily="34" charset="0"/>
                <a:cs typeface="Arial" panose="020B0604020202020204" pitchFamily="34" charset="0"/>
              </a:rPr>
              <a:t>Non-Linear Capabilities:</a:t>
            </a:r>
            <a:r>
              <a:rPr lang="en-US" dirty="0">
                <a:solidFill>
                  <a:srgbClr val="0E0E0E"/>
                </a:solidFill>
                <a:effectLst/>
                <a:latin typeface="Arial" panose="020B0604020202020204" pitchFamily="34" charset="0"/>
                <a:cs typeface="Arial" panose="020B0604020202020204" pitchFamily="34" charset="0"/>
              </a:rPr>
              <a:t> The paper highlighted that MLPs with non-linear activation functions in the hidden layers could solve problems that linear models could not, such as XOR, which was a known limitation of single-layer </a:t>
            </a:r>
            <a:r>
              <a:rPr lang="en-US" dirty="0" err="1">
                <a:solidFill>
                  <a:srgbClr val="0E0E0E"/>
                </a:solidFill>
                <a:effectLst/>
                <a:latin typeface="Arial" panose="020B0604020202020204" pitchFamily="34" charset="0"/>
                <a:cs typeface="Arial" panose="020B0604020202020204" pitchFamily="34" charset="0"/>
              </a:rPr>
              <a:t>perceptrons</a:t>
            </a:r>
            <a:r>
              <a:rPr lang="en-US" dirty="0">
                <a:solidFill>
                  <a:srgbClr val="0E0E0E"/>
                </a:solidFill>
                <a:effectLst/>
                <a:latin typeface="Arial" panose="020B0604020202020204" pitchFamily="34" charset="0"/>
                <a:cs typeface="Arial" panose="020B0604020202020204" pitchFamily="34" charset="0"/>
              </a:rPr>
              <a:t>.</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b="1" dirty="0">
                <a:solidFill>
                  <a:srgbClr val="0E0E0E"/>
                </a:solidFill>
                <a:effectLst/>
                <a:latin typeface="Arial" panose="020B0604020202020204" pitchFamily="34" charset="0"/>
                <a:cs typeface="Arial" panose="020B0604020202020204" pitchFamily="34" charset="0"/>
              </a:rPr>
              <a:t>Empirical Validation:</a:t>
            </a:r>
            <a:r>
              <a:rPr lang="en-US" dirty="0">
                <a:solidFill>
                  <a:srgbClr val="0E0E0E"/>
                </a:solidFill>
                <a:effectLst/>
                <a:latin typeface="Arial" panose="020B0604020202020204" pitchFamily="34" charset="0"/>
                <a:cs typeface="Arial" panose="020B0604020202020204" pitchFamily="34" charset="0"/>
              </a:rPr>
              <a:t> The 1986 paper provided empirical results showing that MLPs, trained using backpropagation, could successfully perform tasks like pattern recognition, proving the effectiveness of the approach in practical applications.</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BD1B6CD-703B-8DE4-4EDF-F93133E4E73E}"/>
              </a:ext>
            </a:extLst>
          </p:cNvPr>
          <p:cNvPicPr>
            <a:picLocks noChangeAspect="1"/>
          </p:cNvPicPr>
          <p:nvPr/>
        </p:nvPicPr>
        <p:blipFill>
          <a:blip r:embed="rId3"/>
          <a:stretch>
            <a:fillRect/>
          </a:stretch>
        </p:blipFill>
        <p:spPr>
          <a:xfrm>
            <a:off x="11847902" y="860574"/>
            <a:ext cx="5636534" cy="3960807"/>
          </a:xfrm>
          <a:prstGeom prst="rect">
            <a:avLst/>
          </a:prstGeom>
        </p:spPr>
      </p:pic>
      <p:pic>
        <p:nvPicPr>
          <p:cNvPr id="6" name="Picture 5">
            <a:extLst>
              <a:ext uri="{FF2B5EF4-FFF2-40B4-BE49-F238E27FC236}">
                <a16:creationId xmlns:a16="http://schemas.microsoft.com/office/drawing/2014/main" id="{7773A938-E031-F1A1-540C-F43E384E6FEB}"/>
              </a:ext>
            </a:extLst>
          </p:cNvPr>
          <p:cNvPicPr>
            <a:picLocks noChangeAspect="1"/>
          </p:cNvPicPr>
          <p:nvPr/>
        </p:nvPicPr>
        <p:blipFill>
          <a:blip r:embed="rId4"/>
          <a:stretch>
            <a:fillRect/>
          </a:stretch>
        </p:blipFill>
        <p:spPr>
          <a:xfrm>
            <a:off x="12196619" y="5143500"/>
            <a:ext cx="5010726" cy="4408788"/>
          </a:xfrm>
          <a:prstGeom prst="rect">
            <a:avLst/>
          </a:prstGeom>
        </p:spPr>
      </p:pic>
    </p:spTree>
    <p:extLst>
      <p:ext uri="{BB962C8B-B14F-4D97-AF65-F5344CB8AC3E}">
        <p14:creationId xmlns:p14="http://schemas.microsoft.com/office/powerpoint/2010/main" val="76216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1989 </a:t>
            </a:r>
            <a:r>
              <a:rPr lang="en-US" b="0" dirty="0"/>
              <a:t>– Universal Function Approximation Theory </a:t>
            </a:r>
            <a:endParaRPr b="0" dirty="0"/>
          </a:p>
        </p:txBody>
      </p:sp>
      <p:sp>
        <p:nvSpPr>
          <p:cNvPr id="107" name="Google Shape;107;p15"/>
          <p:cNvSpPr txBox="1">
            <a:spLocks noGrp="1"/>
          </p:cNvSpPr>
          <p:nvPr>
            <p:ph type="body" idx="1"/>
          </p:nvPr>
        </p:nvSpPr>
        <p:spPr>
          <a:xfrm>
            <a:off x="1257300" y="2738438"/>
            <a:ext cx="15773400" cy="7452502"/>
          </a:xfrm>
          <a:prstGeom prst="rect">
            <a:avLst/>
          </a:prstGeom>
          <a:noFill/>
          <a:ln>
            <a:noFill/>
          </a:ln>
        </p:spPr>
        <p:txBody>
          <a:bodyPr spcFirstLastPara="1" vert="horz" wrap="square" lIns="137160" tIns="68550" rIns="137138" bIns="68550" rtlCol="0" anchor="t" anchorCtr="0">
            <a:normAutofit/>
          </a:bodyPr>
          <a:lstStyle/>
          <a:p>
            <a:pPr marL="0" indent="0">
              <a:spcBef>
                <a:spcPts val="0"/>
              </a:spcBef>
              <a:buNone/>
            </a:pPr>
            <a:r>
              <a:rPr lang="en-US" dirty="0"/>
              <a:t>The Universal Approximation Theorem, proposed by George </a:t>
            </a:r>
            <a:r>
              <a:rPr lang="en-US" dirty="0" err="1"/>
              <a:t>Cybenko</a:t>
            </a:r>
            <a:r>
              <a:rPr lang="en-US" dirty="0"/>
              <a:t> in 1989 states that a feedforward neural network with a single hidden layer, containing a finite number of neurons and using a non-linear activation function (like the sigmoid function), can approximate any continuous function, given sufficient neurons in the hidden layer.</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This theorem provided a theoretical foundation for the power of neural networks, showing that even simple networks could, in theory, approximate complex functions, which justified their use in a wide range of applications.</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14</a:t>
            </a:fld>
            <a:endParaRPr/>
          </a:p>
        </p:txBody>
      </p:sp>
      <p:pic>
        <p:nvPicPr>
          <p:cNvPr id="7" name="Picture 6">
            <a:extLst>
              <a:ext uri="{FF2B5EF4-FFF2-40B4-BE49-F238E27FC236}">
                <a16:creationId xmlns:a16="http://schemas.microsoft.com/office/drawing/2014/main" id="{37C15A99-D642-604E-657F-3164843831BF}"/>
              </a:ext>
            </a:extLst>
          </p:cNvPr>
          <p:cNvPicPr>
            <a:picLocks noChangeAspect="1"/>
          </p:cNvPicPr>
          <p:nvPr/>
        </p:nvPicPr>
        <p:blipFill rotWithShape="1">
          <a:blip r:embed="rId3"/>
          <a:srcRect t="18397"/>
          <a:stretch/>
        </p:blipFill>
        <p:spPr>
          <a:xfrm>
            <a:off x="2854038" y="4544290"/>
            <a:ext cx="11956472" cy="3997631"/>
          </a:xfrm>
          <a:prstGeom prst="rect">
            <a:avLst/>
          </a:prstGeom>
        </p:spPr>
      </p:pic>
      <p:sp>
        <p:nvSpPr>
          <p:cNvPr id="8" name="TextBox 7">
            <a:extLst>
              <a:ext uri="{FF2B5EF4-FFF2-40B4-BE49-F238E27FC236}">
                <a16:creationId xmlns:a16="http://schemas.microsoft.com/office/drawing/2014/main" id="{3B3574A1-E889-2539-9D2F-D62B8A7CC16C}"/>
              </a:ext>
            </a:extLst>
          </p:cNvPr>
          <p:cNvSpPr txBox="1"/>
          <p:nvPr/>
        </p:nvSpPr>
        <p:spPr>
          <a:xfrm>
            <a:off x="1908339" y="8531960"/>
            <a:ext cx="12597369" cy="424732"/>
          </a:xfrm>
          <a:prstGeom prst="rect">
            <a:avLst/>
          </a:prstGeom>
          <a:noFill/>
        </p:spPr>
        <p:txBody>
          <a:bodyPr wrap="square" rtlCol="0" anchor="ctr">
            <a:spAutoFit/>
          </a:bodyPr>
          <a:lstStyle/>
          <a:p>
            <a:pPr>
              <a:lnSpc>
                <a:spcPct val="90000"/>
              </a:lnSpc>
            </a:pPr>
            <a:r>
              <a:rPr lang="en-US" sz="2400" dirty="0">
                <a:latin typeface="Arial" panose="020B0604020202020204" pitchFamily="34" charset="0"/>
                <a:cs typeface="Arial" panose="020B0604020202020204" pitchFamily="34" charset="0"/>
              </a:rPr>
              <a:t>Neurons: 				5								10								100</a:t>
            </a:r>
          </a:p>
        </p:txBody>
      </p:sp>
    </p:spTree>
    <p:extLst>
      <p:ext uri="{BB962C8B-B14F-4D97-AF65-F5344CB8AC3E}">
        <p14:creationId xmlns:p14="http://schemas.microsoft.com/office/powerpoint/2010/main" val="664968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b="0" dirty="0"/>
              <a:t>The 2</a:t>
            </a:r>
            <a:r>
              <a:rPr lang="en-US" b="0" baseline="30000" dirty="0"/>
              <a:t>nd</a:t>
            </a:r>
            <a:r>
              <a:rPr lang="en-US" b="0" dirty="0"/>
              <a:t> AI Winter </a:t>
            </a:r>
            <a:r>
              <a:rPr lang="en-US" dirty="0"/>
              <a:t>1980s-1990s</a:t>
            </a:r>
            <a:endParaRPr dirty="0"/>
          </a:p>
        </p:txBody>
      </p:sp>
      <p:sp>
        <p:nvSpPr>
          <p:cNvPr id="107" name="Google Shape;107;p15"/>
          <p:cNvSpPr txBox="1">
            <a:spLocks noGrp="1"/>
          </p:cNvSpPr>
          <p:nvPr>
            <p:ph type="body" idx="1"/>
          </p:nvPr>
        </p:nvSpPr>
        <p:spPr>
          <a:xfrm>
            <a:off x="1257300" y="2738438"/>
            <a:ext cx="8593282" cy="6527007"/>
          </a:xfrm>
          <a:prstGeom prst="rect">
            <a:avLst/>
          </a:prstGeom>
          <a:noFill/>
          <a:ln>
            <a:noFill/>
          </a:ln>
        </p:spPr>
        <p:txBody>
          <a:bodyPr spcFirstLastPara="1" vert="horz" wrap="square" lIns="137160" tIns="68550" rIns="137138" bIns="68550" rtlCol="0" anchor="t" anchorCtr="0">
            <a:normAutofit/>
          </a:bodyPr>
          <a:lstStyle/>
          <a:p>
            <a:pPr marL="76200" indent="0">
              <a:buNone/>
            </a:pPr>
            <a:r>
              <a:rPr lang="en-US" sz="2800" b="1" dirty="0">
                <a:solidFill>
                  <a:srgbClr val="0E0E0E"/>
                </a:solidFill>
                <a:effectLst/>
                <a:latin typeface="Arial" panose="020B0604020202020204" pitchFamily="34" charset="0"/>
                <a:cs typeface="Arial" panose="020B0604020202020204" pitchFamily="34" charset="0"/>
              </a:rPr>
              <a:t>What led to the second AI winter?</a:t>
            </a:r>
          </a:p>
          <a:p>
            <a:pPr marL="76200" indent="0">
              <a:buNone/>
            </a:pPr>
            <a:endParaRPr lang="en-US" b="1" dirty="0">
              <a:solidFill>
                <a:srgbClr val="0E0E0E"/>
              </a:solidFill>
              <a:effectLst/>
              <a:latin typeface="Arial" panose="020B0604020202020204" pitchFamily="34" charset="0"/>
              <a:cs typeface="Arial" panose="020B0604020202020204" pitchFamily="34" charset="0"/>
            </a:endParaRPr>
          </a:p>
          <a:p>
            <a:pPr marL="533400" indent="-457200">
              <a:buFont typeface="+mj-lt"/>
              <a:buAutoNum type="arabicPeriod"/>
            </a:pPr>
            <a:r>
              <a:rPr lang="en-US" b="1" dirty="0">
                <a:solidFill>
                  <a:srgbClr val="0E0E0E"/>
                </a:solidFill>
                <a:effectLst/>
                <a:latin typeface="Arial" panose="020B0604020202020204" pitchFamily="34" charset="0"/>
                <a:cs typeface="Arial" panose="020B0604020202020204" pitchFamily="34" charset="0"/>
              </a:rPr>
              <a:t>Unmet Expectations:</a:t>
            </a:r>
            <a:r>
              <a:rPr lang="en-US" dirty="0">
                <a:solidFill>
                  <a:srgbClr val="0E0E0E"/>
                </a:solidFill>
                <a:effectLst/>
                <a:latin typeface="Arial" panose="020B0604020202020204" pitchFamily="34" charset="0"/>
                <a:cs typeface="Arial" panose="020B0604020202020204" pitchFamily="34" charset="0"/>
              </a:rPr>
              <a:t> Expert systems, initially promising, failed to generalize beyond narrow domains, leading to disillusionment.</a:t>
            </a:r>
          </a:p>
          <a:p>
            <a:pPr marL="533400" indent="-457200">
              <a:buFont typeface="+mj-lt"/>
              <a:buAutoNum type="arabicPeriod"/>
            </a:pPr>
            <a:r>
              <a:rPr lang="en-US" b="1" dirty="0">
                <a:solidFill>
                  <a:srgbClr val="0E0E0E"/>
                </a:solidFill>
                <a:effectLst/>
                <a:latin typeface="Arial" panose="020B0604020202020204" pitchFamily="34" charset="0"/>
                <a:cs typeface="Arial" panose="020B0604020202020204" pitchFamily="34" charset="0"/>
              </a:rPr>
              <a:t>Economic Recession:</a:t>
            </a:r>
            <a:r>
              <a:rPr lang="en-US" dirty="0">
                <a:solidFill>
                  <a:srgbClr val="0E0E0E"/>
                </a:solidFill>
                <a:effectLst/>
                <a:latin typeface="Arial" panose="020B0604020202020204" pitchFamily="34" charset="0"/>
                <a:cs typeface="Arial" panose="020B0604020202020204" pitchFamily="34" charset="0"/>
              </a:rPr>
              <a:t> The late 1980s recession led to budget cuts in AI research, shifting focus to more immediate technologies.</a:t>
            </a:r>
          </a:p>
          <a:p>
            <a:pPr marL="533400" indent="-457200">
              <a:buFont typeface="+mj-lt"/>
              <a:buAutoNum type="arabicPeriod"/>
            </a:pPr>
            <a:r>
              <a:rPr lang="en-US" b="1" dirty="0">
                <a:solidFill>
                  <a:srgbClr val="0E0E0E"/>
                </a:solidFill>
                <a:effectLst/>
                <a:latin typeface="Arial" panose="020B0604020202020204" pitchFamily="34" charset="0"/>
                <a:cs typeface="Arial" panose="020B0604020202020204" pitchFamily="34" charset="0"/>
              </a:rPr>
              <a:t>Technological Limits:</a:t>
            </a:r>
            <a:r>
              <a:rPr lang="en-US" dirty="0">
                <a:solidFill>
                  <a:srgbClr val="0E0E0E"/>
                </a:solidFill>
                <a:effectLst/>
                <a:latin typeface="Arial" panose="020B0604020202020204" pitchFamily="34" charset="0"/>
                <a:cs typeface="Arial" panose="020B0604020202020204" pitchFamily="34" charset="0"/>
              </a:rPr>
              <a:t> Insufficient computational power and algorithmic challenges hindered AI development.</a:t>
            </a:r>
          </a:p>
          <a:p>
            <a:pPr marL="533400" indent="-457200">
              <a:buFont typeface="+mj-lt"/>
              <a:buAutoNum type="arabicPeriod"/>
            </a:pPr>
            <a:r>
              <a:rPr lang="en-US" b="1" dirty="0">
                <a:solidFill>
                  <a:srgbClr val="0E0E0E"/>
                </a:solidFill>
                <a:effectLst/>
                <a:latin typeface="Arial" panose="020B0604020202020204" pitchFamily="34" charset="0"/>
                <a:cs typeface="Arial" panose="020B0604020202020204" pitchFamily="34" charset="0"/>
              </a:rPr>
              <a:t>Reduced Interest:</a:t>
            </a:r>
            <a:r>
              <a:rPr lang="en-US" dirty="0">
                <a:solidFill>
                  <a:srgbClr val="0E0E0E"/>
                </a:solidFill>
                <a:effectLst/>
                <a:latin typeface="Arial" panose="020B0604020202020204" pitchFamily="34" charset="0"/>
                <a:cs typeface="Arial" panose="020B0604020202020204" pitchFamily="34" charset="0"/>
              </a:rPr>
              <a:t> Funding and interest in AI dropped, leading to a slowdown in research and fewer innovations.</a:t>
            </a:r>
          </a:p>
          <a:p>
            <a:pPr marL="533400" indent="-457200">
              <a:buFont typeface="+mj-lt"/>
              <a:buAutoNum type="arabicPeriod"/>
            </a:pPr>
            <a:r>
              <a:rPr lang="en-US" b="1" dirty="0">
                <a:solidFill>
                  <a:srgbClr val="0E0E0E"/>
                </a:solidFill>
                <a:effectLst/>
                <a:latin typeface="Arial" panose="020B0604020202020204" pitchFamily="34" charset="0"/>
                <a:cs typeface="Arial" panose="020B0604020202020204" pitchFamily="34" charset="0"/>
              </a:rPr>
              <a:t>Legacy and Recovery:</a:t>
            </a:r>
            <a:r>
              <a:rPr lang="en-US" dirty="0">
                <a:solidFill>
                  <a:srgbClr val="0E0E0E"/>
                </a:solidFill>
                <a:effectLst/>
                <a:latin typeface="Arial" panose="020B0604020202020204" pitchFamily="34" charset="0"/>
                <a:cs typeface="Arial" panose="020B0604020202020204" pitchFamily="34" charset="0"/>
              </a:rPr>
              <a:t> Lessons from this period set the stage for the AI resurgence in the late 1990s, paving the way for modern AI advancements.</a:t>
            </a:r>
          </a:p>
        </p:txBody>
      </p:sp>
      <p:pic>
        <p:nvPicPr>
          <p:cNvPr id="6146" name="Picture 2">
            <a:extLst>
              <a:ext uri="{FF2B5EF4-FFF2-40B4-BE49-F238E27FC236}">
                <a16:creationId xmlns:a16="http://schemas.microsoft.com/office/drawing/2014/main" id="{507966DC-E817-34A5-8690-E96EAAA6C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6" t="8619" r="11096" b="8418"/>
          <a:stretch/>
        </p:blipFill>
        <p:spPr bwMode="auto">
          <a:xfrm>
            <a:off x="9725891" y="1021555"/>
            <a:ext cx="8451273" cy="8534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06C84D4-1CE0-EE3E-19BD-3680C6009370}"/>
              </a:ext>
            </a:extLst>
          </p:cNvPr>
          <p:cNvSpPr/>
          <p:nvPr/>
        </p:nvSpPr>
        <p:spPr>
          <a:xfrm>
            <a:off x="9725892" y="2175164"/>
            <a:ext cx="4461164" cy="7495309"/>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FDD383-654B-EB72-67C4-0CDEFE1881B3}"/>
              </a:ext>
            </a:extLst>
          </p:cNvPr>
          <p:cNvSpPr/>
          <p:nvPr/>
        </p:nvSpPr>
        <p:spPr>
          <a:xfrm>
            <a:off x="14187056" y="2175164"/>
            <a:ext cx="4265466" cy="2770909"/>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C4286F-E9A2-E5A6-A5A2-1CD76A06FFEA}"/>
              </a:ext>
            </a:extLst>
          </p:cNvPr>
          <p:cNvSpPr/>
          <p:nvPr/>
        </p:nvSpPr>
        <p:spPr>
          <a:xfrm>
            <a:off x="14976764" y="4946073"/>
            <a:ext cx="3311236" cy="39485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223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2012</a:t>
            </a:r>
            <a:r>
              <a:rPr lang="en-US" b="0" dirty="0"/>
              <a:t> </a:t>
            </a:r>
            <a:r>
              <a:rPr lang="en-US" b="0" dirty="0" err="1"/>
              <a:t>AlexNet</a:t>
            </a:r>
            <a:r>
              <a:rPr lang="en-US" b="0" dirty="0"/>
              <a:t> – Computer Vision and GPUs Dominate AI</a:t>
            </a:r>
            <a:endParaRPr b="0" dirty="0"/>
          </a:p>
        </p:txBody>
      </p:sp>
      <p:sp>
        <p:nvSpPr>
          <p:cNvPr id="107" name="Google Shape;107;p15"/>
          <p:cNvSpPr txBox="1">
            <a:spLocks noGrp="1"/>
          </p:cNvSpPr>
          <p:nvPr>
            <p:ph type="body" idx="1"/>
          </p:nvPr>
        </p:nvSpPr>
        <p:spPr>
          <a:xfrm>
            <a:off x="484909" y="2536034"/>
            <a:ext cx="9781309" cy="6729412"/>
          </a:xfrm>
          <a:prstGeom prst="rect">
            <a:avLst/>
          </a:prstGeom>
          <a:noFill/>
          <a:ln>
            <a:noFill/>
          </a:ln>
        </p:spPr>
        <p:txBody>
          <a:bodyPr spcFirstLastPara="1" vert="horz" wrap="square" lIns="137160" tIns="68550" rIns="137138" bIns="68550" rtlCol="0" anchor="t" anchorCtr="0">
            <a:noAutofit/>
          </a:bodyPr>
          <a:lstStyle/>
          <a:p>
            <a:pPr marL="0" indent="0">
              <a:buNone/>
            </a:pPr>
            <a:r>
              <a:rPr lang="en-US" sz="2800" dirty="0" err="1">
                <a:solidFill>
                  <a:srgbClr val="0E0E0E"/>
                </a:solidFill>
                <a:effectLst/>
                <a:latin typeface="Arial" panose="020B0604020202020204" pitchFamily="34" charset="0"/>
                <a:cs typeface="Arial" panose="020B0604020202020204" pitchFamily="34" charset="0"/>
              </a:rPr>
              <a:t>AlexNet</a:t>
            </a:r>
            <a:r>
              <a:rPr lang="en-US" sz="2800" dirty="0">
                <a:solidFill>
                  <a:srgbClr val="0E0E0E"/>
                </a:solidFill>
                <a:latin typeface="Arial" panose="020B0604020202020204" pitchFamily="34" charset="0"/>
                <a:cs typeface="Arial" panose="020B0604020202020204" pitchFamily="34" charset="0"/>
              </a:rPr>
              <a:t> </a:t>
            </a:r>
            <a:r>
              <a:rPr lang="en-US" sz="2800" dirty="0">
                <a:solidFill>
                  <a:srgbClr val="0E0E0E"/>
                </a:solidFill>
                <a:effectLst/>
                <a:latin typeface="Arial" panose="020B0604020202020204" pitchFamily="34" charset="0"/>
                <a:cs typeface="Arial" panose="020B0604020202020204" pitchFamily="34" charset="0"/>
              </a:rPr>
              <a:t>was a groundbreaking neural network that significantly advanced the field of AI by demonstrating the power of deep learning and GPU acceleration</a:t>
            </a:r>
          </a:p>
          <a:p>
            <a:pPr marL="0" indent="0">
              <a:buNone/>
            </a:pPr>
            <a:endParaRPr lang="en-US" dirty="0">
              <a:solidFill>
                <a:srgbClr val="0E0E0E"/>
              </a:solidFill>
              <a:effectLst/>
              <a:latin typeface="Arial" panose="020B0604020202020204" pitchFamily="34" charset="0"/>
              <a:cs typeface="Arial" panose="020B0604020202020204" pitchFamily="34" charset="0"/>
            </a:endParaRPr>
          </a:p>
          <a:p>
            <a:pPr marL="0" indent="0">
              <a:buNone/>
            </a:pPr>
            <a:r>
              <a:rPr lang="en-US" b="1" dirty="0">
                <a:solidFill>
                  <a:srgbClr val="0E0E0E"/>
                </a:solidFill>
                <a:effectLst/>
                <a:latin typeface="Arial" panose="020B0604020202020204" pitchFamily="34" charset="0"/>
                <a:cs typeface="Arial" panose="020B0604020202020204" pitchFamily="34" charset="0"/>
              </a:rPr>
              <a:t>Revolutionary Performance:</a:t>
            </a:r>
            <a:endParaRPr lang="en-US" dirty="0">
              <a:solidFill>
                <a:srgbClr val="0E0E0E"/>
              </a:solidFill>
              <a:effectLst/>
              <a:latin typeface="Arial" panose="020B0604020202020204" pitchFamily="34" charset="0"/>
              <a:cs typeface="Arial" panose="020B0604020202020204" pitchFamily="34" charset="0"/>
            </a:endParaRPr>
          </a:p>
          <a:p>
            <a:pPr marL="0" indent="0">
              <a:lnSpc>
                <a:spcPct val="100000"/>
              </a:lnSpc>
              <a:spcBef>
                <a:spcPts val="0"/>
              </a:spcBef>
              <a:buNone/>
            </a:pPr>
            <a:r>
              <a:rPr lang="en-US" dirty="0" err="1">
                <a:solidFill>
                  <a:srgbClr val="0E0E0E"/>
                </a:solidFill>
                <a:effectLst/>
                <a:latin typeface="Arial" panose="020B0604020202020204" pitchFamily="34" charset="0"/>
                <a:cs typeface="Arial" panose="020B0604020202020204" pitchFamily="34" charset="0"/>
              </a:rPr>
              <a:t>AlexNet</a:t>
            </a:r>
            <a:r>
              <a:rPr lang="en-US" dirty="0">
                <a:solidFill>
                  <a:srgbClr val="0E0E0E"/>
                </a:solidFill>
                <a:effectLst/>
                <a:latin typeface="Arial" panose="020B0604020202020204" pitchFamily="34" charset="0"/>
                <a:cs typeface="Arial" panose="020B0604020202020204" pitchFamily="34" charset="0"/>
              </a:rPr>
              <a:t>, developed by Alex </a:t>
            </a:r>
            <a:r>
              <a:rPr lang="en-US" dirty="0" err="1">
                <a:solidFill>
                  <a:srgbClr val="0E0E0E"/>
                </a:solidFill>
                <a:effectLst/>
                <a:latin typeface="Arial" panose="020B0604020202020204" pitchFamily="34" charset="0"/>
                <a:cs typeface="Arial" panose="020B0604020202020204" pitchFamily="34" charset="0"/>
              </a:rPr>
              <a:t>Krizhevsky</a:t>
            </a:r>
            <a:r>
              <a:rPr lang="en-US" dirty="0">
                <a:solidFill>
                  <a:srgbClr val="0E0E0E"/>
                </a:solidFill>
                <a:effectLst/>
                <a:latin typeface="Arial" panose="020B0604020202020204" pitchFamily="34" charset="0"/>
                <a:cs typeface="Arial" panose="020B0604020202020204" pitchFamily="34" charset="0"/>
              </a:rPr>
              <a:t>, Ilya </a:t>
            </a:r>
            <a:r>
              <a:rPr lang="en-US" dirty="0" err="1">
                <a:solidFill>
                  <a:srgbClr val="0E0E0E"/>
                </a:solidFill>
                <a:effectLst/>
                <a:latin typeface="Arial" panose="020B0604020202020204" pitchFamily="34" charset="0"/>
                <a:cs typeface="Arial" panose="020B0604020202020204" pitchFamily="34" charset="0"/>
              </a:rPr>
              <a:t>Sutskever</a:t>
            </a:r>
            <a:r>
              <a:rPr lang="en-US" dirty="0">
                <a:solidFill>
                  <a:srgbClr val="0E0E0E"/>
                </a:solidFill>
                <a:effectLst/>
                <a:latin typeface="Arial" panose="020B0604020202020204" pitchFamily="34" charset="0"/>
                <a:cs typeface="Arial" panose="020B0604020202020204" pitchFamily="34" charset="0"/>
              </a:rPr>
              <a:t>, and Geoffrey Hinton, won the 2012 ImageNet competition with a large margin.</a:t>
            </a:r>
          </a:p>
          <a:p>
            <a:pPr marL="0" indent="0">
              <a:lnSpc>
                <a:spcPct val="100000"/>
              </a:lnSpc>
              <a:spcBef>
                <a:spcPts val="0"/>
              </a:spcBef>
              <a:buNone/>
            </a:pPr>
            <a:endParaRPr lang="en-US" dirty="0">
              <a:solidFill>
                <a:srgbClr val="0E0E0E"/>
              </a:solidFill>
              <a:effectLst/>
              <a:latin typeface="Arial" panose="020B0604020202020204" pitchFamily="34" charset="0"/>
              <a:cs typeface="Arial" panose="020B0604020202020204" pitchFamily="34" charset="0"/>
            </a:endParaRPr>
          </a:p>
          <a:p>
            <a:pPr marL="0" indent="0">
              <a:spcBef>
                <a:spcPts val="0"/>
              </a:spcBef>
              <a:buNone/>
            </a:pPr>
            <a:r>
              <a:rPr lang="en-US" b="1" dirty="0">
                <a:solidFill>
                  <a:srgbClr val="0E0E0E"/>
                </a:solidFill>
                <a:effectLst/>
                <a:latin typeface="Arial" panose="020B0604020202020204" pitchFamily="34" charset="0"/>
                <a:cs typeface="Arial" panose="020B0604020202020204" pitchFamily="34" charset="0"/>
              </a:rPr>
              <a:t>GPU Acceleration:</a:t>
            </a:r>
            <a:endParaRPr lang="en-US" dirty="0">
              <a:solidFill>
                <a:srgbClr val="0E0E0E"/>
              </a:solidFill>
              <a:effectLst/>
              <a:latin typeface="Arial" panose="020B0604020202020204" pitchFamily="34" charset="0"/>
              <a:cs typeface="Arial" panose="020B0604020202020204" pitchFamily="34" charset="0"/>
            </a:endParaRPr>
          </a:p>
          <a:p>
            <a:pPr marL="0" indent="0">
              <a:spcBef>
                <a:spcPts val="0"/>
              </a:spcBef>
              <a:buNone/>
            </a:pPr>
            <a:r>
              <a:rPr lang="en-US" dirty="0" err="1">
                <a:solidFill>
                  <a:srgbClr val="0E0E0E"/>
                </a:solidFill>
                <a:effectLst/>
                <a:latin typeface="Arial" panose="020B0604020202020204" pitchFamily="34" charset="0"/>
                <a:cs typeface="Arial" panose="020B0604020202020204" pitchFamily="34" charset="0"/>
              </a:rPr>
              <a:t>AlexNet</a:t>
            </a:r>
            <a:r>
              <a:rPr lang="en-US" dirty="0">
                <a:solidFill>
                  <a:srgbClr val="0E0E0E"/>
                </a:solidFill>
                <a:effectLst/>
                <a:latin typeface="Arial" panose="020B0604020202020204" pitchFamily="34" charset="0"/>
                <a:cs typeface="Arial" panose="020B0604020202020204" pitchFamily="34" charset="0"/>
              </a:rPr>
              <a:t> utilized GPUs (specifically NVIDIA GPUs) to dramatically reduce the training time for deep neural networks. This approach allowed the model to be trained on a much larger scale.</a:t>
            </a:r>
          </a:p>
          <a:p>
            <a:pPr marL="0" indent="0">
              <a:spcBef>
                <a:spcPts val="0"/>
              </a:spcBef>
              <a:buNone/>
            </a:pPr>
            <a:endParaRPr lang="en-US" dirty="0">
              <a:solidFill>
                <a:srgbClr val="0E0E0E"/>
              </a:solidFill>
              <a:effectLst/>
              <a:latin typeface="Arial" panose="020B0604020202020204" pitchFamily="34" charset="0"/>
              <a:cs typeface="Arial" panose="020B0604020202020204" pitchFamily="34" charset="0"/>
            </a:endParaRPr>
          </a:p>
          <a:p>
            <a:pPr marL="0" indent="0">
              <a:spcBef>
                <a:spcPts val="0"/>
              </a:spcBef>
              <a:buNone/>
            </a:pPr>
            <a:r>
              <a:rPr lang="en-US" b="1" dirty="0">
                <a:solidFill>
                  <a:srgbClr val="0E0E0E"/>
                </a:solidFill>
                <a:effectLst/>
                <a:latin typeface="Arial" panose="020B0604020202020204" pitchFamily="34" charset="0"/>
                <a:cs typeface="Arial" panose="020B0604020202020204" pitchFamily="34" charset="0"/>
              </a:rPr>
              <a:t>Catalyst for AI Growth:</a:t>
            </a:r>
            <a:endParaRPr lang="en-US" dirty="0">
              <a:solidFill>
                <a:srgbClr val="0E0E0E"/>
              </a:solidFill>
              <a:effectLst/>
              <a:latin typeface="Arial" panose="020B0604020202020204" pitchFamily="34" charset="0"/>
              <a:cs typeface="Arial" panose="020B0604020202020204" pitchFamily="34" charset="0"/>
            </a:endParaRPr>
          </a:p>
          <a:p>
            <a:pPr marL="0" indent="0">
              <a:spcBef>
                <a:spcPts val="0"/>
              </a:spcBef>
              <a:buNone/>
            </a:pPr>
            <a:r>
              <a:rPr lang="en-US" dirty="0">
                <a:solidFill>
                  <a:srgbClr val="0E0E0E"/>
                </a:solidFill>
                <a:effectLst/>
                <a:latin typeface="Arial" panose="020B0604020202020204" pitchFamily="34" charset="0"/>
                <a:cs typeface="Arial" panose="020B0604020202020204" pitchFamily="34" charset="0"/>
              </a:rPr>
              <a:t>The success of </a:t>
            </a:r>
            <a:r>
              <a:rPr lang="en-US" dirty="0" err="1">
                <a:solidFill>
                  <a:srgbClr val="0E0E0E"/>
                </a:solidFill>
                <a:effectLst/>
                <a:latin typeface="Arial" panose="020B0604020202020204" pitchFamily="34" charset="0"/>
                <a:cs typeface="Arial" panose="020B0604020202020204" pitchFamily="34" charset="0"/>
              </a:rPr>
              <a:t>AlexNet</a:t>
            </a:r>
            <a:r>
              <a:rPr lang="en-US" dirty="0">
                <a:solidFill>
                  <a:srgbClr val="0E0E0E"/>
                </a:solidFill>
                <a:effectLst/>
                <a:latin typeface="Arial" panose="020B0604020202020204" pitchFamily="34" charset="0"/>
                <a:cs typeface="Arial" panose="020B0604020202020204" pitchFamily="34" charset="0"/>
              </a:rPr>
              <a:t> spurred widespread adoption of deep learning and GPUs in AI research and industry.</a:t>
            </a:r>
          </a:p>
        </p:txBody>
      </p:sp>
      <p:pic>
        <p:nvPicPr>
          <p:cNvPr id="7172" name="Picture 4">
            <a:extLst>
              <a:ext uri="{FF2B5EF4-FFF2-40B4-BE49-F238E27FC236}">
                <a16:creationId xmlns:a16="http://schemas.microsoft.com/office/drawing/2014/main" id="{91B90B18-C694-EEF4-D465-AAB0A49A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6378" y="2084973"/>
            <a:ext cx="8171622" cy="40006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sults of ILSVRC 2012 [11].">
            <a:extLst>
              <a:ext uri="{FF2B5EF4-FFF2-40B4-BE49-F238E27FC236}">
                <a16:creationId xmlns:a16="http://schemas.microsoft.com/office/drawing/2014/main" id="{5F27E4D9-640C-E0EE-B2E7-3F97E308E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4690" y="5793931"/>
            <a:ext cx="5195455" cy="395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44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2017</a:t>
            </a:r>
            <a:r>
              <a:rPr lang="en-US" b="0" dirty="0"/>
              <a:t>++: Attention is all you Need – Everything Changes</a:t>
            </a:r>
            <a:endParaRPr b="0" dirty="0"/>
          </a:p>
        </p:txBody>
      </p:sp>
      <p:sp>
        <p:nvSpPr>
          <p:cNvPr id="107" name="Google Shape;107;p15"/>
          <p:cNvSpPr txBox="1">
            <a:spLocks noGrp="1"/>
          </p:cNvSpPr>
          <p:nvPr>
            <p:ph type="body" idx="1"/>
          </p:nvPr>
        </p:nvSpPr>
        <p:spPr>
          <a:xfrm>
            <a:off x="1257300" y="2738438"/>
            <a:ext cx="6501245" cy="6527007"/>
          </a:xfrm>
          <a:prstGeom prst="rect">
            <a:avLst/>
          </a:prstGeom>
          <a:noFill/>
          <a:ln>
            <a:noFill/>
          </a:ln>
        </p:spPr>
        <p:txBody>
          <a:bodyPr spcFirstLastPara="1" vert="horz" wrap="square" lIns="137160" tIns="68550" rIns="137138" bIns="68550" rtlCol="0" anchor="t" anchorCtr="0">
            <a:normAutofit/>
          </a:bodyPr>
          <a:lstStyle/>
          <a:p>
            <a:pPr marL="0" indent="0">
              <a:spcBef>
                <a:spcPts val="0"/>
              </a:spcBef>
              <a:buNone/>
            </a:pPr>
            <a:r>
              <a:rPr lang="en-US" dirty="0"/>
              <a:t>In the 2017 paper, Attention is all you need, a new deep learning architecture, the Transformer was introduced.</a:t>
            </a:r>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This model, and its variants: BERT and GPT have been found to solve traditional natural language problems and are capable of generating complex sematic outputs</a:t>
            </a:r>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These text generation models, together with the image generation models constitute Generative AI and will be the focus moving forward. </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17</a:t>
            </a:fld>
            <a:endParaRPr/>
          </a:p>
        </p:txBody>
      </p:sp>
      <p:pic>
        <p:nvPicPr>
          <p:cNvPr id="5" name="Picture 4">
            <a:extLst>
              <a:ext uri="{FF2B5EF4-FFF2-40B4-BE49-F238E27FC236}">
                <a16:creationId xmlns:a16="http://schemas.microsoft.com/office/drawing/2014/main" id="{7CCABD2A-00F5-D0F7-222D-AE6A79639848}"/>
              </a:ext>
            </a:extLst>
          </p:cNvPr>
          <p:cNvPicPr>
            <a:picLocks noChangeAspect="1"/>
          </p:cNvPicPr>
          <p:nvPr/>
        </p:nvPicPr>
        <p:blipFill>
          <a:blip r:embed="rId3"/>
          <a:stretch>
            <a:fillRect/>
          </a:stretch>
        </p:blipFill>
        <p:spPr>
          <a:xfrm>
            <a:off x="12719234" y="2738438"/>
            <a:ext cx="5255883" cy="6527007"/>
          </a:xfrm>
          <a:prstGeom prst="rect">
            <a:avLst/>
          </a:prstGeom>
        </p:spPr>
      </p:pic>
      <p:pic>
        <p:nvPicPr>
          <p:cNvPr id="8194" name="Picture 2">
            <a:extLst>
              <a:ext uri="{FF2B5EF4-FFF2-40B4-BE49-F238E27FC236}">
                <a16:creationId xmlns:a16="http://schemas.microsoft.com/office/drawing/2014/main" id="{D3156BD6-75AF-0CF0-ABC4-8D465B6AA4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117"/>
          <a:stretch/>
        </p:blipFill>
        <p:spPr bwMode="auto">
          <a:xfrm>
            <a:off x="8524009" y="3382855"/>
            <a:ext cx="4721697" cy="501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0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pPr algn="l"/>
            <a:r>
              <a:rPr lang="en-US" dirty="0"/>
              <a:t>The Risks of GenAI</a:t>
            </a:r>
          </a:p>
        </p:txBody>
      </p:sp>
    </p:spTree>
    <p:extLst>
      <p:ext uri="{BB962C8B-B14F-4D97-AF65-F5344CB8AC3E}">
        <p14:creationId xmlns:p14="http://schemas.microsoft.com/office/powerpoint/2010/main" val="2044920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Risks of GenAI</a:t>
            </a:r>
            <a:endParaRPr dirty="0"/>
          </a:p>
        </p:txBody>
      </p:sp>
      <p:sp>
        <p:nvSpPr>
          <p:cNvPr id="107" name="Google Shape;107;p15"/>
          <p:cNvSpPr txBox="1">
            <a:spLocks noGrp="1"/>
          </p:cNvSpPr>
          <p:nvPr>
            <p:ph type="body" idx="1"/>
          </p:nvPr>
        </p:nvSpPr>
        <p:spPr>
          <a:xfrm>
            <a:off x="1257300" y="2738438"/>
            <a:ext cx="7568045" cy="6527007"/>
          </a:xfrm>
          <a:prstGeom prst="rect">
            <a:avLst/>
          </a:prstGeom>
          <a:noFill/>
          <a:ln>
            <a:noFill/>
          </a:ln>
        </p:spPr>
        <p:txBody>
          <a:bodyPr spcFirstLastPara="1" vert="horz" wrap="square" lIns="137138" tIns="68550" rIns="137138" bIns="68550" rtlCol="0" anchor="t" anchorCtr="0">
            <a:noAutofit/>
          </a:bodyPr>
          <a:lstStyle/>
          <a:p>
            <a:pPr marL="0" indent="0">
              <a:spcBef>
                <a:spcPts val="0"/>
              </a:spcBef>
              <a:buNone/>
            </a:pPr>
            <a:r>
              <a:rPr lang="en-US" dirty="0"/>
              <a:t>For all its technological wonder, GenAI poses a serious challenge some fundamental parts of modern society:</a:t>
            </a:r>
          </a:p>
          <a:p>
            <a:pPr marL="0" indent="0">
              <a:spcBef>
                <a:spcPts val="0"/>
              </a:spcBef>
              <a:buNone/>
            </a:pPr>
            <a:endParaRPr lang="en-US" dirty="0"/>
          </a:p>
          <a:p>
            <a:pPr marL="0" indent="0">
              <a:spcBef>
                <a:spcPts val="0"/>
              </a:spcBef>
              <a:buNone/>
            </a:pPr>
            <a:endParaRPr lang="en-US" dirty="0"/>
          </a:p>
          <a:p>
            <a:pPr marL="342900" indent="-342900">
              <a:spcBef>
                <a:spcPts val="0"/>
              </a:spcBef>
              <a:buFont typeface="Wingdings" pitchFamily="2" charset="2"/>
              <a:buChar char="§"/>
            </a:pPr>
            <a:r>
              <a:rPr lang="en-US" dirty="0"/>
              <a:t>Trust and Information</a:t>
            </a:r>
          </a:p>
          <a:p>
            <a:pPr marL="342900" indent="-342900">
              <a:spcBef>
                <a:spcPts val="0"/>
              </a:spcBef>
              <a:buFont typeface="Wingdings" pitchFamily="2" charset="2"/>
              <a:buChar char="§"/>
            </a:pPr>
            <a:endParaRPr lang="en-US" dirty="0"/>
          </a:p>
          <a:p>
            <a:pPr marL="342900" indent="-342900">
              <a:spcBef>
                <a:spcPts val="0"/>
              </a:spcBef>
              <a:buFont typeface="Wingdings" pitchFamily="2" charset="2"/>
              <a:buChar char="§"/>
            </a:pPr>
            <a:r>
              <a:rPr lang="en-US" dirty="0"/>
              <a:t>Digital records of events and people</a:t>
            </a:r>
          </a:p>
          <a:p>
            <a:pPr marL="342900" indent="-342900">
              <a:spcBef>
                <a:spcPts val="0"/>
              </a:spcBef>
              <a:buFont typeface="Wingdings" pitchFamily="2" charset="2"/>
              <a:buChar char="§"/>
            </a:pPr>
            <a:endParaRPr lang="en-US" dirty="0"/>
          </a:p>
          <a:p>
            <a:pPr marL="342900" indent="-342900">
              <a:spcBef>
                <a:spcPts val="0"/>
              </a:spcBef>
              <a:buFont typeface="Wingdings" pitchFamily="2" charset="2"/>
              <a:buChar char="§"/>
            </a:pPr>
            <a:r>
              <a:rPr lang="en-US" dirty="0"/>
              <a:t>Jobs</a:t>
            </a:r>
          </a:p>
        </p:txBody>
      </p:sp>
      <p:pic>
        <p:nvPicPr>
          <p:cNvPr id="5" name="Picture 4">
            <a:extLst>
              <a:ext uri="{FF2B5EF4-FFF2-40B4-BE49-F238E27FC236}">
                <a16:creationId xmlns:a16="http://schemas.microsoft.com/office/drawing/2014/main" id="{F0249507-A7EA-0A64-DC07-5C4E5C034408}"/>
              </a:ext>
            </a:extLst>
          </p:cNvPr>
          <p:cNvPicPr>
            <a:picLocks noChangeAspect="1"/>
          </p:cNvPicPr>
          <p:nvPr/>
        </p:nvPicPr>
        <p:blipFill>
          <a:blip r:embed="rId3"/>
          <a:stretch>
            <a:fillRect/>
          </a:stretch>
        </p:blipFill>
        <p:spPr>
          <a:xfrm>
            <a:off x="9595428" y="1943100"/>
            <a:ext cx="7435272" cy="7435272"/>
          </a:xfrm>
          <a:prstGeom prst="rect">
            <a:avLst/>
          </a:prstGeom>
        </p:spPr>
      </p:pic>
    </p:spTree>
    <p:extLst>
      <p:ext uri="{BB962C8B-B14F-4D97-AF65-F5344CB8AC3E}">
        <p14:creationId xmlns:p14="http://schemas.microsoft.com/office/powerpoint/2010/main" val="235892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306084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Post-Truth Era?</a:t>
            </a:r>
            <a:endParaRPr dirty="0"/>
          </a:p>
        </p:txBody>
      </p:sp>
      <p:sp>
        <p:nvSpPr>
          <p:cNvPr id="107" name="Google Shape;107;p15"/>
          <p:cNvSpPr txBox="1">
            <a:spLocks noGrp="1"/>
          </p:cNvSpPr>
          <p:nvPr>
            <p:ph type="body" idx="1"/>
          </p:nvPr>
        </p:nvSpPr>
        <p:spPr>
          <a:xfrm>
            <a:off x="1257300" y="2738438"/>
            <a:ext cx="5579917" cy="6527007"/>
          </a:xfrm>
          <a:prstGeom prst="rect">
            <a:avLst/>
          </a:prstGeom>
          <a:noFill/>
          <a:ln>
            <a:noFill/>
          </a:ln>
        </p:spPr>
        <p:txBody>
          <a:bodyPr spcFirstLastPara="1" vert="horz" wrap="square" lIns="137138" tIns="68550" rIns="137138" bIns="68550" rtlCol="0" anchor="t" anchorCtr="0">
            <a:noAutofit/>
          </a:bodyPr>
          <a:lstStyle/>
          <a:p>
            <a:pPr marL="76200" indent="0">
              <a:buNone/>
            </a:pPr>
            <a:r>
              <a:rPr lang="en-US" dirty="0">
                <a:solidFill>
                  <a:srgbClr val="0E0E0E"/>
                </a:solidFill>
                <a:effectLst/>
                <a:latin typeface="Arial" panose="020B0604020202020204" pitchFamily="34" charset="0"/>
                <a:cs typeface="Arial" panose="020B0604020202020204" pitchFamily="34" charset="0"/>
              </a:rPr>
              <a:t>GenAI tools can generate convincing fake news articles, social media posts, and even entire websites. </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dirty="0">
                <a:solidFill>
                  <a:srgbClr val="0E0E0E"/>
                </a:solidFill>
                <a:effectLst/>
                <a:latin typeface="Arial" panose="020B0604020202020204" pitchFamily="34" charset="0"/>
                <a:cs typeface="Arial" panose="020B0604020202020204" pitchFamily="34" charset="0"/>
              </a:rPr>
              <a:t>This capability allows for the rapid and widespread dissemination of misinformation, making it challenging for individuals and fact-checkers to identify and counter false narratives.</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dirty="0">
                <a:solidFill>
                  <a:srgbClr val="0E0E0E"/>
                </a:solidFill>
                <a:effectLst/>
                <a:latin typeface="Arial" panose="020B0604020202020204" pitchFamily="34" charset="0"/>
                <a:cs typeface="Arial" panose="020B0604020202020204" pitchFamily="34" charset="0"/>
              </a:rPr>
              <a:t>People are increasingly skeptical of the authenticity of the information they encounter, leading to a fragmented and polarized society.</a:t>
            </a:r>
          </a:p>
          <a:p>
            <a:pPr marL="342900" indent="-342900">
              <a:spcBef>
                <a:spcPts val="0"/>
              </a:spcBef>
            </a:pPr>
            <a:endParaRPr lang="en-US" dirty="0"/>
          </a:p>
        </p:txBody>
      </p:sp>
      <p:pic>
        <p:nvPicPr>
          <p:cNvPr id="10242" name="Picture 2" descr="Misinformation is the Most Dangerous Force In the World Today.">
            <a:extLst>
              <a:ext uri="{FF2B5EF4-FFF2-40B4-BE49-F238E27FC236}">
                <a16:creationId xmlns:a16="http://schemas.microsoft.com/office/drawing/2014/main" id="{5950692D-BBE4-48CB-B1A4-865FB4461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217" y="2341417"/>
            <a:ext cx="10193483" cy="679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56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Deepfakes</a:t>
            </a:r>
            <a:endParaRPr dirty="0"/>
          </a:p>
        </p:txBody>
      </p:sp>
      <p:sp>
        <p:nvSpPr>
          <p:cNvPr id="107" name="Google Shape;107;p15"/>
          <p:cNvSpPr txBox="1">
            <a:spLocks noGrp="1"/>
          </p:cNvSpPr>
          <p:nvPr>
            <p:ph type="body" idx="1"/>
          </p:nvPr>
        </p:nvSpPr>
        <p:spPr>
          <a:xfrm>
            <a:off x="1257299" y="2738438"/>
            <a:ext cx="16753609" cy="6527007"/>
          </a:xfrm>
          <a:prstGeom prst="rect">
            <a:avLst/>
          </a:prstGeom>
          <a:noFill/>
          <a:ln>
            <a:noFill/>
          </a:ln>
        </p:spPr>
        <p:txBody>
          <a:bodyPr spcFirstLastPara="1" vert="horz" wrap="square" lIns="137138" tIns="68550" rIns="137138" bIns="68550" rtlCol="0" anchor="t" anchorCtr="0">
            <a:noAutofit/>
          </a:bodyPr>
          <a:lstStyle/>
          <a:p>
            <a:pPr marL="0" indent="0">
              <a:spcBef>
                <a:spcPts val="0"/>
              </a:spcBef>
              <a:buNone/>
            </a:pPr>
            <a:r>
              <a:rPr lang="en-US" sz="2800" dirty="0">
                <a:solidFill>
                  <a:srgbClr val="0E0E0E"/>
                </a:solidFill>
                <a:effectLst/>
                <a:latin typeface="Arial" panose="020B0604020202020204" pitchFamily="34" charset="0"/>
                <a:cs typeface="Arial" panose="020B0604020202020204" pitchFamily="34" charset="0"/>
              </a:rPr>
              <a:t>Deepfakes are AI-generated synthetic media, typically videos or images, where someone’s likeness is realistically replaced with another’s, often leading to convincing yet false representations. </a:t>
            </a:r>
          </a:p>
          <a:p>
            <a:pPr marL="0" indent="0">
              <a:spcBef>
                <a:spcPts val="0"/>
              </a:spcBef>
              <a:buNone/>
            </a:pPr>
            <a:endParaRPr lang="en-US" sz="2800" dirty="0">
              <a:solidFill>
                <a:srgbClr val="0E0E0E"/>
              </a:solidFill>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latin typeface="Arial" panose="020B0604020202020204" pitchFamily="34" charset="0"/>
              <a:cs typeface="Arial" panose="020B0604020202020204" pitchFamily="34" charset="0"/>
            </a:endParaRPr>
          </a:p>
          <a:p>
            <a:pPr marL="0" indent="0">
              <a:spcBef>
                <a:spcPts val="0"/>
              </a:spcBef>
              <a:buNone/>
            </a:pPr>
            <a:endParaRPr lang="en-US" sz="2800" dirty="0">
              <a:solidFill>
                <a:srgbClr val="0E0E0E"/>
              </a:solidFill>
              <a:effectLst/>
              <a:latin typeface="Arial" panose="020B0604020202020204" pitchFamily="34" charset="0"/>
              <a:cs typeface="Arial" panose="020B0604020202020204" pitchFamily="34" charset="0"/>
            </a:endParaRPr>
          </a:p>
          <a:p>
            <a:pPr marL="0" indent="0">
              <a:spcBef>
                <a:spcPts val="0"/>
              </a:spcBef>
              <a:buNone/>
            </a:pPr>
            <a:r>
              <a:rPr lang="en-US" sz="2800" dirty="0">
                <a:solidFill>
                  <a:srgbClr val="0E0E0E"/>
                </a:solidFill>
                <a:effectLst/>
                <a:latin typeface="Arial" panose="020B0604020202020204" pitchFamily="34" charset="0"/>
                <a:cs typeface="Arial" panose="020B0604020202020204" pitchFamily="34" charset="0"/>
              </a:rPr>
              <a:t>These can be used for entertainment, but also to spread misinformation, create fake news, or manipulate public perception, posing significant ethical and security risks.</a:t>
            </a:r>
          </a:p>
        </p:txBody>
      </p:sp>
      <p:pic>
        <p:nvPicPr>
          <p:cNvPr id="11266" name="Picture 2" descr="High Resolution Avatars">
            <a:extLst>
              <a:ext uri="{FF2B5EF4-FFF2-40B4-BE49-F238E27FC236}">
                <a16:creationId xmlns:a16="http://schemas.microsoft.com/office/drawing/2014/main" id="{A58F8E44-FD0F-F8A5-C3A5-DD36D3717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835" y="3860656"/>
            <a:ext cx="101600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6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Job losses due to GenAI</a:t>
            </a:r>
            <a:endParaRPr dirty="0"/>
          </a:p>
        </p:txBody>
      </p:sp>
      <p:sp>
        <p:nvSpPr>
          <p:cNvPr id="107" name="Google Shape;107;p15"/>
          <p:cNvSpPr txBox="1">
            <a:spLocks noGrp="1"/>
          </p:cNvSpPr>
          <p:nvPr>
            <p:ph type="body" idx="1"/>
          </p:nvPr>
        </p:nvSpPr>
        <p:spPr>
          <a:xfrm>
            <a:off x="1257300" y="2738438"/>
            <a:ext cx="6431973" cy="6527007"/>
          </a:xfrm>
          <a:prstGeom prst="rect">
            <a:avLst/>
          </a:prstGeom>
          <a:noFill/>
          <a:ln>
            <a:noFill/>
          </a:ln>
        </p:spPr>
        <p:txBody>
          <a:bodyPr spcFirstLastPara="1" vert="horz" wrap="square" lIns="137138" tIns="68550" rIns="137138" bIns="68550" rtlCol="0" anchor="t" anchorCtr="0">
            <a:noAutofit/>
          </a:bodyPr>
          <a:lstStyle/>
          <a:p>
            <a:pPr marL="76200" indent="0">
              <a:buNone/>
            </a:pPr>
            <a:r>
              <a:rPr lang="en-US" b="1" dirty="0">
                <a:solidFill>
                  <a:srgbClr val="0E0E0E"/>
                </a:solidFill>
                <a:effectLst/>
                <a:latin typeface="Arial" panose="020B0604020202020204" pitchFamily="34" charset="0"/>
                <a:cs typeface="Arial" panose="020B0604020202020204" pitchFamily="34" charset="0"/>
              </a:rPr>
              <a:t>Automation of Routine Tasks:</a:t>
            </a:r>
            <a:endParaRPr lang="en-US" b="1" dirty="0">
              <a:solidFill>
                <a:srgbClr val="0E0E0E"/>
              </a:solidFill>
              <a:latin typeface="Arial" panose="020B0604020202020204" pitchFamily="34" charset="0"/>
              <a:cs typeface="Arial" panose="020B0604020202020204" pitchFamily="34" charset="0"/>
            </a:endParaRPr>
          </a:p>
          <a:p>
            <a:pPr marL="76200" indent="0">
              <a:buNone/>
            </a:pPr>
            <a:r>
              <a:rPr lang="en-US" dirty="0">
                <a:solidFill>
                  <a:srgbClr val="0E0E0E"/>
                </a:solidFill>
                <a:effectLst/>
                <a:latin typeface="Arial" panose="020B0604020202020204" pitchFamily="34" charset="0"/>
                <a:cs typeface="Arial" panose="020B0604020202020204" pitchFamily="34" charset="0"/>
              </a:rPr>
              <a:t>AI is automating repetitive jobs like data entry and manufacturing, leading to job reductions in these areas.</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b="1" dirty="0">
                <a:solidFill>
                  <a:srgbClr val="0E0E0E"/>
                </a:solidFill>
                <a:effectLst/>
                <a:latin typeface="Arial" panose="020B0604020202020204" pitchFamily="34" charset="0"/>
                <a:cs typeface="Arial" panose="020B0604020202020204" pitchFamily="34" charset="0"/>
              </a:rPr>
              <a:t>Impact on Skilled Jobs:</a:t>
            </a:r>
          </a:p>
          <a:p>
            <a:pPr marL="76200" indent="0">
              <a:buNone/>
            </a:pPr>
            <a:r>
              <a:rPr lang="en-US" dirty="0">
                <a:solidFill>
                  <a:srgbClr val="0E0E0E"/>
                </a:solidFill>
                <a:effectLst/>
                <a:latin typeface="Arial" panose="020B0604020202020204" pitchFamily="34" charset="0"/>
                <a:cs typeface="Arial" panose="020B0604020202020204" pitchFamily="34" charset="0"/>
              </a:rPr>
              <a:t>AI is increasingly capable of handling complex tasks, potentially displacing roles in fields like law, medicine, and finance.</a:t>
            </a:r>
          </a:p>
          <a:p>
            <a:pPr marL="76200" indent="0">
              <a:buNone/>
            </a:pP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b="1" dirty="0">
                <a:solidFill>
                  <a:srgbClr val="0E0E0E"/>
                </a:solidFill>
                <a:effectLst/>
                <a:latin typeface="Arial" panose="020B0604020202020204" pitchFamily="34" charset="0"/>
                <a:cs typeface="Arial" panose="020B0604020202020204" pitchFamily="34" charset="0"/>
              </a:rPr>
              <a:t>New Job Opportunities:</a:t>
            </a:r>
            <a:endParaRPr lang="en-US" dirty="0">
              <a:solidFill>
                <a:srgbClr val="0E0E0E"/>
              </a:solidFill>
              <a:effectLst/>
              <a:latin typeface="Arial" panose="020B0604020202020204" pitchFamily="34" charset="0"/>
              <a:cs typeface="Arial" panose="020B0604020202020204" pitchFamily="34" charset="0"/>
            </a:endParaRPr>
          </a:p>
          <a:p>
            <a:pPr marL="76200" indent="0">
              <a:buNone/>
            </a:pPr>
            <a:r>
              <a:rPr lang="en-US" dirty="0">
                <a:solidFill>
                  <a:srgbClr val="0E0E0E"/>
                </a:solidFill>
                <a:effectLst/>
                <a:latin typeface="Arial" panose="020B0604020202020204" pitchFamily="34" charset="0"/>
                <a:cs typeface="Arial" panose="020B0604020202020204" pitchFamily="34" charset="0"/>
              </a:rPr>
              <a:t>While some jobs are lost, AI also creates new roles in areas like AI development and data science, but workers need reskilling to adapt.</a:t>
            </a:r>
          </a:p>
          <a:p>
            <a:pPr marL="0" indent="0">
              <a:spcBef>
                <a:spcPts val="0"/>
              </a:spcBef>
              <a:buNone/>
            </a:pPr>
            <a:endParaRPr lang="en-US" dirty="0">
              <a:latin typeface="Arial" panose="020B0604020202020204" pitchFamily="34" charset="0"/>
              <a:cs typeface="Arial" panose="020B0604020202020204" pitchFamily="34" charset="0"/>
            </a:endParaRPr>
          </a:p>
        </p:txBody>
      </p:sp>
      <p:pic>
        <p:nvPicPr>
          <p:cNvPr id="12290" name="Picture 2" descr="Careers Affected by AI: Most Likely">
            <a:extLst>
              <a:ext uri="{FF2B5EF4-FFF2-40B4-BE49-F238E27FC236}">
                <a16:creationId xmlns:a16="http://schemas.microsoft.com/office/drawing/2014/main" id="{853BBBED-79DF-318F-F247-B0C740364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060" y="4957618"/>
            <a:ext cx="5947085" cy="525816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rtificial intelligence replaces humans in the workplace.">
            <a:extLst>
              <a:ext uri="{FF2B5EF4-FFF2-40B4-BE49-F238E27FC236}">
                <a16:creationId xmlns:a16="http://schemas.microsoft.com/office/drawing/2014/main" id="{6413A05E-A4C2-1F6A-6279-5A0D245FB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519" y="1155700"/>
            <a:ext cx="8204200"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18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dirty="0"/>
              <a:t>History and Risks of GenAI</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dirty="0"/>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p:txBody>
          <a:bodyPr>
            <a:normAutofit/>
          </a:bodyPr>
          <a:lstStyle/>
          <a:p>
            <a:r>
              <a:rPr lang="en-US" dirty="0"/>
              <a:t>Today we introduced Generative AI (GenAI)</a:t>
            </a:r>
          </a:p>
          <a:p>
            <a:r>
              <a:rPr lang="en-US" dirty="0"/>
              <a:t>We walked through the history of important developments in AI on the road to GenAI</a:t>
            </a:r>
          </a:p>
          <a:p>
            <a:r>
              <a:rPr lang="en-US" dirty="0"/>
              <a:t>We introduced some of the risks of GenAI in modern society</a:t>
            </a:r>
          </a:p>
          <a:p>
            <a:pPr marL="0" indent="0">
              <a:buNone/>
            </a:pPr>
            <a:r>
              <a:rPr lang="en-US" dirty="0"/>
              <a:t>-----------------------------------------------------------------------------  </a:t>
            </a:r>
          </a:p>
        </p:txBody>
      </p:sp>
      <p:pic>
        <p:nvPicPr>
          <p:cNvPr id="3" name="Picture 2">
            <a:extLst>
              <a:ext uri="{FF2B5EF4-FFF2-40B4-BE49-F238E27FC236}">
                <a16:creationId xmlns:a16="http://schemas.microsoft.com/office/drawing/2014/main" id="{5A3095DA-F937-B77A-7763-10A2F9A30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490" y="2738438"/>
            <a:ext cx="7844046" cy="467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3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idx="1"/>
          </p:nvPr>
        </p:nvSpPr>
        <p:spPr>
          <a:xfrm>
            <a:off x="1257299" y="2738438"/>
            <a:ext cx="12213770" cy="6527007"/>
          </a:xfrm>
          <a:prstGeom prst="rect">
            <a:avLst/>
          </a:prstGeom>
          <a:noFill/>
          <a:ln>
            <a:noFill/>
          </a:ln>
        </p:spPr>
        <p:txBody>
          <a:bodyPr spcFirstLastPara="1" vert="horz" wrap="square" lIns="137138" tIns="68550" rIns="137138" bIns="68550" rtlCol="0" anchor="t" anchorCtr="0">
            <a:noAutofit/>
          </a:bodyPr>
          <a:lstStyle/>
          <a:p>
            <a:pPr marL="342900" indent="-342900">
              <a:lnSpc>
                <a:spcPct val="150000"/>
              </a:lnSpc>
              <a:spcBef>
                <a:spcPts val="0"/>
              </a:spcBef>
              <a:buFont typeface="Wingdings" pitchFamily="2" charset="2"/>
              <a:buChar char="§"/>
            </a:pPr>
            <a:r>
              <a:rPr lang="en-US" dirty="0"/>
              <a:t>What is “GenAI”?</a:t>
            </a:r>
          </a:p>
          <a:p>
            <a:pPr marL="342900" indent="-342900">
              <a:lnSpc>
                <a:spcPct val="150000"/>
              </a:lnSpc>
              <a:spcBef>
                <a:spcPts val="0"/>
              </a:spcBef>
              <a:buFont typeface="Wingdings" pitchFamily="2" charset="2"/>
              <a:buChar char="§"/>
            </a:pPr>
            <a:r>
              <a:rPr lang="en-US" dirty="0"/>
              <a:t>History of AI over the last 50 years </a:t>
            </a:r>
          </a:p>
          <a:p>
            <a:pPr marL="342900" indent="-342900">
              <a:lnSpc>
                <a:spcPct val="150000"/>
              </a:lnSpc>
              <a:spcBef>
                <a:spcPts val="0"/>
              </a:spcBef>
              <a:buFont typeface="Wingdings" pitchFamily="2" charset="2"/>
              <a:buChar char="§"/>
            </a:pPr>
            <a:r>
              <a:rPr lang="en-US" dirty="0"/>
              <a:t>Pitfalls/risks of GenAI</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The Rise of Generative AI “GenAI”</a:t>
            </a:r>
            <a:endParaRPr dirty="0"/>
          </a:p>
        </p:txBody>
      </p:sp>
      <p:sp>
        <p:nvSpPr>
          <p:cNvPr id="107" name="Google Shape;107;p15"/>
          <p:cNvSpPr txBox="1">
            <a:spLocks noGrp="1"/>
          </p:cNvSpPr>
          <p:nvPr>
            <p:ph type="body" idx="1"/>
          </p:nvPr>
        </p:nvSpPr>
        <p:spPr>
          <a:xfrm>
            <a:off x="1257300" y="2738438"/>
            <a:ext cx="8202858" cy="6527007"/>
          </a:xfrm>
          <a:prstGeom prst="rect">
            <a:avLst/>
          </a:prstGeom>
          <a:noFill/>
          <a:ln>
            <a:noFill/>
          </a:ln>
        </p:spPr>
        <p:txBody>
          <a:bodyPr spcFirstLastPara="1" vert="horz" wrap="square" lIns="137138" tIns="68550" rIns="137138" bIns="68550" rtlCol="0" anchor="t" anchorCtr="0">
            <a:noAutofit/>
          </a:bodyPr>
          <a:lstStyle/>
          <a:p>
            <a:pPr marL="342900" indent="-342900">
              <a:spcBef>
                <a:spcPts val="0"/>
              </a:spcBef>
              <a:buFont typeface="Wingdings" pitchFamily="2" charset="2"/>
              <a:buChar char="§"/>
            </a:pPr>
            <a:r>
              <a:rPr lang="en-US" dirty="0"/>
              <a:t>The development of AI reached a new level in November of 2022 with the launch of ChatGPT</a:t>
            </a:r>
          </a:p>
          <a:p>
            <a:pPr marL="342900" indent="-342900">
              <a:spcBef>
                <a:spcPts val="0"/>
              </a:spcBef>
              <a:buFont typeface="Wingdings" pitchFamily="2" charset="2"/>
              <a:buChar char="§"/>
            </a:pPr>
            <a:endParaRPr lang="en-US" dirty="0"/>
          </a:p>
          <a:p>
            <a:pPr marL="342900" indent="-342900">
              <a:spcBef>
                <a:spcPts val="0"/>
              </a:spcBef>
              <a:buFont typeface="Wingdings" pitchFamily="2" charset="2"/>
              <a:buChar char="§"/>
            </a:pPr>
            <a:r>
              <a:rPr lang="en-US" dirty="0"/>
              <a:t>ChatGPT, a chatbot, took the world by storm and was built on top of the Large Language Model GPT-3. </a:t>
            </a:r>
          </a:p>
          <a:p>
            <a:pPr marL="342900" indent="-342900">
              <a:spcBef>
                <a:spcPts val="0"/>
              </a:spcBef>
              <a:buFont typeface="Wingdings" pitchFamily="2" charset="2"/>
              <a:buChar char="§"/>
            </a:pPr>
            <a:endParaRPr lang="en-US" dirty="0"/>
          </a:p>
          <a:p>
            <a:pPr marL="342900" indent="-342900">
              <a:spcBef>
                <a:spcPts val="0"/>
              </a:spcBef>
              <a:buFont typeface="Wingdings" pitchFamily="2" charset="2"/>
              <a:buChar char="§"/>
            </a:pPr>
            <a:r>
              <a:rPr lang="en-US" dirty="0"/>
              <a:t>GPT-3, for the research community, also shook the domain when it was released, showing that models could learn from unsupervised data and then further learn new tasks without further training.</a:t>
            </a:r>
          </a:p>
          <a:p>
            <a:pPr marL="342900" indent="-342900">
              <a:spcBef>
                <a:spcPts val="0"/>
              </a:spcBef>
              <a:buFont typeface="Wingdings" pitchFamily="2" charset="2"/>
              <a:buChar char="§"/>
            </a:pPr>
            <a:endParaRPr lang="en-US" dirty="0"/>
          </a:p>
          <a:p>
            <a:pPr marL="342900" indent="-342900">
              <a:spcBef>
                <a:spcPts val="0"/>
              </a:spcBef>
              <a:buFont typeface="Wingdings" pitchFamily="2" charset="2"/>
              <a:buChar char="§"/>
            </a:pPr>
            <a:r>
              <a:rPr lang="en-US" dirty="0"/>
              <a:t>The race for supremacy began. These models, being able to respond in human-like fashion, have brought the topic of AI into the mainstream.</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4</a:t>
            </a:fld>
            <a:endParaRPr/>
          </a:p>
        </p:txBody>
      </p:sp>
      <p:pic>
        <p:nvPicPr>
          <p:cNvPr id="6" name="Picture 5">
            <a:extLst>
              <a:ext uri="{FF2B5EF4-FFF2-40B4-BE49-F238E27FC236}">
                <a16:creationId xmlns:a16="http://schemas.microsoft.com/office/drawing/2014/main" id="{898651C3-F769-3EDE-93C5-CB59A2E8E107}"/>
              </a:ext>
            </a:extLst>
          </p:cNvPr>
          <p:cNvPicPr>
            <a:picLocks noChangeAspect="1"/>
          </p:cNvPicPr>
          <p:nvPr/>
        </p:nvPicPr>
        <p:blipFill rotWithShape="1">
          <a:blip r:embed="rId3"/>
          <a:srcRect t="3046"/>
          <a:stretch/>
        </p:blipFill>
        <p:spPr>
          <a:xfrm>
            <a:off x="9460158" y="2536033"/>
            <a:ext cx="8580300" cy="4876149"/>
          </a:xfrm>
          <a:prstGeom prst="rect">
            <a:avLst/>
          </a:prstGeom>
        </p:spPr>
      </p:pic>
    </p:spTree>
    <p:extLst>
      <p:ext uri="{BB962C8B-B14F-4D97-AF65-F5344CB8AC3E}">
        <p14:creationId xmlns:p14="http://schemas.microsoft.com/office/powerpoint/2010/main" val="9667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What is “GenAI”?</a:t>
            </a:r>
            <a:endParaRPr dirty="0"/>
          </a:p>
        </p:txBody>
      </p:sp>
      <p:sp>
        <p:nvSpPr>
          <p:cNvPr id="107" name="Google Shape;107;p15"/>
          <p:cNvSpPr txBox="1">
            <a:spLocks noGrp="1"/>
          </p:cNvSpPr>
          <p:nvPr>
            <p:ph type="body" idx="1"/>
          </p:nvPr>
        </p:nvSpPr>
        <p:spPr>
          <a:xfrm>
            <a:off x="1257300" y="2738438"/>
            <a:ext cx="5614555" cy="6527007"/>
          </a:xfrm>
          <a:prstGeom prst="rect">
            <a:avLst/>
          </a:prstGeom>
          <a:noFill/>
          <a:ln>
            <a:noFill/>
          </a:ln>
        </p:spPr>
        <p:txBody>
          <a:bodyPr spcFirstLastPara="1" vert="horz" wrap="square" lIns="137138" tIns="68550" rIns="137138" bIns="68550" rtlCol="0" anchor="t" anchorCtr="0">
            <a:noAutofit/>
          </a:bodyPr>
          <a:lstStyle/>
          <a:p>
            <a:pPr marL="0" indent="0">
              <a:spcBef>
                <a:spcPts val="0"/>
              </a:spcBef>
              <a:buNone/>
            </a:pPr>
            <a:r>
              <a:rPr lang="en-US" dirty="0"/>
              <a:t>GenAI (aka Generative AI) refers to a subset of models and approaches that have been trained specifically to generate new data.</a:t>
            </a:r>
          </a:p>
          <a:p>
            <a:pPr marL="0" indent="0">
              <a:spcBef>
                <a:spcPts val="0"/>
              </a:spcBef>
              <a:buNone/>
            </a:pPr>
            <a:endParaRPr lang="en-US" dirty="0"/>
          </a:p>
          <a:p>
            <a:pPr marL="0" indent="0">
              <a:spcBef>
                <a:spcPts val="0"/>
              </a:spcBef>
              <a:buNone/>
            </a:pPr>
            <a:r>
              <a:rPr lang="en-US" dirty="0"/>
              <a:t>This is different to other, un/supervised machine learning models that are trained to classify data samples, or connect input to output values for regression</a:t>
            </a:r>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Examples of </a:t>
            </a:r>
            <a:r>
              <a:rPr lang="en-US" b="1" dirty="0"/>
              <a:t>non-GenAI models</a:t>
            </a:r>
            <a:r>
              <a:rPr lang="en-US" dirty="0"/>
              <a:t>:</a:t>
            </a:r>
          </a:p>
          <a:p>
            <a:pPr marL="342900" indent="-342900">
              <a:spcBef>
                <a:spcPts val="0"/>
              </a:spcBef>
              <a:buFont typeface="Wingdings" pitchFamily="2" charset="2"/>
              <a:buChar char="§"/>
            </a:pPr>
            <a:r>
              <a:rPr lang="en-US" dirty="0"/>
              <a:t>Convolutional Neural Networks</a:t>
            </a:r>
          </a:p>
          <a:p>
            <a:pPr marL="342900" indent="-342900">
              <a:spcBef>
                <a:spcPts val="0"/>
              </a:spcBef>
              <a:buFont typeface="Wingdings" pitchFamily="2" charset="2"/>
              <a:buChar char="§"/>
            </a:pPr>
            <a:r>
              <a:rPr lang="en-US" dirty="0"/>
              <a:t>Logistic Regression </a:t>
            </a:r>
          </a:p>
          <a:p>
            <a:pPr marL="342900" indent="-342900">
              <a:spcBef>
                <a:spcPts val="0"/>
              </a:spcBef>
              <a:buFont typeface="Wingdings" pitchFamily="2" charset="2"/>
              <a:buChar char="§"/>
            </a:pPr>
            <a:r>
              <a:rPr lang="en-US" dirty="0"/>
              <a:t>Random Forest </a:t>
            </a:r>
          </a:p>
          <a:p>
            <a:pPr marL="0" indent="0">
              <a:spcBef>
                <a:spcPts val="0"/>
              </a:spcBef>
              <a:buNone/>
            </a:pPr>
            <a:endParaRPr lang="en-US" dirty="0"/>
          </a:p>
          <a:p>
            <a:pPr marL="0" indent="0">
              <a:spcBef>
                <a:spcPts val="0"/>
              </a:spcBef>
              <a:buNone/>
            </a:pPr>
            <a:r>
              <a:rPr lang="en-US" dirty="0"/>
              <a:t>Examples of </a:t>
            </a:r>
            <a:r>
              <a:rPr lang="en-US" b="1" dirty="0"/>
              <a:t>GenAI models</a:t>
            </a:r>
            <a:r>
              <a:rPr lang="en-US" dirty="0"/>
              <a:t>:</a:t>
            </a:r>
          </a:p>
          <a:p>
            <a:pPr marL="342900" indent="-342900">
              <a:spcBef>
                <a:spcPts val="0"/>
              </a:spcBef>
              <a:buFont typeface="Wingdings" pitchFamily="2" charset="2"/>
              <a:buChar char="§"/>
            </a:pPr>
            <a:r>
              <a:rPr lang="en-US" dirty="0"/>
              <a:t>Large Language Models </a:t>
            </a:r>
          </a:p>
          <a:p>
            <a:pPr marL="342900" indent="-342900">
              <a:spcBef>
                <a:spcPts val="0"/>
              </a:spcBef>
              <a:buFont typeface="Wingdings" pitchFamily="2" charset="2"/>
              <a:buChar char="§"/>
            </a:pPr>
            <a:r>
              <a:rPr lang="en-US" dirty="0"/>
              <a:t>Diffusion Models</a:t>
            </a:r>
          </a:p>
          <a:p>
            <a:pPr marL="342900" indent="-342900">
              <a:spcBef>
                <a:spcPts val="0"/>
              </a:spcBef>
              <a:buFont typeface="Wingdings" pitchFamily="2" charset="2"/>
              <a:buChar char="§"/>
            </a:pPr>
            <a:r>
              <a:rPr lang="en-US" dirty="0"/>
              <a:t>Generative Adversarial Networks</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5</a:t>
            </a:fld>
            <a:endParaRPr/>
          </a:p>
        </p:txBody>
      </p:sp>
      <p:pic>
        <p:nvPicPr>
          <p:cNvPr id="1026" name="Picture 2">
            <a:extLst>
              <a:ext uri="{FF2B5EF4-FFF2-40B4-BE49-F238E27FC236}">
                <a16:creationId xmlns:a16="http://schemas.microsoft.com/office/drawing/2014/main" id="{D8F2658D-6CE2-B27A-B5A1-989CFC00BF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0"/>
          <a:stretch/>
        </p:blipFill>
        <p:spPr bwMode="auto">
          <a:xfrm>
            <a:off x="7639990" y="1876136"/>
            <a:ext cx="10205242" cy="542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03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title"/>
          </p:nvPr>
        </p:nvSpPr>
        <p:spPr/>
        <p:txBody>
          <a:bodyPr/>
          <a:lstStyle/>
          <a:p>
            <a:pPr algn="l"/>
            <a:r>
              <a:rPr lang="en-US" dirty="0"/>
              <a:t>The History of AI – How did we get here?</a:t>
            </a:r>
          </a:p>
        </p:txBody>
      </p:sp>
    </p:spTree>
    <p:extLst>
      <p:ext uri="{BB962C8B-B14F-4D97-AF65-F5344CB8AC3E}">
        <p14:creationId xmlns:p14="http://schemas.microsoft.com/office/powerpoint/2010/main" val="40821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How did we get here?</a:t>
            </a:r>
            <a:endParaRPr dirty="0"/>
          </a:p>
        </p:txBody>
      </p:sp>
      <p:sp>
        <p:nvSpPr>
          <p:cNvPr id="107" name="Google Shape;107;p15"/>
          <p:cNvSpPr txBox="1">
            <a:spLocks noGrp="1"/>
          </p:cNvSpPr>
          <p:nvPr>
            <p:ph type="body" idx="1"/>
          </p:nvPr>
        </p:nvSpPr>
        <p:spPr>
          <a:xfrm>
            <a:off x="1257300" y="2738438"/>
            <a:ext cx="15773400" cy="6527007"/>
          </a:xfrm>
          <a:prstGeom prst="rect">
            <a:avLst/>
          </a:prstGeom>
          <a:noFill/>
          <a:ln>
            <a:noFill/>
          </a:ln>
        </p:spPr>
        <p:txBody>
          <a:bodyPr spcFirstLastPara="1" vert="horz" wrap="square" lIns="137160" tIns="68550" rIns="137138" bIns="68550" rtlCol="0" anchor="t" anchorCtr="0">
            <a:normAutofit/>
          </a:bodyPr>
          <a:lstStyle/>
          <a:p>
            <a:pPr marL="0" indent="0">
              <a:spcBef>
                <a:spcPts val="0"/>
              </a:spcBef>
              <a:buNone/>
            </a:pPr>
            <a:r>
              <a:rPr lang="en-US" dirty="0"/>
              <a:t>Over the last 50+ years, AI popularity and development has ebbed and flowed. Let’s take a look into how we got to ChatGPT</a:t>
            </a:r>
          </a:p>
        </p:txBody>
      </p:sp>
      <p:pic>
        <p:nvPicPr>
          <p:cNvPr id="2050" name="Picture 2">
            <a:extLst>
              <a:ext uri="{FF2B5EF4-FFF2-40B4-BE49-F238E27FC236}">
                <a16:creationId xmlns:a16="http://schemas.microsoft.com/office/drawing/2014/main" id="{0624523A-92B3-CF36-FD34-483F56571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227" y="3343110"/>
            <a:ext cx="11241809" cy="639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12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effectLst/>
                <a:latin typeface="Arial" panose="020B0604020202020204" pitchFamily="34" charset="0"/>
                <a:cs typeface="Arial" panose="020B0604020202020204" pitchFamily="34" charset="0"/>
              </a:rPr>
              <a:t>1956</a:t>
            </a:r>
            <a:r>
              <a:rPr lang="en-US" b="0" dirty="0">
                <a:effectLst/>
                <a:latin typeface="Arial" panose="020B0604020202020204" pitchFamily="34" charset="0"/>
                <a:cs typeface="Arial" panose="020B0604020202020204" pitchFamily="34" charset="0"/>
              </a:rPr>
              <a:t> Dartmouth Conference: The Birth of Artificial Intelligence</a:t>
            </a:r>
          </a:p>
        </p:txBody>
      </p:sp>
      <p:sp>
        <p:nvSpPr>
          <p:cNvPr id="107" name="Google Shape;107;p15"/>
          <p:cNvSpPr txBox="1">
            <a:spLocks noGrp="1"/>
          </p:cNvSpPr>
          <p:nvPr>
            <p:ph type="body" idx="1"/>
          </p:nvPr>
        </p:nvSpPr>
        <p:spPr>
          <a:xfrm>
            <a:off x="969817" y="2536034"/>
            <a:ext cx="11090563" cy="6729412"/>
          </a:xfrm>
          <a:prstGeom prst="rect">
            <a:avLst/>
          </a:prstGeom>
          <a:noFill/>
          <a:ln>
            <a:noFill/>
          </a:ln>
        </p:spPr>
        <p:txBody>
          <a:bodyPr spcFirstLastPara="1" vert="horz" wrap="square" lIns="137160" tIns="68550" rIns="137138" bIns="68550" rtlCol="0" anchor="t" anchorCtr="0">
            <a:noAutofit/>
          </a:bodyPr>
          <a:lstStyle/>
          <a:p>
            <a:pPr marL="76200" indent="0">
              <a:lnSpc>
                <a:spcPct val="100000"/>
              </a:lnSpc>
              <a:spcBef>
                <a:spcPts val="0"/>
              </a:spcBef>
              <a:buNone/>
            </a:pPr>
            <a:r>
              <a:rPr lang="en-US" b="1" dirty="0">
                <a:effectLst/>
                <a:latin typeface="Arial" panose="020B0604020202020204" pitchFamily="34" charset="0"/>
                <a:cs typeface="Arial" panose="020B0604020202020204" pitchFamily="34" charset="0"/>
              </a:rPr>
              <a:t>Significance</a:t>
            </a:r>
          </a:p>
          <a:p>
            <a:pPr>
              <a:lnSpc>
                <a:spcPct val="100000"/>
              </a:lnSpc>
              <a:spcBef>
                <a:spcPts val="0"/>
              </a:spcBef>
              <a:buFont typeface="Wingdings" pitchFamily="2" charset="2"/>
              <a:buChar char="§"/>
            </a:pPr>
            <a:r>
              <a:rPr lang="en-US" b="0" dirty="0">
                <a:effectLst/>
                <a:latin typeface="Arial" panose="020B0604020202020204" pitchFamily="34" charset="0"/>
                <a:cs typeface="Arial" panose="020B0604020202020204" pitchFamily="34" charset="0"/>
              </a:rPr>
              <a:t>Coining of "Artificial Intelligence": The Dartmouth Conference is where the term "Artificial Intelligence" (AI) was first officially used. John McCarthy, one of the conference's organizers, is credited with coining the term.</a:t>
            </a:r>
          </a:p>
          <a:p>
            <a:pPr>
              <a:lnSpc>
                <a:spcPct val="100000"/>
              </a:lnSpc>
              <a:spcBef>
                <a:spcPts val="0"/>
              </a:spcBef>
              <a:buFont typeface="Wingdings" pitchFamily="2" charset="2"/>
              <a:buChar char="§"/>
            </a:pPr>
            <a:endParaRPr lang="en-US" b="0" dirty="0">
              <a:effectLst/>
              <a:latin typeface="Arial" panose="020B0604020202020204" pitchFamily="34" charset="0"/>
              <a:cs typeface="Arial" panose="020B0604020202020204" pitchFamily="34" charset="0"/>
            </a:endParaRPr>
          </a:p>
          <a:p>
            <a:pPr>
              <a:lnSpc>
                <a:spcPct val="100000"/>
              </a:lnSpc>
              <a:spcBef>
                <a:spcPts val="0"/>
              </a:spcBef>
              <a:buFont typeface="Wingdings" pitchFamily="2" charset="2"/>
              <a:buChar char="§"/>
            </a:pPr>
            <a:r>
              <a:rPr lang="en-US" b="0" dirty="0">
                <a:effectLst/>
                <a:latin typeface="Arial" panose="020B0604020202020204" pitchFamily="34" charset="0"/>
                <a:cs typeface="Arial" panose="020B0604020202020204" pitchFamily="34" charset="0"/>
              </a:rPr>
              <a:t>Foundational Moment for AI: This event is often considered the founding moment of AI as a field of study. It was the first time researchers from various disciplines came together to explore the concept of machine intelligence.</a:t>
            </a:r>
          </a:p>
        </p:txBody>
      </p:sp>
      <p:sp>
        <p:nvSpPr>
          <p:cNvPr id="108" name="Google Shape;108;p15"/>
          <p:cNvSpPr txBox="1">
            <a:spLocks noGrp="1"/>
          </p:cNvSpPr>
          <p:nvPr>
            <p:ph type="sldNum" idx="12"/>
          </p:nvPr>
        </p:nvSpPr>
        <p:spPr>
          <a:xfrm>
            <a:off x="16283568" y="9643252"/>
            <a:ext cx="747132" cy="547688"/>
          </a:xfrm>
          <a:prstGeom prst="rect">
            <a:avLst/>
          </a:prstGeom>
          <a:noFill/>
          <a:ln>
            <a:noFill/>
          </a:ln>
        </p:spPr>
        <p:txBody>
          <a:bodyPr spcFirstLastPara="1" vert="horz" wrap="square" lIns="137138" tIns="68550" rIns="137138" bIns="68550" rtlCol="0" anchor="ctr" anchorCtr="0">
            <a:noAutofit/>
          </a:bodyPr>
          <a:lstStyle/>
          <a:p>
            <a:fld id="{00000000-1234-1234-1234-123412341234}" type="slidenum">
              <a:rPr lang="en-US"/>
              <a:pPr/>
              <a:t>8</a:t>
            </a:fld>
            <a:endParaRPr/>
          </a:p>
        </p:txBody>
      </p:sp>
      <p:pic>
        <p:nvPicPr>
          <p:cNvPr id="5" name="Picture 4">
            <a:extLst>
              <a:ext uri="{FF2B5EF4-FFF2-40B4-BE49-F238E27FC236}">
                <a16:creationId xmlns:a16="http://schemas.microsoft.com/office/drawing/2014/main" id="{D7B69C06-2A92-7EF1-EE4B-90A4FF6941AF}"/>
              </a:ext>
            </a:extLst>
          </p:cNvPr>
          <p:cNvPicPr>
            <a:picLocks noChangeAspect="1"/>
          </p:cNvPicPr>
          <p:nvPr/>
        </p:nvPicPr>
        <p:blipFill>
          <a:blip r:embed="rId3"/>
          <a:stretch>
            <a:fillRect/>
          </a:stretch>
        </p:blipFill>
        <p:spPr>
          <a:xfrm>
            <a:off x="11935689" y="3147716"/>
            <a:ext cx="6227620" cy="436340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31F0966-5701-41F4-3510-D1190CA4E2A4}"/>
              </a:ext>
            </a:extLst>
          </p:cNvPr>
          <p:cNvSpPr txBox="1"/>
          <p:nvPr/>
        </p:nvSpPr>
        <p:spPr>
          <a:xfrm>
            <a:off x="405245" y="7824782"/>
            <a:ext cx="17758064" cy="1754326"/>
          </a:xfrm>
          <a:prstGeom prst="rect">
            <a:avLst/>
          </a:prstGeom>
          <a:noFill/>
        </p:spPr>
        <p:txBody>
          <a:bodyPr wrap="square">
            <a:spAutoFit/>
          </a:bodyPr>
          <a:lstStyle/>
          <a:p>
            <a:pPr marL="76200" indent="0">
              <a:lnSpc>
                <a:spcPct val="100000"/>
              </a:lnSpc>
              <a:spcBef>
                <a:spcPts val="0"/>
              </a:spcBef>
              <a:buNone/>
            </a:pPr>
            <a:r>
              <a:rPr lang="en-US" b="1" dirty="0">
                <a:effectLst/>
                <a:latin typeface="Arial" panose="020B0604020202020204" pitchFamily="34" charset="0"/>
                <a:cs typeface="Arial" panose="020B0604020202020204" pitchFamily="34" charset="0"/>
              </a:rPr>
              <a:t>Key Participants</a:t>
            </a:r>
          </a:p>
          <a:p>
            <a:pPr marL="285750" indent="-285750">
              <a:lnSpc>
                <a:spcPct val="100000"/>
              </a:lnSpc>
              <a:spcBef>
                <a:spcPts val="0"/>
              </a:spcBef>
              <a:buFont typeface="Wingdings" pitchFamily="2" charset="2"/>
              <a:buChar char="§"/>
            </a:pPr>
            <a:r>
              <a:rPr lang="en-US" b="0" u="sng" dirty="0">
                <a:effectLst/>
                <a:latin typeface="Arial" panose="020B0604020202020204" pitchFamily="34" charset="0"/>
                <a:cs typeface="Arial" panose="020B0604020202020204" pitchFamily="34" charset="0"/>
              </a:rPr>
              <a:t>John McCarthy</a:t>
            </a:r>
            <a:r>
              <a:rPr lang="en-US" b="0" dirty="0">
                <a:effectLst/>
                <a:latin typeface="Arial" panose="020B0604020202020204" pitchFamily="34" charset="0"/>
                <a:cs typeface="Arial" panose="020B0604020202020204" pitchFamily="34" charset="0"/>
              </a:rPr>
              <a:t>: Known for later developing the LISP programming language, a cornerstone of AI research.</a:t>
            </a:r>
          </a:p>
          <a:p>
            <a:pPr marL="285750" indent="-285750">
              <a:lnSpc>
                <a:spcPct val="100000"/>
              </a:lnSpc>
              <a:spcBef>
                <a:spcPts val="0"/>
              </a:spcBef>
              <a:buFont typeface="Wingdings" pitchFamily="2" charset="2"/>
              <a:buChar char="§"/>
            </a:pPr>
            <a:r>
              <a:rPr lang="en-US" b="0" u="sng" dirty="0">
                <a:effectLst/>
                <a:latin typeface="Arial" panose="020B0604020202020204" pitchFamily="34" charset="0"/>
                <a:cs typeface="Arial" panose="020B0604020202020204" pitchFamily="34" charset="0"/>
              </a:rPr>
              <a:t>Marvin Minsky</a:t>
            </a:r>
            <a:r>
              <a:rPr lang="en-US" b="0" dirty="0">
                <a:effectLst/>
                <a:latin typeface="Arial" panose="020B0604020202020204" pitchFamily="34" charset="0"/>
                <a:cs typeface="Arial" panose="020B0604020202020204" pitchFamily="34" charset="0"/>
              </a:rPr>
              <a:t>: A cognitive scientist and AI pioneer who would later co-found the MIT AI Lab.</a:t>
            </a:r>
          </a:p>
          <a:p>
            <a:pPr marL="285750" indent="-285750">
              <a:lnSpc>
                <a:spcPct val="100000"/>
              </a:lnSpc>
              <a:spcBef>
                <a:spcPts val="0"/>
              </a:spcBef>
              <a:buFont typeface="Wingdings" pitchFamily="2" charset="2"/>
              <a:buChar char="§"/>
            </a:pPr>
            <a:r>
              <a:rPr lang="en-US" b="0" u="sng" dirty="0">
                <a:effectLst/>
                <a:latin typeface="Arial" panose="020B0604020202020204" pitchFamily="34" charset="0"/>
                <a:cs typeface="Arial" panose="020B0604020202020204" pitchFamily="34" charset="0"/>
              </a:rPr>
              <a:t>Claude Shannon</a:t>
            </a:r>
            <a:r>
              <a:rPr lang="en-US" b="0" dirty="0">
                <a:effectLst/>
                <a:latin typeface="Arial" panose="020B0604020202020204" pitchFamily="34" charset="0"/>
                <a:cs typeface="Arial" panose="020B0604020202020204" pitchFamily="34" charset="0"/>
              </a:rPr>
              <a:t>: Known as the father of information theory, he brought a deep understanding of communication and information processing to the discussion.</a:t>
            </a:r>
          </a:p>
          <a:p>
            <a:pPr marL="285750" indent="-285750">
              <a:lnSpc>
                <a:spcPct val="100000"/>
              </a:lnSpc>
              <a:spcBef>
                <a:spcPts val="0"/>
              </a:spcBef>
              <a:buFont typeface="Wingdings" pitchFamily="2" charset="2"/>
              <a:buChar char="§"/>
            </a:pPr>
            <a:r>
              <a:rPr lang="en-US" b="0" u="sng" dirty="0">
                <a:effectLst/>
                <a:latin typeface="Arial" panose="020B0604020202020204" pitchFamily="34" charset="0"/>
                <a:cs typeface="Arial" panose="020B0604020202020204" pitchFamily="34" charset="0"/>
              </a:rPr>
              <a:t>Nathaniel Rochester</a:t>
            </a:r>
            <a:r>
              <a:rPr lang="en-US" b="0" dirty="0">
                <a:effectLst/>
                <a:latin typeface="Arial" panose="020B0604020202020204" pitchFamily="34" charset="0"/>
                <a:cs typeface="Arial" panose="020B0604020202020204" pitchFamily="34" charset="0"/>
              </a:rPr>
              <a:t>: An IBM researcher who contributed to the development of the first computers and was interested in the possibilities of programming machines to think.</a:t>
            </a:r>
          </a:p>
        </p:txBody>
      </p:sp>
    </p:spTree>
    <p:extLst>
      <p:ext uri="{BB962C8B-B14F-4D97-AF65-F5344CB8AC3E}">
        <p14:creationId xmlns:p14="http://schemas.microsoft.com/office/powerpoint/2010/main" val="253729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1257300" y="547688"/>
            <a:ext cx="15773400" cy="1988345"/>
          </a:xfrm>
          <a:prstGeom prst="rect">
            <a:avLst/>
          </a:prstGeom>
          <a:noFill/>
          <a:ln>
            <a:noFill/>
          </a:ln>
        </p:spPr>
        <p:txBody>
          <a:bodyPr spcFirstLastPara="1" vert="horz" wrap="square" lIns="137138" tIns="68550" rIns="137138" bIns="68550" rtlCol="0" anchor="ctr" anchorCtr="0">
            <a:noAutofit/>
          </a:bodyPr>
          <a:lstStyle/>
          <a:p>
            <a:r>
              <a:rPr lang="en-US" dirty="0"/>
              <a:t>1958 </a:t>
            </a:r>
            <a:r>
              <a:rPr lang="en-US" b="0" dirty="0"/>
              <a:t>Perceptron by Rosenblatt at Cornell</a:t>
            </a:r>
            <a:endParaRPr b="0" dirty="0"/>
          </a:p>
        </p:txBody>
      </p:sp>
      <p:sp>
        <p:nvSpPr>
          <p:cNvPr id="107" name="Google Shape;107;p15"/>
          <p:cNvSpPr txBox="1">
            <a:spLocks noGrp="1"/>
          </p:cNvSpPr>
          <p:nvPr>
            <p:ph type="body" idx="1"/>
          </p:nvPr>
        </p:nvSpPr>
        <p:spPr>
          <a:xfrm>
            <a:off x="1257299" y="2738438"/>
            <a:ext cx="8731827" cy="6527007"/>
          </a:xfrm>
          <a:prstGeom prst="rect">
            <a:avLst/>
          </a:prstGeom>
          <a:noFill/>
          <a:ln>
            <a:noFill/>
          </a:ln>
        </p:spPr>
        <p:txBody>
          <a:bodyPr spcFirstLastPara="1" vert="horz" wrap="square" lIns="137160" tIns="68550" rIns="137138" bIns="68550" rtlCol="0" anchor="t" anchorCtr="0">
            <a:noAutofit/>
          </a:bodyPr>
          <a:lstStyle/>
          <a:p>
            <a:pPr marL="76200" indent="0">
              <a:spcBef>
                <a:spcPts val="0"/>
              </a:spcBef>
              <a:buNone/>
            </a:pPr>
            <a:endParaRPr lang="en-US" b="1" dirty="0">
              <a:effectLst/>
              <a:latin typeface="Arial" panose="020B0604020202020204" pitchFamily="34" charset="0"/>
              <a:cs typeface="Arial" panose="020B0604020202020204" pitchFamily="34" charset="0"/>
            </a:endParaRPr>
          </a:p>
          <a:p>
            <a:pPr marL="76200" indent="0">
              <a:spcBef>
                <a:spcPts val="0"/>
              </a:spcBef>
              <a:buNone/>
            </a:pPr>
            <a:r>
              <a:rPr lang="en-US" b="1" dirty="0">
                <a:effectLst/>
                <a:latin typeface="Arial" panose="020B0604020202020204" pitchFamily="34" charset="0"/>
                <a:cs typeface="Arial" panose="020B0604020202020204" pitchFamily="34" charset="0"/>
              </a:rPr>
              <a:t>Foundational Model for Neural Networks:</a:t>
            </a:r>
          </a:p>
          <a:p>
            <a:pPr marL="76200" indent="0">
              <a:spcBef>
                <a:spcPts val="0"/>
              </a:spcBef>
              <a:buNone/>
            </a:pPr>
            <a:r>
              <a:rPr lang="en-US" b="0" dirty="0">
                <a:effectLst/>
                <a:latin typeface="Arial" panose="020B0604020202020204" pitchFamily="34" charset="0"/>
                <a:cs typeface="Arial" panose="020B0604020202020204" pitchFamily="34" charset="0"/>
              </a:rPr>
              <a:t>The perceptron, introduced by Frank Rosenblatt in 1958, is one of the earliest models of an artificial neuron, laying the groundwork for the development of modern neural networks. It was inspired by biological neurons and aimed to mimic the way the brain processes information.</a:t>
            </a:r>
          </a:p>
          <a:p>
            <a:pPr marL="76200" indent="0">
              <a:spcBef>
                <a:spcPts val="0"/>
              </a:spcBef>
              <a:buNone/>
            </a:pPr>
            <a:br>
              <a:rPr lang="en-US" b="1" dirty="0">
                <a:effectLst/>
                <a:latin typeface="Arial" panose="020B0604020202020204" pitchFamily="34" charset="0"/>
                <a:cs typeface="Arial" panose="020B0604020202020204" pitchFamily="34" charset="0"/>
              </a:rPr>
            </a:br>
            <a:br>
              <a:rPr lang="en-US" b="1" dirty="0">
                <a:effectLst/>
                <a:latin typeface="Arial" panose="020B0604020202020204" pitchFamily="34" charset="0"/>
                <a:cs typeface="Arial" panose="020B0604020202020204" pitchFamily="34" charset="0"/>
              </a:rPr>
            </a:br>
            <a:r>
              <a:rPr lang="en-US" b="1" dirty="0">
                <a:effectLst/>
                <a:latin typeface="Arial" panose="020B0604020202020204" pitchFamily="34" charset="0"/>
                <a:cs typeface="Arial" panose="020B0604020202020204" pitchFamily="34" charset="0"/>
              </a:rPr>
              <a:t>Limitations and Influence on Future Research:</a:t>
            </a:r>
          </a:p>
          <a:p>
            <a:pPr marL="76200" indent="0">
              <a:spcBef>
                <a:spcPts val="0"/>
              </a:spcBef>
              <a:buNone/>
            </a:pPr>
            <a:r>
              <a:rPr lang="en-US" b="0" dirty="0">
                <a:effectLst/>
                <a:latin typeface="Arial" panose="020B0604020202020204" pitchFamily="34" charset="0"/>
                <a:cs typeface="Arial" panose="020B0604020202020204" pitchFamily="34" charset="0"/>
              </a:rPr>
              <a:t>While the perceptron was a breakthrough, it had significant limitations, most notably its inability to solve problems that are not linearly separable, such as the XOR problem.</a:t>
            </a:r>
          </a:p>
        </p:txBody>
      </p:sp>
      <p:pic>
        <p:nvPicPr>
          <p:cNvPr id="3074" name="Picture 2">
            <a:extLst>
              <a:ext uri="{FF2B5EF4-FFF2-40B4-BE49-F238E27FC236}">
                <a16:creationId xmlns:a16="http://schemas.microsoft.com/office/drawing/2014/main" id="{43B5856A-B69C-5828-5F6C-2BE9BEE47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9126" y="2738438"/>
            <a:ext cx="8187410" cy="487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870536"/>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4D2492-D5AF-4701-AFD0-12D89A1B2BCF}"/>
</file>

<file path=customXml/itemProps2.xml><?xml version="1.0" encoding="utf-8"?>
<ds:datastoreItem xmlns:ds="http://schemas.openxmlformats.org/officeDocument/2006/customXml" ds:itemID="{5DBC6DD5-EADB-4384-B78D-F405D94B3D90}"/>
</file>

<file path=customXml/itemProps3.xml><?xml version="1.0" encoding="utf-8"?>
<ds:datastoreItem xmlns:ds="http://schemas.openxmlformats.org/officeDocument/2006/customXml" ds:itemID="{FB4C22E3-7D6C-4331-A40E-0E35249F609B}"/>
</file>

<file path=docProps/app.xml><?xml version="1.0" encoding="utf-8"?>
<Properties xmlns="http://schemas.openxmlformats.org/officeDocument/2006/extended-properties" xmlns:vt="http://schemas.openxmlformats.org/officeDocument/2006/docPropsVTypes">
  <Template>Office Theme</Template>
  <TotalTime>21041</TotalTime>
  <Words>2069</Words>
  <Application>Microsoft Macintosh PowerPoint</Application>
  <PresentationFormat>Custom</PresentationFormat>
  <Paragraphs>195</Paragraphs>
  <Slides>24</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Times New Roman</vt:lpstr>
      <vt:lpstr>Wingdings</vt:lpstr>
      <vt:lpstr>Main</vt:lpstr>
      <vt:lpstr>Lecture 1.2 – Introduction to Generative AI</vt:lpstr>
      <vt:lpstr>PowerPoint Presentation</vt:lpstr>
      <vt:lpstr>This lecture</vt:lpstr>
      <vt:lpstr>The Rise of Generative AI “GenAI”</vt:lpstr>
      <vt:lpstr>What is “GenAI”?</vt:lpstr>
      <vt:lpstr>The History of AI – How did we get here?</vt:lpstr>
      <vt:lpstr>How did we get here?</vt:lpstr>
      <vt:lpstr>1956 Dartmouth Conference: The Birth of Artificial Intelligence</vt:lpstr>
      <vt:lpstr>1958 Perceptron by Rosenblatt at Cornell</vt:lpstr>
      <vt:lpstr>1969 Analysis of Perceptrons Minsky &amp; Papert</vt:lpstr>
      <vt:lpstr>1st AI Winter: 1974 - 1980</vt:lpstr>
      <vt:lpstr>Backpropagation – Popularized in 1986 by Hinton et.al</vt:lpstr>
      <vt:lpstr>1986 - Multi-layer Perceptron</vt:lpstr>
      <vt:lpstr>1989 – Universal Function Approximation Theory </vt:lpstr>
      <vt:lpstr>The 2nd AI Winter 1980s-1990s</vt:lpstr>
      <vt:lpstr>2012 AlexNet – Computer Vision and GPUs Dominate AI</vt:lpstr>
      <vt:lpstr>2017++: Attention is all you Need – Everything Changes</vt:lpstr>
      <vt:lpstr>The Risks of GenAI</vt:lpstr>
      <vt:lpstr>Risks of GenAI</vt:lpstr>
      <vt:lpstr>Post-Truth Era?</vt:lpstr>
      <vt:lpstr>Deepfakes</vt:lpstr>
      <vt:lpstr>Job losses due to GenAI</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131</cp:revision>
  <dcterms:created xsi:type="dcterms:W3CDTF">2023-02-16T22:53:10Z</dcterms:created>
  <dcterms:modified xsi:type="dcterms:W3CDTF">2024-08-27T18:18:25Z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0x0101004B8C0436B587D54C83BFD563750D75D3</vt:lpwstr>
  </property>
</Properties>
</file>