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handoutMasterIdLst>
    <p:handoutMasterId r:id="rId26"/>
  </p:handoutMasterIdLst>
  <p:sldIdLst>
    <p:sldId id="276" r:id="rId5"/>
    <p:sldId id="263" r:id="rId6"/>
    <p:sldId id="277" r:id="rId7"/>
    <p:sldId id="278" r:id="rId8"/>
    <p:sldId id="343" r:id="rId9"/>
    <p:sldId id="356" r:id="rId10"/>
    <p:sldId id="350" r:id="rId11"/>
    <p:sldId id="357" r:id="rId12"/>
    <p:sldId id="361" r:id="rId13"/>
    <p:sldId id="362" r:id="rId14"/>
    <p:sldId id="363" r:id="rId15"/>
    <p:sldId id="352" r:id="rId16"/>
    <p:sldId id="358" r:id="rId17"/>
    <p:sldId id="360" r:id="rId18"/>
    <p:sldId id="364" r:id="rId19"/>
    <p:sldId id="354" r:id="rId20"/>
    <p:sldId id="355" r:id="rId21"/>
    <p:sldId id="359" r:id="rId22"/>
    <p:sldId id="307" r:id="rId23"/>
    <p:sldId id="259" r:id="rId24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900"/>
    <a:srgbClr val="3C3C3C"/>
    <a:srgbClr val="5E5E5E"/>
    <a:srgbClr val="2E2E2E"/>
    <a:srgbClr val="5494F8"/>
    <a:srgbClr val="9273F2"/>
    <a:srgbClr val="22C7A9"/>
    <a:srgbClr val="E1A624"/>
    <a:srgbClr val="8C8C8C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CAA272-22C1-7A43-89F3-EBF3DCBEDB01}" v="1" dt="2025-02-07T18:36:20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73" autoAdjust="0"/>
    <p:restoredTop sz="91845" autoAdjust="0"/>
  </p:normalViewPr>
  <p:slideViewPr>
    <p:cSldViewPr snapToGrid="0">
      <p:cViewPr varScale="1">
        <p:scale>
          <a:sx n="90" d="100"/>
          <a:sy n="90" d="100"/>
        </p:scale>
        <p:origin x="1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16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Bungo" userId="S::jbungo@nvidia.com::68c73667-b054-4751-86c2-2fef667112d9" providerId="AD" clId="Web-{9CCAA272-22C1-7A43-89F3-EBF3DCBEDB01}"/>
    <pc:docChg chg="modSld">
      <pc:chgData name="Joe Bungo" userId="S::jbungo@nvidia.com::68c73667-b054-4751-86c2-2fef667112d9" providerId="AD" clId="Web-{9CCAA272-22C1-7A43-89F3-EBF3DCBEDB01}" dt="2025-02-07T18:36:20.245" v="0" actId="20577"/>
      <pc:docMkLst>
        <pc:docMk/>
      </pc:docMkLst>
      <pc:sldChg chg="modSp">
        <pc:chgData name="Joe Bungo" userId="S::jbungo@nvidia.com::68c73667-b054-4751-86c2-2fef667112d9" providerId="AD" clId="Web-{9CCAA272-22C1-7A43-89F3-EBF3DCBEDB01}" dt="2025-02-07T18:36:20.245" v="0" actId="20577"/>
        <pc:sldMkLst>
          <pc:docMk/>
          <pc:sldMk cId="809099762" sldId="276"/>
        </pc:sldMkLst>
        <pc:spChg chg="mod">
          <ac:chgData name="Joe Bungo" userId="S::jbungo@nvidia.com::68c73667-b054-4751-86c2-2fef667112d9" providerId="AD" clId="Web-{9CCAA272-22C1-7A43-89F3-EBF3DCBEDB01}" dt="2025-02-07T18:36:20.245" v="0" actId="20577"/>
          <ac:spMkLst>
            <pc:docMk/>
            <pc:sldMk cId="809099762" sldId="276"/>
            <ac:spMk id="44" creationId="{4EBA068B-2FF1-FB89-2F1F-2626FDA6AC2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EB37F4-52CA-CE5A-5DA9-7683CD471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F9CA9-E30E-0D0E-FF6D-0C177BDC66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2E269-073C-432F-99B9-1A430327F754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2/7/2025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59C67-51D9-0A9F-6005-73E95F9966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84CA1-2314-25CA-0438-5FD4B26D19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A43E2-1904-4141-815A-62FAF73CF1B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64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DF7848-F7ED-498C-BF8F-E6D7D336C5C8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C5F5F8-CF2F-46BA-81DC-1E28D7916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5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rkov_mode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3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https://ogre51.medium.com/nlp-explain-bag-of-words-3b9fc4f211e8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5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colah.github.io</a:t>
            </a:r>
            <a:r>
              <a:rPr lang="en-US" dirty="0"/>
              <a:t>/posts/2015-08-Understanding-LSTMs/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6D18C796-BED5-4453-856F-C615D862B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4D8AF532-7483-FD4B-37D0-002C010104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A14BEFEF-813B-9579-4503-029702FE80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5406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builtin.com</a:t>
            </a:r>
            <a:r>
              <a:rPr lang="en-US" dirty="0"/>
              <a:t>/artificial-intelligence/transformer-neural-network</a:t>
            </a:r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/abs/1706.03762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68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www.researchgate.net</a:t>
            </a:r>
            <a:r>
              <a:rPr lang="en-US" dirty="0"/>
              <a:t>/figure/The-Transformers-Architecture-as-defined-in-GPT-14_fig3_374935854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0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/wiki/ELIZA</a:t>
            </a:r>
          </a:p>
          <a:p>
            <a:r>
              <a:rPr lang="en-US" dirty="0"/>
              <a:t>https://</a:t>
            </a:r>
            <a:r>
              <a:rPr lang="en-US" dirty="0" err="1"/>
              <a:t>www.britannica.com</a:t>
            </a:r>
            <a:r>
              <a:rPr lang="en-US" dirty="0"/>
              <a:t>/topic/Syntactic-Structures</a:t>
            </a:r>
          </a:p>
          <a:p>
            <a:r>
              <a:rPr lang="en-US" dirty="0"/>
              <a:t>https://</a:t>
            </a:r>
            <a:r>
              <a:rPr lang="en-US" dirty="0" err="1"/>
              <a:t>botpenguin.com</a:t>
            </a:r>
            <a:r>
              <a:rPr lang="en-US" dirty="0"/>
              <a:t>/glossary/n-gram</a:t>
            </a:r>
          </a:p>
          <a:p>
            <a:r>
              <a:rPr lang="en-US" dirty="0"/>
              <a:t>https://</a:t>
            </a:r>
            <a:r>
              <a:rPr lang="en-US" dirty="0" err="1"/>
              <a:t>pub.aimind.so</a:t>
            </a:r>
            <a:r>
              <a:rPr lang="en-US" dirty="0"/>
              <a:t>/generating-text-with-lstm-networks-using-tensorflow-a-comprehensive-guide-79cc2eeda20a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57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botpenguin.com</a:t>
            </a:r>
            <a:r>
              <a:rPr lang="en-US" dirty="0"/>
              <a:t>/glossary/named-entity-recognition</a:t>
            </a:r>
          </a:p>
          <a:p>
            <a:r>
              <a:rPr lang="en-US" dirty="0"/>
              <a:t>https://</a:t>
            </a:r>
            <a:r>
              <a:rPr lang="en-US" dirty="0" err="1"/>
              <a:t>cloud.google.com</a:t>
            </a:r>
            <a:r>
              <a:rPr lang="en-US" dirty="0"/>
              <a:t>/use-cases/ai-code-generation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4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D4DA4228-5B18-3775-A145-26A100DBB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2E7BEEBC-4C8A-890F-6AB7-E33ADB29C0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BCE598D8-748B-C497-6AF8-F71ECDE46C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934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medium.com</a:t>
            </a:r>
            <a:r>
              <a:rPr lang="en-US" dirty="0"/>
              <a:t>/@</a:t>
            </a:r>
            <a:r>
              <a:rPr lang="en-US" dirty="0" err="1"/>
              <a:t>ginoasuncion</a:t>
            </a:r>
            <a:r>
              <a:rPr lang="en-US" dirty="0"/>
              <a:t>/an-overview-of-n-gram-language-modeling-e0f2d0f9f089</a:t>
            </a:r>
          </a:p>
          <a:p>
            <a:r>
              <a:rPr lang="en-US" sz="1200" b="0" i="0" u="none" strike="noStrike" dirty="0">
                <a:solidFill>
                  <a:srgbClr val="0366D6"/>
                </a:solidFill>
                <a:effectLst/>
                <a:hlinkClick r:id="rId3"/>
              </a:rPr>
              <a:t>http://en.wikipedia.org/wiki/Markov_model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www.geeksforgeeks.org</a:t>
            </a:r>
            <a:r>
              <a:rPr lang="en-US" dirty="0"/>
              <a:t>/rule-based-approach-in-</a:t>
            </a:r>
            <a:r>
              <a:rPr lang="en-US" dirty="0" err="1"/>
              <a:t>nlp</a:t>
            </a:r>
            <a:r>
              <a:rPr lang="en-US" dirty="0"/>
              <a:t>/</a:t>
            </a:r>
          </a:p>
          <a:p>
            <a:r>
              <a:rPr lang="en-US" dirty="0"/>
              <a:t>https://</a:t>
            </a:r>
            <a:r>
              <a:rPr lang="en-US" dirty="0" err="1"/>
              <a:t>lumenci.com</a:t>
            </a:r>
            <a:r>
              <a:rPr lang="en-US" dirty="0"/>
              <a:t>/blogs/language-processing-models/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4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explodingtopics.com</a:t>
            </a:r>
            <a:r>
              <a:rPr lang="en-US" dirty="0"/>
              <a:t>/blog/data-generated-per-day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87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60D57F1B-AAD3-F386-9ED3-29CAD9DCE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FB7326AD-2D8E-63AC-1165-FE9A3ACA8F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A5E4D0CF-E4AE-6DE0-33F8-4A79FF8485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930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A8191-E24C-7B6F-FB58-49DEEABA7B36}"/>
              </a:ext>
            </a:extLst>
          </p:cNvPr>
          <p:cNvSpPr/>
          <p:nvPr userDrawn="1"/>
        </p:nvSpPr>
        <p:spPr>
          <a:xfrm>
            <a:off x="0" y="3126686"/>
            <a:ext cx="18288000" cy="7160315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2" y="4219047"/>
            <a:ext cx="9027389" cy="35814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2" y="7907867"/>
            <a:ext cx="9027389" cy="13843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2D846C45-8C01-7905-824B-5D2DC8633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2" y="1058971"/>
            <a:ext cx="2878667" cy="9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8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A8191-E24C-7B6F-FB58-49DEEABA7B36}"/>
              </a:ext>
            </a:extLst>
          </p:cNvPr>
          <p:cNvSpPr/>
          <p:nvPr userDrawn="1"/>
        </p:nvSpPr>
        <p:spPr>
          <a:xfrm>
            <a:off x="0" y="3126686"/>
            <a:ext cx="18288000" cy="7160315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2" y="4219047"/>
            <a:ext cx="9025128" cy="35814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2D846C45-8C01-7905-824B-5D2DC8633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2" y="1058971"/>
            <a:ext cx="2878667" cy="9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8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5CD6645-E358-065F-49DF-A46CA41A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1EA9A5A-39E0-5829-436D-EEF970CD4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726267"/>
            <a:ext cx="15773400" cy="62005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5C57E5FA-D7D8-C710-CDD2-D87B90040932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1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15773400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6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9292170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61494F35-04CA-F2B5-C6F7-5C728C698C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99993" y="3352799"/>
            <a:ext cx="5729103" cy="5590917"/>
          </a:xfrm>
          <a:solidFill>
            <a:schemeClr val="tx1">
              <a:alpha val="16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2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RANDED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15773400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57BD5-2581-983E-3DFA-697C692A58AE}"/>
              </a:ext>
            </a:extLst>
          </p:cNvPr>
          <p:cNvSpPr/>
          <p:nvPr userDrawn="1"/>
        </p:nvSpPr>
        <p:spPr>
          <a:xfrm>
            <a:off x="13546667" y="9443753"/>
            <a:ext cx="4741333" cy="843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8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F6E807-C49A-A04F-40C6-DF05095458B7}"/>
              </a:ext>
            </a:extLst>
          </p:cNvPr>
          <p:cNvSpPr/>
          <p:nvPr userDrawn="1"/>
        </p:nvSpPr>
        <p:spPr>
          <a:xfrm>
            <a:off x="0" y="1"/>
            <a:ext cx="18288000" cy="7823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174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2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7378703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83DBB-8F6E-467D-C641-425479F81F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2934" y="3352271"/>
            <a:ext cx="7396163" cy="5588000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34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14719609" y="9643252"/>
            <a:ext cx="130694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6103160" y="9643252"/>
            <a:ext cx="834927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6283568" y="9643252"/>
            <a:ext cx="747132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3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697" y="2726267"/>
            <a:ext cx="15773400" cy="6200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697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F21BC3-6855-482B-BE14-433C3AA25B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5BF8F4-9CF3-58AD-1D19-2FC5E8004A43}"/>
              </a:ext>
            </a:extLst>
          </p:cNvPr>
          <p:cNvCxnSpPr>
            <a:cxnSpLocks/>
          </p:cNvCxnSpPr>
          <p:nvPr userDrawn="1"/>
        </p:nvCxnSpPr>
        <p:spPr>
          <a:xfrm>
            <a:off x="16802165" y="9641056"/>
            <a:ext cx="0" cy="34254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05730FE6-9808-E59D-A5FF-D197158D564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633" y="9602074"/>
            <a:ext cx="1213194" cy="417978"/>
          </a:xfrm>
          <a:prstGeom prst="rect">
            <a:avLst/>
          </a:prstGeom>
        </p:spPr>
      </p:pic>
      <p:pic>
        <p:nvPicPr>
          <p:cNvPr id="9" name="Picture 8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B61162B8-5C69-860C-DEF2-4AD0A11F35A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223" y="9677029"/>
            <a:ext cx="925653" cy="2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9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4" r:id="rId4"/>
    <p:sldLayoutId id="2147483690" r:id="rId5"/>
    <p:sldLayoutId id="2147483689" r:id="rId6"/>
    <p:sldLayoutId id="2147483688" r:id="rId7"/>
    <p:sldLayoutId id="2147483685" r:id="rId8"/>
    <p:sldLayoutId id="2147483691" r:id="rId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eativecommons.org/licenses/by-nc/4.0/legalcode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>
            <a:extLst>
              <a:ext uri="{FF2B5EF4-FFF2-40B4-BE49-F238E27FC236}">
                <a16:creationId xmlns:a16="http://schemas.microsoft.com/office/drawing/2014/main" id="{4EBA068B-2FF1-FB89-2F1F-2626FDA6A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702" y="4219047"/>
            <a:ext cx="9178742" cy="358140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Lecture 2.1 - Natural </a:t>
            </a:r>
            <a:r>
              <a:rPr lang="en-US" dirty="0">
                <a:latin typeface="Arial"/>
                <a:cs typeface="Arial"/>
              </a:rPr>
              <a:t>Language Processing and Language Modeling</a:t>
            </a:r>
          </a:p>
        </p:txBody>
      </p:sp>
      <p:sp>
        <p:nvSpPr>
          <p:cNvPr id="45" name="Subtitle 44">
            <a:extLst>
              <a:ext uri="{FF2B5EF4-FFF2-40B4-BE49-F238E27FC236}">
                <a16:creationId xmlns:a16="http://schemas.microsoft.com/office/drawing/2014/main" id="{9162B3C6-DC4F-9333-7495-3ADDADB4E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Generative AI Teaching Kit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5CC8BF-FCEA-BEFC-9B2F-BF5A0BBEAA02}"/>
              </a:ext>
            </a:extLst>
          </p:cNvPr>
          <p:cNvCxnSpPr>
            <a:cxnSpLocks/>
          </p:cNvCxnSpPr>
          <p:nvPr/>
        </p:nvCxnSpPr>
        <p:spPr>
          <a:xfrm>
            <a:off x="3956319" y="1151467"/>
            <a:ext cx="0" cy="8128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C7D1D-1EF7-437E-C59A-9EDAF77DD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" b="6089"/>
          <a:stretch/>
        </p:blipFill>
        <p:spPr>
          <a:xfrm>
            <a:off x="11030906" y="4219048"/>
            <a:ext cx="5776578" cy="5073120"/>
          </a:xfrm>
          <a:prstGeom prst="rect">
            <a:avLst/>
          </a:prstGeom>
        </p:spPr>
      </p:pic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A5BC2650-98A6-C775-039B-2AF1582A5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84" y="1236824"/>
            <a:ext cx="2196392" cy="6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9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2B51B-F70C-A2D4-FFD6-4F8BEB75A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02CA-3E7E-CC18-A9E1-C3A65F43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 NLP Methods - Limitations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E9CCA-7DEC-5D56-6A16-ADD4210A7F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6" y="2197373"/>
            <a:ext cx="12045954" cy="674029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3. Handling Out-of-Vocabulary (OOV) Words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Vocabulary Limitations: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Classical methods struggle with unseen words or variations (e.g., “tweeted” vs. “tweet”).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Morphological Variations: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Inflexible handling of word forms (e.g., “run,” “running,” “ran”).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/>
            </a:b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4. Difficulty in Capturing Semantics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Surface-Level Understanding: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Classical methods focus on syntax and word frequency rather than meaning.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No Contextual Word Representation: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Words are treated independently, missing nuances and context (e.g., “bat” as an animal vs. sports equipment</a:t>
            </a:r>
            <a:r>
              <a:rPr lang="en-US" b="0" dirty="0">
                <a:solidFill>
                  <a:srgbClr val="B5B3AA"/>
                </a:solidFill>
                <a:effectLst/>
                <a:latin typeface="Menlo" panose="020B0609030804020204" pitchFamily="49" charset="0"/>
              </a:rPr>
              <a:t>).</a:t>
            </a:r>
            <a:endParaRPr lang="en-US" b="0" dirty="0">
              <a:solidFill>
                <a:srgbClr val="DDDDDD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16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CF6C3-FCBF-942C-F282-C7C645471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ED6B-AC85-BA5E-E48C-FEE41EF2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 NLP Methods - Limitations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69A49-D7F2-85BC-2656-CE64C7B46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6" y="2197373"/>
            <a:ext cx="8931279" cy="674029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5. Poor Scalability with Large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/>
              </a:rPr>
              <a:t>Rule Explosion: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As data size grows, maintaining and expanding rule sets becomes impractical.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/>
              </a:rPr>
              <a:t>Statistical Models: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Often require extensive feature engineering and large labeled datasets.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>
              <a:effectLst/>
            </a:endParaRPr>
          </a:p>
        </p:txBody>
      </p:sp>
      <p:pic>
        <p:nvPicPr>
          <p:cNvPr id="4098" name="Picture 2" descr="Amount of Data Created Daily (2024)">
            <a:extLst>
              <a:ext uri="{FF2B5EF4-FFF2-40B4-BE49-F238E27FC236}">
                <a16:creationId xmlns:a16="http://schemas.microsoft.com/office/drawing/2014/main" id="{1E47153D-C7A2-05C7-7AC4-9F6F77C9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584" y="2085975"/>
            <a:ext cx="67675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23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1717D4-BE11-2751-D1E5-B7A40BB2B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6895F41D-8034-8F9D-4E53-253539F844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/>
            <a:r>
              <a:rPr lang="en-US" sz="4800" b="0" i="0" dirty="0">
                <a:effectLst/>
                <a:latin typeface="Arial" panose="020B0604020202020204" pitchFamily="34" charset="0"/>
              </a:rPr>
              <a:t>Language Models: From Basics to Modern Approaches</a:t>
            </a:r>
          </a:p>
        </p:txBody>
      </p:sp>
    </p:spTree>
    <p:extLst>
      <p:ext uri="{BB962C8B-B14F-4D97-AF65-F5344CB8AC3E}">
        <p14:creationId xmlns:p14="http://schemas.microsoft.com/office/powerpoint/2010/main" val="341690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ED9C4-AE56-EDC4-E0C2-A649062ED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311C-ECB9-2CF7-7FEA-37E81025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Language Models: From Basics to Modern Approaches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5BB9-C1D7-9B94-CED7-477FF321A0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6" y="2737152"/>
            <a:ext cx="15773400" cy="620051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are language models/language modeling?</a:t>
            </a:r>
          </a:p>
          <a:p>
            <a:pPr marL="0" indent="0" algn="l">
              <a:buNone/>
            </a:pP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Language modeling is the process of assigning probabilities to sequences of words, capturing how likely a sequence is to occur. </a:t>
            </a:r>
          </a:p>
          <a:p>
            <a:pPr marL="0" indent="0" algn="l">
              <a:buNone/>
            </a:pP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Screenshot-from-2019-10-08-15-56-38-2">
            <a:extLst>
              <a:ext uri="{FF2B5EF4-FFF2-40B4-BE49-F238E27FC236}">
                <a16:creationId xmlns:a16="http://schemas.microsoft.com/office/drawing/2014/main" id="{801E6394-23F2-2B08-1E25-D974D622D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9534"/>
          <a:stretch/>
        </p:blipFill>
        <p:spPr bwMode="auto">
          <a:xfrm>
            <a:off x="2316167" y="5327524"/>
            <a:ext cx="9444038" cy="16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nguage modeling image">
            <a:extLst>
              <a:ext uri="{FF2B5EF4-FFF2-40B4-BE49-F238E27FC236}">
                <a16:creationId xmlns:a16="http://schemas.microsoft.com/office/drawing/2014/main" id="{EB83D206-2A20-E477-DB70-87B503270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7197" r="3602" b="7051"/>
          <a:stretch/>
        </p:blipFill>
        <p:spPr bwMode="auto">
          <a:xfrm>
            <a:off x="7988304" y="6558250"/>
            <a:ext cx="9144000" cy="299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creenshot-from-2019-10-08-15-56-38-2">
            <a:extLst>
              <a:ext uri="{FF2B5EF4-FFF2-40B4-BE49-F238E27FC236}">
                <a16:creationId xmlns:a16="http://schemas.microsoft.com/office/drawing/2014/main" id="{7199CBF2-D63F-17F4-408A-1E65B3D1F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4" r="54574" b="69714"/>
          <a:stretch/>
        </p:blipFill>
        <p:spPr bwMode="auto">
          <a:xfrm>
            <a:off x="1358904" y="7256950"/>
            <a:ext cx="1243013" cy="49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6F35F3-14AA-9511-B9A7-B06C65B9AF3C}"/>
              </a:ext>
            </a:extLst>
          </p:cNvPr>
          <p:cNvSpPr txBox="1"/>
          <p:nvPr/>
        </p:nvSpPr>
        <p:spPr>
          <a:xfrm>
            <a:off x="2601917" y="7351777"/>
            <a:ext cx="5386387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is the probability of word w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given that word w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the previous word. Typically, the word with the highest probability in the vocabulary is then selected as the next word.</a:t>
            </a:r>
          </a:p>
        </p:txBody>
      </p:sp>
    </p:spTree>
    <p:extLst>
      <p:ext uri="{BB962C8B-B14F-4D97-AF65-F5344CB8AC3E}">
        <p14:creationId xmlns:p14="http://schemas.microsoft.com/office/powerpoint/2010/main" val="282023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F35D5-A002-8429-847E-152EABD6E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8DEDF-2C32-E775-F5B7-8F039DB6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Language Models: From Basics to Modern Approaches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1BBBB-8BF5-A763-49B0-B977C80841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6" y="1943101"/>
            <a:ext cx="9974267" cy="77295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0" u="sng" dirty="0">
                <a:effectLst/>
              </a:rPr>
              <a:t>Bag of Words (</a:t>
            </a:r>
            <a:r>
              <a:rPr lang="en-US" sz="2000" b="0" u="sng" dirty="0" err="1">
                <a:effectLst/>
              </a:rPr>
              <a:t>BoW</a:t>
            </a:r>
            <a:r>
              <a:rPr lang="en-US" sz="2000" b="0" u="sng" dirty="0">
                <a:effectLst/>
              </a:rPr>
              <a:t>)</a:t>
            </a:r>
            <a:br>
              <a:rPr lang="en-US" sz="2000" b="0" u="sng" dirty="0">
                <a:effectLst/>
              </a:rPr>
            </a:br>
            <a:r>
              <a:rPr lang="en-US" sz="1800" b="1" dirty="0">
                <a:effectLst/>
              </a:rPr>
              <a:t>Description</a:t>
            </a:r>
            <a:r>
              <a:rPr lang="en-US" sz="1800" b="0" dirty="0">
                <a:effectLst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0" dirty="0">
                <a:effectLst/>
              </a:rPr>
              <a:t>Represents text as an unordered collection of words, ignoring grammar and word order.</a:t>
            </a:r>
            <a:br>
              <a:rPr lang="en-US" sz="1800" b="0" dirty="0">
                <a:effectLst/>
              </a:rPr>
            </a:br>
            <a:r>
              <a:rPr lang="en-US" sz="1800" b="1" dirty="0">
                <a:effectLst/>
              </a:rPr>
              <a:t>Pros: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dirty="0">
                <a:effectLst/>
              </a:rPr>
              <a:t>Simple and Efficient: Easy to implement and computationally inexpensive.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dirty="0">
                <a:effectLst/>
              </a:rPr>
              <a:t>Good for Short Texts: Works well when context and order aren’t crucial (e.g., spam detection).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effectLst/>
              </a:rPr>
              <a:t>Cons: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dirty="0">
                <a:effectLst/>
              </a:rPr>
              <a:t>Ignores Word Order: Loses context and meaning (e.g., “not good” vs. “good”).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dirty="0">
                <a:effectLst/>
              </a:rPr>
              <a:t>Sparse Representation: Large vocabulary leads to high-dimensional, sparse vectors.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dirty="0">
                <a:effectLst/>
              </a:rPr>
              <a:t>Contextual Limitations: Struggles with understanding relationships between words.</a:t>
            </a:r>
            <a:endParaRPr lang="en-US" sz="1800" dirty="0"/>
          </a:p>
          <a:p>
            <a:pPr marL="0" indent="0">
              <a:buNone/>
            </a:pPr>
            <a:endParaRPr lang="en-US" sz="2000" b="0" i="0" u="sng" dirty="0">
              <a:effectLst/>
            </a:endParaRPr>
          </a:p>
          <a:p>
            <a:pPr marL="0" indent="0">
              <a:buNone/>
            </a:pPr>
            <a:r>
              <a:rPr lang="en-US" sz="2000" b="0" i="0" u="sng" dirty="0">
                <a:effectLst/>
              </a:rPr>
              <a:t>N-Gram Models</a:t>
            </a:r>
            <a:endParaRPr lang="en-US" sz="2000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effectLst/>
              </a:rPr>
              <a:t>Description: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0" dirty="0">
                <a:effectLst/>
              </a:rPr>
              <a:t>Represents text as sequences of ￼-length contiguous words (e.g., bigrams = 2-word sequences).</a:t>
            </a:r>
            <a:br>
              <a:rPr lang="en-US" sz="1800" b="0" dirty="0">
                <a:effectLst/>
              </a:rPr>
            </a:br>
            <a:r>
              <a:rPr lang="en-US" sz="1800" b="1" dirty="0">
                <a:effectLst/>
              </a:rPr>
              <a:t>Pros: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dirty="0">
                <a:effectLst/>
              </a:rPr>
              <a:t>Captures Word Order: Preserves local context and basic syntax.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dirty="0">
                <a:effectLst/>
              </a:rPr>
              <a:t>Better Context Representation: Improves performance over </a:t>
            </a:r>
            <a:r>
              <a:rPr lang="en-US" sz="1800" b="0" dirty="0" err="1">
                <a:effectLst/>
              </a:rPr>
              <a:t>BoW</a:t>
            </a:r>
            <a:r>
              <a:rPr lang="en-US" sz="1800" b="0" dirty="0">
                <a:effectLst/>
              </a:rPr>
              <a:t> for tasks like language modeling.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effectLst/>
              </a:rPr>
              <a:t>Cons: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dirty="0">
                <a:effectLst/>
              </a:rPr>
              <a:t>Limited Context Window: Can’t capture long-range dependencies (e.g., beyond 3-4 words).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dirty="0">
                <a:effectLst/>
              </a:rPr>
              <a:t>Data Sparsity: Rare n-grams can lead to poor generalization.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dirty="0">
                <a:effectLst/>
              </a:rPr>
              <a:t>Scalability Issues: Large n-grams increase computational and memory demands.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6621858-2F66-5313-1574-F204C9739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562" y="2431392"/>
            <a:ext cx="5981699" cy="34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ni-gram, Bi-gram, and Tri-gram Model&#10;">
            <a:extLst>
              <a:ext uri="{FF2B5EF4-FFF2-40B4-BE49-F238E27FC236}">
                <a16:creationId xmlns:a16="http://schemas.microsoft.com/office/drawing/2014/main" id="{ED6DAAC2-727C-3913-4589-50C738AE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437" y="6686990"/>
            <a:ext cx="5302254" cy="226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98A9C5-7F76-3CB7-9E61-1660446C2FED}"/>
              </a:ext>
            </a:extLst>
          </p:cNvPr>
          <p:cNvSpPr txBox="1"/>
          <p:nvPr/>
        </p:nvSpPr>
        <p:spPr>
          <a:xfrm>
            <a:off x="11501436" y="9026307"/>
            <a:ext cx="66436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b="1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P(“There was heavy rain”) ~ P(“There”) P(“</a:t>
            </a:r>
            <a:r>
              <a:rPr lang="en-US" sz="1000" b="1" i="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was”|“'There</a:t>
            </a:r>
            <a:r>
              <a:rPr lang="en-US" sz="1000" b="1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”) P(“</a:t>
            </a:r>
            <a:r>
              <a:rPr lang="en-US" sz="1000" b="1" i="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heavy”|“was</a:t>
            </a:r>
            <a:r>
              <a:rPr lang="en-US" sz="1000" b="1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”) P(“</a:t>
            </a:r>
            <a:r>
              <a:rPr lang="en-US" sz="1000" b="1" i="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rain”|“heavy</a:t>
            </a:r>
            <a:r>
              <a:rPr lang="en-US" sz="1000" b="1" i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  <a:endParaRPr lang="en-US" sz="1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9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F5CF8-1028-EE0B-306E-8DECB35F3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F605-D032-4726-7BD9-EEF87B10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Language Models: From Basics to Modern Approaches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51AE6-806B-7BBE-3BB3-A61BBF2208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1957388"/>
            <a:ext cx="17516475" cy="6980282"/>
          </a:xfrm>
        </p:spPr>
        <p:txBody>
          <a:bodyPr numCol="2" spcCol="914400">
            <a:no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u="sng" dirty="0"/>
              <a:t>Recurrent Neural Networks</a:t>
            </a:r>
            <a:endParaRPr lang="en-US" sz="2000" u="sng" dirty="0"/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u="sng" dirty="0"/>
              <a:t>Advantages of RNNs: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Handle sequential data, including text, speech, and time series.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Process inputs of any length, unlike feedforward neural networks.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Share weights across time steps, enhancing training efficiency.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en-US" sz="2000" u="sng" dirty="0"/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u="sng" dirty="0"/>
              <a:t>Disadvantages of RNNs: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Prone to vanishing and exploding gradient problems.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Training can be challenging, especially for long sequences.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Computationally slower than other neural network architectures.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u="sng" dirty="0"/>
              <a:t>Long-Short Term Memory Networks</a:t>
            </a:r>
            <a:endParaRPr lang="en-US" dirty="0"/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u="sng" dirty="0"/>
              <a:t>Advantages of LSTMs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Address the Vanishing Gradient Problem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Capable of Learning Long-Range Dependencies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Effective Handling of Sequential Data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Improved Gradient Flow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u="sng" dirty="0"/>
              <a:t>Disadvantages of LSTMs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Computational Complexity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Memory Usage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Overfitting on Small Datasets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Slower Inference and Training</a:t>
            </a:r>
          </a:p>
        </p:txBody>
      </p:sp>
      <p:pic>
        <p:nvPicPr>
          <p:cNvPr id="6148" name="Picture 4" descr="A LSTM neural network.">
            <a:extLst>
              <a:ext uri="{FF2B5EF4-FFF2-40B4-BE49-F238E27FC236}">
                <a16:creationId xmlns:a16="http://schemas.microsoft.com/office/drawing/2014/main" id="{731CA522-48DA-388A-3155-03B92F196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633" y="6945358"/>
            <a:ext cx="4504392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n unrolled recurrent neural network.">
            <a:extLst>
              <a:ext uri="{FF2B5EF4-FFF2-40B4-BE49-F238E27FC236}">
                <a16:creationId xmlns:a16="http://schemas.microsoft.com/office/drawing/2014/main" id="{86AEF325-8551-D739-787A-E56882533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18" y="6827936"/>
            <a:ext cx="5715000" cy="15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87F2E714-6D15-304B-5863-C177CDC2A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EF587548-1904-0444-5BB8-3200B59998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/>
            <a:r>
              <a:rPr lang="en-US" sz="4800" b="0" i="0" dirty="0">
                <a:effectLst/>
                <a:latin typeface="Arial" panose="020B0604020202020204" pitchFamily="34" charset="0"/>
              </a:rPr>
              <a:t>Transformers and the Rise of Modern LMs</a:t>
            </a:r>
          </a:p>
        </p:txBody>
      </p:sp>
    </p:spTree>
    <p:extLst>
      <p:ext uri="{BB962C8B-B14F-4D97-AF65-F5344CB8AC3E}">
        <p14:creationId xmlns:p14="http://schemas.microsoft.com/office/powerpoint/2010/main" val="236580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E935B-71CD-97A8-BF8E-DA343AE5B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B42A-E433-F09F-2523-9CF08635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Transformers and the Rise of Modern 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B30C2-37E7-548C-FE9B-7C16187ED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6" y="2737152"/>
            <a:ext cx="9859967" cy="68640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A neural network architecture designed for handling sequential data using a </a:t>
            </a:r>
            <a:r>
              <a:rPr lang="en-US" b="1" dirty="0">
                <a:solidFill>
                  <a:srgbClr val="0E0E0E"/>
                </a:solidFill>
                <a:effectLst/>
              </a:rPr>
              <a:t>self-attention mechanism</a:t>
            </a:r>
            <a:r>
              <a:rPr lang="en-US" dirty="0">
                <a:solidFill>
                  <a:srgbClr val="0E0E0E"/>
                </a:solidFill>
                <a:effectLst/>
              </a:rPr>
              <a:t>. Introduced in the paper </a:t>
            </a:r>
            <a:r>
              <a:rPr lang="en-US" i="1" dirty="0">
                <a:solidFill>
                  <a:srgbClr val="0E0E0E"/>
                </a:solidFill>
                <a:effectLst/>
              </a:rPr>
              <a:t>“Attention Is All You Need”</a:t>
            </a:r>
            <a:r>
              <a:rPr lang="en-US" dirty="0">
                <a:solidFill>
                  <a:srgbClr val="0E0E0E"/>
                </a:solidFill>
                <a:effectLst/>
              </a:rPr>
              <a:t> (2017), Transformers are the foundation for modern models like BERT, GPT, and T5.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In the following modules we will delve into the structure and training of transformer-based models.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4" name="Picture 2" descr="A schematic of the transformer neural network">
            <a:extLst>
              <a:ext uri="{FF2B5EF4-FFF2-40B4-BE49-F238E27FC236}">
                <a16:creationId xmlns:a16="http://schemas.microsoft.com/office/drawing/2014/main" id="{F01423F6-326F-8246-4092-0B9463290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022" y="1254918"/>
            <a:ext cx="363989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 step-by-step breakdown of self attention | by fishingalone | Medium">
            <a:extLst>
              <a:ext uri="{FF2B5EF4-FFF2-40B4-BE49-F238E27FC236}">
                <a16:creationId xmlns:a16="http://schemas.microsoft.com/office/drawing/2014/main" id="{570262DB-AFC1-6BDD-F92B-B33743FCC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209" y="6556101"/>
            <a:ext cx="4178053" cy="27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053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ED409-9324-AB70-16BD-924B0710A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3B473-59A5-34D2-D1E2-32AB624B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Transformers and the Rise of Modern 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D8953-F4A1-E5F6-8D63-C560EBCF3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6" y="2737152"/>
            <a:ext cx="8931279" cy="62005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0" dirty="0">
                <a:effectLst/>
              </a:rPr>
              <a:t>Pros: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Handles Long-Range Dependencies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Parallelizable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Scalability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State-of-the-Art Performance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0" dirty="0">
                <a:effectLst/>
              </a:rPr>
              <a:t>Cons: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High Computational Cost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Data Hungry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Lack of Recurrence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Interpretability Issues</a:t>
            </a:r>
            <a:endParaRPr lang="en-US" sz="2800" b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9218" name="Picture 2" descr="The Transformers Architecture as defined in GPT [14]">
            <a:extLst>
              <a:ext uri="{FF2B5EF4-FFF2-40B4-BE49-F238E27FC236}">
                <a16:creationId xmlns:a16="http://schemas.microsoft.com/office/drawing/2014/main" id="{87411C63-4B4E-0473-B87F-A35E2D677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2737152"/>
            <a:ext cx="10795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80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F5444-42A4-211A-6DC6-6428A2207C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Natural Language Processing and Language Modeling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7EC8AD-7255-77E7-9DAE-6551E1E4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Wrap 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CFB7AC-A843-0C22-6E16-61577CFD6C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 we introduced natural language processing and language models </a:t>
            </a:r>
          </a:p>
          <a:p>
            <a:r>
              <a:rPr lang="en-US" dirty="0"/>
              <a:t>We saw the evolution of NLP approaches from the 1950s rules-based methods to the current deep learning approaches </a:t>
            </a:r>
          </a:p>
          <a:p>
            <a:r>
              <a:rPr lang="en-US" dirty="0"/>
              <a:t>Language models were described as a family of probabilistic models used to predict/classify the next word which would solve or naturally follow a given sequence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----------------------------------------------------------------------------- </a:t>
            </a:r>
          </a:p>
          <a:p>
            <a:pPr marL="0" indent="0">
              <a:buNone/>
            </a:pPr>
            <a:r>
              <a:rPr lang="en-US" sz="2400" dirty="0"/>
              <a:t>In the next class we will explore tokens and tokenization to see how these models connect language </a:t>
            </a:r>
            <a:r>
              <a:rPr lang="en-US" sz="2400"/>
              <a:t>with computing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4" descr="phrase structure of the sentence “The man will hit the ball”">
            <a:extLst>
              <a:ext uri="{FF2B5EF4-FFF2-40B4-BE49-F238E27FC236}">
                <a16:creationId xmlns:a16="http://schemas.microsoft.com/office/drawing/2014/main" id="{40FC0767-5AD2-8A7F-2C09-F318E0B4A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90" y="1575945"/>
            <a:ext cx="4602320" cy="306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ndefined">
            <a:extLst>
              <a:ext uri="{FF2B5EF4-FFF2-40B4-BE49-F238E27FC236}">
                <a16:creationId xmlns:a16="http://schemas.microsoft.com/office/drawing/2014/main" id="{E0D9EDA7-E18A-7F8D-CF5F-854FD02D2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1" y="5507758"/>
            <a:ext cx="4939786" cy="320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3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1">
            <a:extLst>
              <a:ext uri="{FF2B5EF4-FFF2-40B4-BE49-F238E27FC236}">
                <a16:creationId xmlns:a16="http://schemas.microsoft.com/office/drawing/2014/main" id="{9A27CA3A-0360-E591-A282-F769734FEFAC}"/>
              </a:ext>
            </a:extLst>
          </p:cNvPr>
          <p:cNvSpPr txBox="1">
            <a:spLocks/>
          </p:cNvSpPr>
          <p:nvPr/>
        </p:nvSpPr>
        <p:spPr bwMode="auto">
          <a:xfrm>
            <a:off x="853440" y="4774469"/>
            <a:ext cx="16581120" cy="73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346459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eaLnBrk="1" fontAlgn="base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4863" indent="-203200" algn="l" defTabSz="346459" rtl="0" eaLnBrk="1" fontAlgn="base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31066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5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88230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931117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274003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616890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959775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"/>
              </a:spcBef>
              <a:spcAft>
                <a:spcPts val="90"/>
              </a:spcAft>
              <a:defRPr/>
            </a:pPr>
            <a:r>
              <a:rPr lang="en-US" sz="2000" kern="0" dirty="0">
                <a:solidFill>
                  <a:schemeClr val="bg1"/>
                </a:solidFill>
              </a:rPr>
              <a:t>The NVIDIA Deep Learning Institute Generative AI Teaching Kit is licensed by NVIDIA and Dartmouth College under the</a:t>
            </a:r>
          </a:p>
          <a:p>
            <a:pPr>
              <a:spcBef>
                <a:spcPts val="90"/>
              </a:spcBef>
              <a:spcAft>
                <a:spcPts val="90"/>
              </a:spcAft>
              <a:defRPr/>
            </a:pPr>
            <a:r>
              <a:rPr lang="en-US" sz="2000" u="sng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2000" u="sng" dirty="0" err="1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2000" u="sng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2000" dirty="0">
              <a:solidFill>
                <a:schemeClr val="bg1">
                  <a:lumMod val="85000"/>
                </a:schemeClr>
              </a:solidFill>
              <a:ea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C100F-0696-2CAC-C3FC-6B37B1357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218" y="2464241"/>
            <a:ext cx="3851564" cy="133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84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D30A7-40B0-09D5-F187-D539933E2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144A511C-E7A8-850B-398A-5C8AD282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84" y="1236824"/>
            <a:ext cx="2196392" cy="6420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A6F350-7945-9FBA-9E74-44129F003097}"/>
              </a:ext>
            </a:extLst>
          </p:cNvPr>
          <p:cNvCxnSpPr>
            <a:cxnSpLocks/>
          </p:cNvCxnSpPr>
          <p:nvPr/>
        </p:nvCxnSpPr>
        <p:spPr>
          <a:xfrm>
            <a:off x="3956319" y="1151467"/>
            <a:ext cx="0" cy="8128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91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This lecture</a:t>
            </a:r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sz="quarter" idx="10"/>
          </p:nvPr>
        </p:nvSpPr>
        <p:spPr>
          <a:xfrm>
            <a:off x="1155697" y="2726266"/>
            <a:ext cx="15773400" cy="68361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Introduction to NLP: History and Applications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 NLP Methods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Language Models: From Basics to Modern Approaches</a:t>
            </a:r>
          </a:p>
          <a:p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Transformers and the Rise of Modern LMs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/>
            <a:r>
              <a:rPr lang="en-US" sz="4800" b="0" i="0" dirty="0">
                <a:effectLst/>
                <a:latin typeface="Arial" panose="020B0604020202020204" pitchFamily="34" charset="0"/>
              </a:rPr>
              <a:t>Introduction to NLP: History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79577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21CD-799F-996D-F152-A42E6752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Introduction to NLP: History and 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4E768-F9FE-F2AF-41F2-402FB4E8A7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6" y="2737152"/>
            <a:ext cx="9688517" cy="620051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000000"/>
                </a:solidFill>
              </a:rPr>
              <a:t>1950s – 1960s: Rules-based 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E0E0E"/>
                </a:solidFill>
                <a:effectLst/>
              </a:rPr>
              <a:t>Challenges: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E0E0E"/>
                </a:solidFill>
                <a:effectLst/>
              </a:rPr>
              <a:t>Scalability issues due to manual rule creation.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E0E0E"/>
                </a:solidFill>
                <a:effectLst/>
              </a:rPr>
              <a:t>Limited ability to handle ambiguity in natural language.</a:t>
            </a:r>
          </a:p>
          <a:p>
            <a:pPr marL="0" indent="0">
              <a:spcBef>
                <a:spcPts val="90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b="1" i="0" dirty="0">
                <a:solidFill>
                  <a:srgbClr val="000000"/>
                </a:solidFill>
                <a:effectLst/>
              </a:rPr>
              <a:t>1960s – 1980s: Statistical Metho</a:t>
            </a:r>
            <a:r>
              <a:rPr lang="en-US" b="1" dirty="0">
                <a:solidFill>
                  <a:srgbClr val="000000"/>
                </a:solidFill>
              </a:rPr>
              <a:t>ds 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E0E0E"/>
                </a:solidFill>
                <a:effectLst/>
              </a:rPr>
              <a:t>Challenges: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E0E0E"/>
                </a:solidFill>
                <a:effectLst/>
              </a:rPr>
              <a:t>Dependence on large labeled datasets.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E0E0E"/>
                </a:solidFill>
                <a:effectLst/>
              </a:rPr>
              <a:t>Difficulty handling long-range dependencies in language.</a:t>
            </a:r>
          </a:p>
          <a:p>
            <a:pPr marL="0" indent="0">
              <a:spcBef>
                <a:spcPts val="90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b="1" i="0" dirty="0">
                <a:solidFill>
                  <a:srgbClr val="000000"/>
                </a:solidFill>
                <a:effectLst/>
              </a:rPr>
              <a:t>1990s – 2010s: Machine Learning Methods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E0E0E"/>
                </a:solidFill>
                <a:effectLst/>
              </a:rPr>
              <a:t>Challenges: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E0E0E"/>
                </a:solidFill>
                <a:effectLst/>
              </a:rPr>
              <a:t>Difficulty scaling RNNs to handle very long sequences.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E0E0E"/>
                </a:solidFill>
                <a:effectLst/>
              </a:rPr>
              <a:t>Training inefficiencies for deep networks.</a:t>
            </a:r>
          </a:p>
        </p:txBody>
      </p:sp>
      <p:pic>
        <p:nvPicPr>
          <p:cNvPr id="1028" name="Picture 4" descr="phrase structure of the sentence “The man will hit the ball”">
            <a:extLst>
              <a:ext uri="{FF2B5EF4-FFF2-40B4-BE49-F238E27FC236}">
                <a16:creationId xmlns:a16="http://schemas.microsoft.com/office/drawing/2014/main" id="{F6F48694-1AC4-3884-15EF-A847ED05E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128" y="1589319"/>
            <a:ext cx="3518123" cy="234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BD305EC-9A64-7086-7518-9784A6F15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421" y="4700685"/>
            <a:ext cx="3471033" cy="347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2440CF5-6882-126E-D78E-9D0EAD801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773" y="2874518"/>
            <a:ext cx="3952075" cy="25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1F7024C-A662-AE4F-2638-87AA18954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010" y="7435121"/>
            <a:ext cx="5190551" cy="28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50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8610A-3E4C-4105-5EC4-5572787FD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9CAA-A655-C760-D171-0676804D3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Introduction to NLP: History and 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625C2-8392-19E0-64B0-41E545BCA8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6" y="1685925"/>
            <a:ext cx="10002842" cy="78724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i="0" dirty="0">
                <a:effectLst/>
              </a:rPr>
              <a:t>NLP is used for a wide variety of applications: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i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Classification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Sentiment Analysis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Text Classification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Named Entity Recognition (NER)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Semantic Analysis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Grammar and Spell Checking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Generation</a:t>
            </a:r>
            <a:r>
              <a:rPr lang="en-US" b="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Language Translation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Chatbots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Text Summarization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Code Generation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Multimodal</a:t>
            </a:r>
            <a:endParaRPr lang="en-US" b="1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Text-to-Image Descriptions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Text-to-Speech (TTS)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Optical Character Recognition (OCR)</a:t>
            </a:r>
          </a:p>
        </p:txBody>
      </p:sp>
      <p:pic>
        <p:nvPicPr>
          <p:cNvPr id="2050" name="Picture 2" descr="BotPenguin AI Chatbot maker">
            <a:extLst>
              <a:ext uri="{FF2B5EF4-FFF2-40B4-BE49-F238E27FC236}">
                <a16:creationId xmlns:a16="http://schemas.microsoft.com/office/drawing/2014/main" id="{7888352D-2BC8-2EC6-4075-A18FE271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422" y="2127841"/>
            <a:ext cx="3202387" cy="319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E0C06A-8277-8419-0DA9-BE07174845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97" b="5779"/>
          <a:stretch/>
        </p:blipFill>
        <p:spPr>
          <a:xfrm>
            <a:off x="12821532" y="3791599"/>
            <a:ext cx="4680656" cy="3022762"/>
          </a:xfrm>
          <a:prstGeom prst="rect">
            <a:avLst/>
          </a:prstGeom>
        </p:spPr>
      </p:pic>
      <p:pic>
        <p:nvPicPr>
          <p:cNvPr id="2052" name="Picture 4" descr="content image">
            <a:extLst>
              <a:ext uri="{FF2B5EF4-FFF2-40B4-BE49-F238E27FC236}">
                <a16:creationId xmlns:a16="http://schemas.microsoft.com/office/drawing/2014/main" id="{D02DE0E2-9B77-5304-F799-B8330D803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955" y="6840511"/>
            <a:ext cx="3022762" cy="30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50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9CC6E82F-836B-AB2E-D361-D13AEDAFB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0B319DFF-E306-0EE1-1685-1B5D943C5A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/>
            <a:r>
              <a:rPr lang="en-US" sz="4800" b="0" i="0" dirty="0">
                <a:effectLst/>
                <a:latin typeface="Arial" panose="020B0604020202020204" pitchFamily="34" charset="0"/>
              </a:rPr>
              <a:t>Classical NLP Methods</a:t>
            </a:r>
          </a:p>
        </p:txBody>
      </p:sp>
    </p:spTree>
    <p:extLst>
      <p:ext uri="{BB962C8B-B14F-4D97-AF65-F5344CB8AC3E}">
        <p14:creationId xmlns:p14="http://schemas.microsoft.com/office/powerpoint/2010/main" val="2101382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A1ED9-E624-A245-EDC5-25395FDE8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80EF3-4989-3F77-F169-9F1F5F57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366316"/>
            <a:ext cx="15773400" cy="1988345"/>
          </a:xfrm>
        </p:spPr>
        <p:txBody>
          <a:bodyPr anchor="ctr"/>
          <a:lstStyle/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 NLP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F216B-1D4A-3982-04F2-D5003E410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6" y="1814513"/>
            <a:ext cx="8931279" cy="785961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Prior to modern deep learning-based NLP approaches, other approaches like rules-based and statistics-based models were popular: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Rules-based</a:t>
            </a:r>
            <a:endParaRPr lang="en-US" sz="2000" b="1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2000" b="0" i="0" dirty="0">
                <a:effectLst/>
              </a:rPr>
              <a:t>Rule-based models use a set of predefined rules to interpret and understand natural language. These models work by breaking down text into smaller parts, such as words or phrases, and then applying a set of rules to those parts to extract meaning. The rules can be simple or complex and are usually created the humans to understand the language and perform tasks.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US" sz="2000" b="1" dirty="0">
                <a:solidFill>
                  <a:srgbClr val="000000"/>
                </a:solidFill>
              </a:rPr>
              <a:t>Statistics-based</a:t>
            </a:r>
          </a:p>
          <a:p>
            <a:r>
              <a:rPr lang="en-US" sz="2000" dirty="0">
                <a:solidFill>
                  <a:srgbClr val="000000"/>
                </a:solidFill>
              </a:rPr>
              <a:t>N-gram Model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N-gram word models are based on an assumption that the probability of the next word in a sequence depends only on a fixed size window of previous words. If only one previous word is considered, it is called a bigram model; if two words, a trigram model; if n − 1 words, an n-gram model.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Hidden Markov Model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A Hidden Markov Model (HMM) is a statistical Markov model in which the system being modeled is assumed to be a Markov process with unobserved (hidden) states. In a regular Markov model (Markov Model), the state is directly visible to the observer, and therefore the state transition probabilities are the only parameters. In a hidden Markov model, the state is not directly visible, but output, dependent on the state, is visible.</a:t>
            </a:r>
          </a:p>
          <a:p>
            <a:pPr marL="0" indent="0" algn="l">
              <a:buNone/>
            </a:pP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56011F-C626-8201-F961-6D5613DBB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773" y="5143500"/>
            <a:ext cx="6765925" cy="244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34EBC0E-67CE-FC32-57F8-383494971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576" y="7459266"/>
            <a:ext cx="4196581" cy="221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POS (Part-of-speech) tagging for the sentence: “The expressions are formed using functions” is shown in the fig">
            <a:extLst>
              <a:ext uri="{FF2B5EF4-FFF2-40B4-BE49-F238E27FC236}">
                <a16:creationId xmlns:a16="http://schemas.microsoft.com/office/drawing/2014/main" id="{2202DAA9-0E36-2012-B506-03A9AD1AF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774" y="705794"/>
            <a:ext cx="6765925" cy="36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5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A167C-09E9-2CA9-92B5-A8560CAEB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6E4B0-D1A2-0654-046A-ED3111D4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 NLP Methods - Limitations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FB296-C82C-AD8A-AD97-FE85CCA6A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6" y="2197373"/>
            <a:ext cx="11488742" cy="674029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1. Lexical Ambiguity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Words with multiple meanings (e.g., “bank” as a financial institution vs. river bank).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/>
              </a:rPr>
              <a:t>Syntactic Ambiguity: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Different ways to parse a sentence (e.g., “I saw the man with a telescope”).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/>
              </a:rPr>
              <a:t>Contextual Limitations: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Classical methods often struggle with determining meaning based on context.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b="0" dirty="0">
                <a:effectLst/>
              </a:rPr>
            </a:br>
            <a:endParaRPr lang="en-US" b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2. Fixed-Size Context Windows: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N-gram models and early statistical methods consider only short-term dependencies.</a:t>
            </a:r>
          </a:p>
        </p:txBody>
      </p:sp>
    </p:spTree>
    <p:extLst>
      <p:ext uri="{BB962C8B-B14F-4D97-AF65-F5344CB8AC3E}">
        <p14:creationId xmlns:p14="http://schemas.microsoft.com/office/powerpoint/2010/main" val="800107471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Custom 6">
      <a:dk1>
        <a:sysClr val="windowText" lastClr="000000"/>
      </a:dk1>
      <a:lt1>
        <a:sysClr val="window" lastClr="FFFFFF"/>
      </a:lt1>
      <a:dk2>
        <a:srgbClr val="3C3C3C"/>
      </a:dk2>
      <a:lt2>
        <a:srgbClr val="D1D1D1"/>
      </a:lt2>
      <a:accent1>
        <a:srgbClr val="76B900"/>
      </a:accent1>
      <a:accent2>
        <a:srgbClr val="E1A624"/>
      </a:accent2>
      <a:accent3>
        <a:srgbClr val="8C8C8C"/>
      </a:accent3>
      <a:accent4>
        <a:srgbClr val="9273F2"/>
      </a:accent4>
      <a:accent5>
        <a:srgbClr val="5494F8"/>
      </a:accent5>
      <a:accent6>
        <a:srgbClr val="22C7A9"/>
      </a:accent6>
      <a:hlink>
        <a:srgbClr val="00B0F0"/>
      </a:hlink>
      <a:folHlink>
        <a:srgbClr val="00B0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spAutoFit/>
      </a:bodyPr>
      <a:lstStyle>
        <a:defPPr algn="ctr">
          <a:lnSpc>
            <a:spcPct val="90000"/>
          </a:lnSpc>
          <a:defRPr sz="24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0436B587D54C83BFD563750D75D3" ma:contentTypeVersion="4" ma:contentTypeDescription="Create a new document." ma:contentTypeScope="" ma:versionID="7f2325641a3eebca5d1924e994802e07">
  <xsd:schema xmlns:xsd="http://www.w3.org/2001/XMLSchema" xmlns:xs="http://www.w3.org/2001/XMLSchema" xmlns:p="http://schemas.microsoft.com/office/2006/metadata/properties" xmlns:ns2="ef34e829-e29b-491b-8f41-18a36dc808c0" targetNamespace="http://schemas.microsoft.com/office/2006/metadata/properties" ma:root="true" ma:fieldsID="8af2ce58ff16e0a292cb482e705e0698" ns2:_="">
    <xsd:import namespace="ef34e829-e29b-491b-8f41-18a36dc80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4e829-e29b-491b-8f41-18a36dc808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7E84DA-EBC7-4DDE-B5C2-7660B946BD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7A1660-E712-4F21-9089-CBE47C10A5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34e829-e29b-491b-8f41-18a36dc80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A1735D-5199-462F-BDC3-9D41C6BBEEE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88266</TotalTime>
  <Words>1478</Words>
  <Application>Microsoft Office PowerPoint</Application>
  <PresentationFormat>Custom</PresentationFormat>
  <Paragraphs>204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Main</vt:lpstr>
      <vt:lpstr>Lecture 2.1 - Natural Language Processing and Language Modeling</vt:lpstr>
      <vt:lpstr>PowerPoint Presentation</vt:lpstr>
      <vt:lpstr>This lecture</vt:lpstr>
      <vt:lpstr>Introduction to NLP: History and Applications</vt:lpstr>
      <vt:lpstr>Introduction to NLP: History and Applications</vt:lpstr>
      <vt:lpstr>Introduction to NLP: History and Applications</vt:lpstr>
      <vt:lpstr>Classical NLP Methods</vt:lpstr>
      <vt:lpstr>Classical NLP Methods</vt:lpstr>
      <vt:lpstr>Classical NLP Methods - Limitations</vt:lpstr>
      <vt:lpstr>Classical NLP Methods - Limitations</vt:lpstr>
      <vt:lpstr>Classical NLP Methods - Limitations</vt:lpstr>
      <vt:lpstr>Language Models: From Basics to Modern Approaches</vt:lpstr>
      <vt:lpstr>Language Models: From Basics to Modern Approaches</vt:lpstr>
      <vt:lpstr>Language Models: From Basics to Modern Approaches</vt:lpstr>
      <vt:lpstr>Language Models: From Basics to Modern Approaches</vt:lpstr>
      <vt:lpstr>Transformers and the Rise of Modern LMs</vt:lpstr>
      <vt:lpstr>Transformers and the Rise of Modern LMs</vt:lpstr>
      <vt:lpstr>Transformers and the Rise of Modern LMs</vt:lpstr>
      <vt:lpstr>Wrap Up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Spillman</dc:creator>
  <cp:lastModifiedBy>Sam Raymond</cp:lastModifiedBy>
  <cp:revision>345</cp:revision>
  <dcterms:created xsi:type="dcterms:W3CDTF">2023-02-16T22:53:10Z</dcterms:created>
  <dcterms:modified xsi:type="dcterms:W3CDTF">2025-02-07T18:36:20Z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0x0101004B8C0436B587D54C83BFD563750D75D3</vt:lpwstr>
  </property>
</Properties>
</file>