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handoutMasterIdLst>
    <p:handoutMasterId r:id="rId28"/>
  </p:handoutMasterIdLst>
  <p:sldIdLst>
    <p:sldId id="276" r:id="rId5"/>
    <p:sldId id="263" r:id="rId6"/>
    <p:sldId id="277" r:id="rId7"/>
    <p:sldId id="278" r:id="rId8"/>
    <p:sldId id="369" r:id="rId9"/>
    <p:sldId id="387" r:id="rId10"/>
    <p:sldId id="370" r:id="rId11"/>
    <p:sldId id="266" r:id="rId12"/>
    <p:sldId id="267" r:id="rId13"/>
    <p:sldId id="268" r:id="rId14"/>
    <p:sldId id="269" r:id="rId15"/>
    <p:sldId id="381" r:id="rId16"/>
    <p:sldId id="372" r:id="rId17"/>
    <p:sldId id="373" r:id="rId18"/>
    <p:sldId id="382" r:id="rId19"/>
    <p:sldId id="383" r:id="rId20"/>
    <p:sldId id="384" r:id="rId21"/>
    <p:sldId id="374" r:id="rId22"/>
    <p:sldId id="375" r:id="rId23"/>
    <p:sldId id="385" r:id="rId24"/>
    <p:sldId id="307" r:id="rId25"/>
    <p:sldId id="259" r:id="rId26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4F8"/>
    <a:srgbClr val="76B900"/>
    <a:srgbClr val="3C3C3C"/>
    <a:srgbClr val="5E5E5E"/>
    <a:srgbClr val="2E2E2E"/>
    <a:srgbClr val="9273F2"/>
    <a:srgbClr val="22C7A9"/>
    <a:srgbClr val="E1A624"/>
    <a:srgbClr val="8C8C8C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AA218-721F-C643-1404-3E619C6E17A5}" v="3" dt="2025-02-07T18:36:41.999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6" autoAdjust="0"/>
    <p:restoredTop sz="90357" autoAdjust="0"/>
  </p:normalViewPr>
  <p:slideViewPr>
    <p:cSldViewPr snapToGrid="0">
      <p:cViewPr varScale="1">
        <p:scale>
          <a:sx n="88" d="100"/>
          <a:sy n="88" d="100"/>
        </p:scale>
        <p:origin x="1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16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Bungo" userId="S::jbungo@nvidia.com::68c73667-b054-4751-86c2-2fef667112d9" providerId="AD" clId="Web-{B10AA218-721F-C643-1404-3E619C6E17A5}"/>
    <pc:docChg chg="modSld">
      <pc:chgData name="Joe Bungo" userId="S::jbungo@nvidia.com::68c73667-b054-4751-86c2-2fef667112d9" providerId="AD" clId="Web-{B10AA218-721F-C643-1404-3E619C6E17A5}" dt="2025-02-07T18:36:39.639" v="1" actId="20577"/>
      <pc:docMkLst>
        <pc:docMk/>
      </pc:docMkLst>
      <pc:sldChg chg="modSp">
        <pc:chgData name="Joe Bungo" userId="S::jbungo@nvidia.com::68c73667-b054-4751-86c2-2fef667112d9" providerId="AD" clId="Web-{B10AA218-721F-C643-1404-3E619C6E17A5}" dt="2025-02-07T18:36:39.639" v="1" actId="20577"/>
        <pc:sldMkLst>
          <pc:docMk/>
          <pc:sldMk cId="809099762" sldId="276"/>
        </pc:sldMkLst>
        <pc:spChg chg="mod">
          <ac:chgData name="Joe Bungo" userId="S::jbungo@nvidia.com::68c73667-b054-4751-86c2-2fef667112d9" providerId="AD" clId="Web-{B10AA218-721F-C643-1404-3E619C6E17A5}" dt="2025-02-07T18:36:39.639" v="1" actId="20577"/>
          <ac:spMkLst>
            <pc:docMk/>
            <pc:sldMk cId="809099762" sldId="276"/>
            <ac:spMk id="44" creationId="{4EBA068B-2FF1-FB89-2F1F-2626FDA6AC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EB37F4-52CA-CE5A-5DA9-7683CD471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F9CA9-E30E-0D0E-FF6D-0C177BDC66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2E269-073C-432F-99B9-1A430327F754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2/7/2025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59C67-51D9-0A9F-6005-73E95F9966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84CA1-2314-25CA-0438-5FD4B26D19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43E2-1904-4141-815A-62FAF73CF1B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64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DF7848-F7ED-498C-BF8F-E6D7D336C5C8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C5F5F8-CF2F-46BA-81DC-1E28D7916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duSFxRajkE?t=671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5F5F8-CF2F-46BA-81DC-1E28D79168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3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ef7006af86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ef7006af86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16FE22B7-9146-17B8-6252-FB8517912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A323E60D-C51C-BC10-A85D-4C1EA02217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/pdf/2006.06609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A34C3699-FDEC-BD06-6F2D-D343460F2B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9824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F2225DFE-164C-8054-CB49-039D2883B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38494E0A-7AEC-40E0-DC2E-37BB3CA4DB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5E6C12AD-639F-3D7E-B0A3-2F36C4BD0D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451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033D687F-CEAF-0097-AE9D-CF3C4C0D5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598AC2BE-D18F-5FE9-9E7C-D2431E44D5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>
                <a:solidFill>
                  <a:srgbClr val="E2E8F0"/>
                </a:solidFill>
                <a:effectLst/>
                <a:latin typeface="ui-sans-serif"/>
                <a:hlinkClick r:id="rId3"/>
              </a:rPr>
              <a:t>https://youtu.be/zduSFxRajkE?t=6711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0EB9564F-201D-9E78-71BB-3083653858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988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1CE5396A-31EC-32AE-7EA2-7736E8606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0A837ABF-CBD5-C43E-C526-93AF80BE4E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https://26282475.fs1.hubspotusercontent-eu1.net/</a:t>
            </a:r>
            <a:r>
              <a:rPr lang="en-US" dirty="0" err="1"/>
              <a:t>hubfs</a:t>
            </a:r>
            <a:r>
              <a:rPr lang="en-US" dirty="0"/>
              <a:t>/26282475/hyperstack_2024/blog/chatting-with-an-</a:t>
            </a:r>
            <a:r>
              <a:rPr lang="en-US" dirty="0" err="1"/>
              <a:t>llm.png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E036E505-DE02-EAE4-5EFC-13C08C4545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484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E4259191-F93A-F4B4-1CAD-2C7EEB60F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E0E287E8-4E3D-D39C-F4F4-6DCC7DB81F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www.reddit.com</a:t>
            </a:r>
            <a:r>
              <a:rPr lang="en-US" dirty="0"/>
              <a:t>/</a:t>
            </a:r>
            <a:r>
              <a:rPr lang="en-US" dirty="0" err="1"/>
              <a:t>media?url</a:t>
            </a:r>
            <a:r>
              <a:rPr lang="en-US" dirty="0"/>
              <a:t>=https%3A%2F%2Fpreview.redd.it%2Fnone-of-current-llms-can-truly-reason-and-cannot-be-used-v0-2v6ghnoggtcd1.jpeg%3Fwidth%3D1242%26format%3Dpjpg%26auto%3Dwebp%26s%3D08f9a6db59fe7c694c8717d7b508d79b58f9f9bf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www.linkedin.com</a:t>
            </a:r>
            <a:r>
              <a:rPr lang="en-US" dirty="0"/>
              <a:t>/posts/garrethlee_ai-machinelearning-tokenization-activity-7259637115024482306-vLyl/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BD4E268F-391E-9FF8-09AE-5BD25A9523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610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30FED6DE-9990-E653-8F23-AD12F6B35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41241674-A72B-9CBE-9657-1D5B71DAC0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docs.mistral.ai</a:t>
            </a:r>
            <a:r>
              <a:rPr lang="en-US" dirty="0"/>
              <a:t>/guides/tokenization/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015A58C8-3090-AF36-914A-5A87923479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623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3EBADC90-6C18-5137-7A97-98CEF38D2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23289C5C-8F15-2DCF-AF0B-0B9CA25D9D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50DB322F-D174-AF62-6856-248D3D2CF4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396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0B19629D-DF31-BFC4-6AFB-E4A65F8E0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30BB0011-0E77-A3DB-0432-1714022507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ai.meta.com</a:t>
            </a:r>
            <a:r>
              <a:rPr lang="en-US" dirty="0"/>
              <a:t>/research/publications/byte-latent-transformer-patches-scale-better-than-tokens/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86045C14-0EEB-15B8-041A-B21FDAD83D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822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FD37C420-546A-14AA-6E0C-56BDEE8A0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E9F3D003-2434-5CFB-A78A-DCFC938955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ai.meta.com</a:t>
            </a:r>
            <a:r>
              <a:rPr lang="en-US" dirty="0"/>
              <a:t>/research/publications/byte-latent-transformer-patches-scale-better-than-tokens/</a:t>
            </a: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BEA612A9-8FA4-C632-8255-3CAC76CB6A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68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0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44AC782E-96D6-1E85-50A6-2DCDBEE7A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EB10D403-D307-49D9-1509-982B944136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https://fall-2023-python-programming-for-data-science.readthedocs.io/</a:t>
            </a:r>
            <a:r>
              <a:rPr lang="en-US" dirty="0" err="1"/>
              <a:t>en</a:t>
            </a:r>
            <a:r>
              <a:rPr lang="en-US" dirty="0"/>
              <a:t>/latest/Lectures/Theme_3-Model_Engineering/Lecture_19-Natural_Language_Processing/Lecture_19-NLP.html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745D5D30-0E26-25AB-361F-4B224C85F3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49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7C64A218-686F-57EF-D1EE-150F666CA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362F1C95-3B29-85C9-2442-7DDA256734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/pdf/2006.06609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398322E1-6BE4-7226-363D-181F96B309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06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CA67AB99-FBF6-FF86-38CD-BD0472864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>
            <a:extLst>
              <a:ext uri="{FF2B5EF4-FFF2-40B4-BE49-F238E27FC236}">
                <a16:creationId xmlns:a16="http://schemas.microsoft.com/office/drawing/2014/main" id="{D5CEA588-5D87-43E2-7383-8B918DBE2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>
            <a:extLst>
              <a:ext uri="{FF2B5EF4-FFF2-40B4-BE49-F238E27FC236}">
                <a16:creationId xmlns:a16="http://schemas.microsoft.com/office/drawing/2014/main" id="{C1FBD626-14BF-CD0B-FBCA-5A2FBB34ED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860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ef7006af8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ef7006af8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ef7006af8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ef7006af8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ef7006af86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ef7006af86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A8191-E24C-7B6F-FB58-49DEEABA7B36}"/>
              </a:ext>
            </a:extLst>
          </p:cNvPr>
          <p:cNvSpPr/>
          <p:nvPr userDrawn="1"/>
        </p:nvSpPr>
        <p:spPr>
          <a:xfrm>
            <a:off x="0" y="3126686"/>
            <a:ext cx="18288000" cy="7160315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9027389" cy="35814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2" y="7907867"/>
            <a:ext cx="9027389" cy="13843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2D846C45-8C01-7905-824B-5D2DC8633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1058971"/>
            <a:ext cx="2878667" cy="9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Content A - Basic">
  <p:cSld name="7 Content A - Basic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1124148" y="803396"/>
            <a:ext cx="15993000" cy="87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DM Sans Medium"/>
              <a:buNone/>
              <a:defRPr sz="5580" i="0" u="none" strike="noStrike" cap="non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2700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1147500" y="1762054"/>
            <a:ext cx="15993000" cy="8753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800"/>
              </a:spcBef>
              <a:spcAft>
                <a:spcPts val="0"/>
              </a:spcAft>
              <a:buSzPts val="1900"/>
              <a:buFont typeface="DM Sans Medium"/>
              <a:buNone/>
              <a:defRPr sz="342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rtl="0">
              <a:spcBef>
                <a:spcPts val="9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9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9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9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9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9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9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9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2"/>
          </p:nvPr>
        </p:nvSpPr>
        <p:spPr>
          <a:xfrm>
            <a:off x="1143000" y="2983250"/>
            <a:ext cx="15993000" cy="622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822960" marR="0" lvl="0" indent="-628650" algn="l" rtl="0">
              <a:lnSpc>
                <a:spcPct val="115000"/>
              </a:lnSpc>
              <a:spcBef>
                <a:spcPts val="162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DM Sans"/>
              <a:buChar char="•"/>
              <a:defRPr sz="342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1645920" marR="0" lvl="1" indent="-594360" algn="l" rtl="0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DM Sans"/>
              <a:buChar char="•"/>
              <a:defRPr sz="288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2468880" marR="0" lvl="2" indent="-548640" algn="l" rtl="0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216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3291840" marR="0" lvl="3" indent="-548640" algn="l" rtl="0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216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4114800" marR="0" lvl="4" indent="-548640" algn="l" rtl="0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216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4937760" marR="0" lvl="5" indent="-548640" algn="l" rtl="0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216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5760720" marR="0" lvl="6" indent="-548640" algn="l" rtl="0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216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6583680" marR="0" lvl="7" indent="-548640" algn="l" rtl="0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216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7406640" marR="0" lvl="8" indent="-548640" algn="l" rtl="0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•"/>
              <a:defRPr sz="216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67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691468" y="547690"/>
            <a:ext cx="16890000" cy="14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35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691468" y="2378869"/>
            <a:ext cx="16890000" cy="688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35550" anchor="t" anchorCtr="0">
            <a:noAutofit/>
          </a:bodyPr>
          <a:lstStyle>
            <a:lvl1pPr marL="822960" lvl="0" indent="-525780" algn="l" rtl="0">
              <a:lnSpc>
                <a:spcPct val="90000"/>
              </a:lnSpc>
              <a:spcBef>
                <a:spcPts val="1620"/>
              </a:spcBef>
              <a:spcAft>
                <a:spcPts val="0"/>
              </a:spcAft>
              <a:buSzPts val="1000"/>
              <a:buChar char="▪"/>
              <a:defRPr/>
            </a:lvl1pPr>
            <a:lvl2pPr marL="1645920" lvl="1" indent="-52578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000"/>
              <a:buChar char="▪"/>
              <a:defRPr/>
            </a:lvl2pPr>
            <a:lvl3pPr marL="2468880" lvl="2" indent="-52578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000"/>
              <a:buChar char="▪"/>
              <a:defRPr/>
            </a:lvl3pPr>
            <a:lvl4pPr marL="3291840" lvl="3" indent="-52578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000"/>
              <a:buChar char="▪"/>
              <a:defRPr/>
            </a:lvl4pPr>
            <a:lvl5pPr marL="4114800" lvl="4" indent="-52578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000"/>
              <a:buChar char="▪"/>
              <a:defRPr/>
            </a:lvl5pPr>
            <a:lvl6pPr marL="4937760" lvl="5" indent="-58293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5760720" lvl="6" indent="-58293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6583680" lvl="7" indent="-58293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7406640" lvl="8" indent="-58293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11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FA8191-E24C-7B6F-FB58-49DEEABA7B36}"/>
              </a:ext>
            </a:extLst>
          </p:cNvPr>
          <p:cNvSpPr/>
          <p:nvPr userDrawn="1"/>
        </p:nvSpPr>
        <p:spPr>
          <a:xfrm>
            <a:off x="0" y="3126686"/>
            <a:ext cx="18288000" cy="7160315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9025128" cy="35814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2D846C45-8C01-7905-824B-5D2DC8633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1058971"/>
            <a:ext cx="2878667" cy="9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5CD6645-E358-065F-49DF-A46CA41A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1EA9A5A-39E0-5829-436D-EEF970CD4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726267"/>
            <a:ext cx="15773400" cy="62005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5C57E5FA-D7D8-C710-CDD2-D87B90040932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1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1577340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929217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61494F35-04CA-F2B5-C6F7-5C728C698C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99993" y="3352799"/>
            <a:ext cx="5729103" cy="5590917"/>
          </a:xfrm>
          <a:solidFill>
            <a:schemeClr val="tx1">
              <a:alpha val="16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RANDED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15773400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57BD5-2581-983E-3DFA-697C692A58AE}"/>
              </a:ext>
            </a:extLst>
          </p:cNvPr>
          <p:cNvSpPr/>
          <p:nvPr userDrawn="1"/>
        </p:nvSpPr>
        <p:spPr>
          <a:xfrm>
            <a:off x="13546667" y="9443753"/>
            <a:ext cx="4741333" cy="843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F6E807-C49A-A04F-40C6-DF05095458B7}"/>
              </a:ext>
            </a:extLst>
          </p:cNvPr>
          <p:cNvSpPr/>
          <p:nvPr userDrawn="1"/>
        </p:nvSpPr>
        <p:spPr>
          <a:xfrm>
            <a:off x="0" y="1"/>
            <a:ext cx="18288000" cy="7823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174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2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F1F5-619C-8D6A-D8B9-9E0A4EA7E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7" y="2197373"/>
            <a:ext cx="15773400" cy="8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  <a:lvl2pPr marL="685800" indent="0">
              <a:buFontTx/>
              <a:buNone/>
              <a:defRPr sz="3200"/>
            </a:lvl2pPr>
            <a:lvl3pPr marL="1371600" indent="0">
              <a:buFontTx/>
              <a:buNone/>
              <a:defRPr sz="3200"/>
            </a:lvl3pPr>
            <a:lvl4pPr marL="2057400" indent="0">
              <a:buFontTx/>
              <a:buNone/>
              <a:defRPr sz="3200"/>
            </a:lvl4pPr>
            <a:lvl5pPr marL="2743200" indent="0">
              <a:buFontTx/>
              <a:buNone/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FC26906-D94E-3788-FB06-C71BA5BF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1C85E-D9ED-0767-C6CA-FBF53441B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7378703" cy="5590918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EBEBCDC-8A59-2F62-E90A-4C50B6C37D5C}"/>
              </a:ext>
            </a:extLst>
          </p:cNvPr>
          <p:cNvSpPr txBox="1">
            <a:spLocks/>
          </p:cNvSpPr>
          <p:nvPr userDrawn="1"/>
        </p:nvSpPr>
        <p:spPr>
          <a:xfrm>
            <a:off x="1155697" y="9610813"/>
            <a:ext cx="2151835" cy="395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15C3B6D4-0ADD-464C-BD2D-257BE3E2D8D3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83DBB-8F6E-467D-C641-425479F81F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2934" y="3352271"/>
            <a:ext cx="7396163" cy="5588000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 marL="1028700" indent="-342900">
              <a:buFont typeface="Wingdings" panose="05000000000000000000" pitchFamily="2" charset="2"/>
              <a:buChar char="§"/>
              <a:defRPr sz="2000"/>
            </a:lvl2pPr>
            <a:lvl3pPr marL="1714500" indent="-342900">
              <a:buFont typeface="Wingdings" panose="05000000000000000000" pitchFamily="2" charset="2"/>
              <a:buChar char="§"/>
              <a:defRPr sz="1800"/>
            </a:lvl3pPr>
            <a:lvl4pPr marL="2400300" indent="-342900">
              <a:buFont typeface="Wingdings" panose="05000000000000000000" pitchFamily="2" charset="2"/>
              <a:buChar char="§"/>
              <a:defRPr sz="1800"/>
            </a:lvl4pPr>
            <a:lvl5pPr marL="3086100" indent="-3429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4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4719609" y="9643252"/>
            <a:ext cx="130694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6103160" y="9643252"/>
            <a:ext cx="834927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6283568" y="9643252"/>
            <a:ext cx="747132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3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5697" y="20902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697" y="2726267"/>
            <a:ext cx="15773400" cy="620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697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F21BC3-6855-482B-BE14-433C3AA25B7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5BF8F4-9CF3-58AD-1D19-2FC5E8004A43}"/>
              </a:ext>
            </a:extLst>
          </p:cNvPr>
          <p:cNvCxnSpPr>
            <a:cxnSpLocks/>
          </p:cNvCxnSpPr>
          <p:nvPr userDrawn="1"/>
        </p:nvCxnSpPr>
        <p:spPr>
          <a:xfrm>
            <a:off x="16802165" y="9641056"/>
            <a:ext cx="0" cy="34254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05730FE6-9808-E59D-A5FF-D197158D56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633" y="9602074"/>
            <a:ext cx="1213194" cy="417978"/>
          </a:xfrm>
          <a:prstGeom prst="rect">
            <a:avLst/>
          </a:prstGeom>
        </p:spPr>
      </p:pic>
      <p:pic>
        <p:nvPicPr>
          <p:cNvPr id="9" name="Picture 8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B61162B8-5C69-860C-DEF2-4AD0A11F35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223" y="9677029"/>
            <a:ext cx="925653" cy="2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4" r:id="rId4"/>
    <p:sldLayoutId id="2147483690" r:id="rId5"/>
    <p:sldLayoutId id="2147483689" r:id="rId6"/>
    <p:sldLayoutId id="2147483688" r:id="rId7"/>
    <p:sldLayoutId id="2147483685" r:id="rId8"/>
    <p:sldLayoutId id="2147483691" r:id="rId9"/>
    <p:sldLayoutId id="2147483692" r:id="rId10"/>
    <p:sldLayoutId id="214748369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-nc/4.0/legalcod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>
            <a:extLst>
              <a:ext uri="{FF2B5EF4-FFF2-40B4-BE49-F238E27FC236}">
                <a16:creationId xmlns:a16="http://schemas.microsoft.com/office/drawing/2014/main" id="{4EBA068B-2FF1-FB89-2F1F-2626FDA6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2" y="4219047"/>
            <a:ext cx="10449106" cy="3581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Lecture 2.2 - Tokens and  Tokenization</a:t>
            </a:r>
          </a:p>
        </p:txBody>
      </p:sp>
      <p:sp>
        <p:nvSpPr>
          <p:cNvPr id="45" name="Subtitle 44">
            <a:extLst>
              <a:ext uri="{FF2B5EF4-FFF2-40B4-BE49-F238E27FC236}">
                <a16:creationId xmlns:a16="http://schemas.microsoft.com/office/drawing/2014/main" id="{9162B3C6-DC4F-9333-7495-3ADDADB4E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Generative AI Teaching Kit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5CC8BF-FCEA-BEFC-9B2F-BF5A0BBEAA02}"/>
              </a:ext>
            </a:extLst>
          </p:cNvPr>
          <p:cNvCxnSpPr>
            <a:cxnSpLocks/>
          </p:cNvCxnSpPr>
          <p:nvPr/>
        </p:nvCxnSpPr>
        <p:spPr>
          <a:xfrm>
            <a:off x="3956319" y="1151467"/>
            <a:ext cx="0" cy="8128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C7D1D-1EF7-437E-C59A-9EDAF77DD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b="6089"/>
          <a:stretch/>
        </p:blipFill>
        <p:spPr>
          <a:xfrm>
            <a:off x="11030906" y="4219048"/>
            <a:ext cx="5776578" cy="5073120"/>
          </a:xfrm>
          <a:prstGeom prst="rect">
            <a:avLst/>
          </a:prstGeom>
        </p:spPr>
      </p:pic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5BC2650-98A6-C775-039B-2AF1582A5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84" y="1236824"/>
            <a:ext cx="2196392" cy="6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9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1536737" y="2460150"/>
            <a:ext cx="13109580" cy="98982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ctr" anchorCtr="0">
            <a:noAutofit/>
          </a:bodyPr>
          <a:lstStyle/>
          <a:p>
            <a:r>
              <a:rPr lang="en-US" sz="198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Th</a:t>
            </a:r>
            <a:r>
              <a:rPr lang="en-US" sz="1980">
                <a:solidFill>
                  <a:schemeClr val="dk1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e</a:t>
            </a:r>
            <a:r>
              <a:rPr lang="en-US" sz="198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moon, Earth's only natural satellite, has been a subject of fascination and wonder for thousands of years.</a:t>
            </a:r>
            <a:endParaRPr sz="198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84" name="Google Shape;284;p31"/>
          <p:cNvSpPr txBox="1">
            <a:spLocks noGrp="1"/>
          </p:cNvSpPr>
          <p:nvPr>
            <p:ph type="title"/>
          </p:nvPr>
        </p:nvSpPr>
        <p:spPr>
          <a:xfrm>
            <a:off x="1536721" y="547690"/>
            <a:ext cx="15201000" cy="1488240"/>
          </a:xfrm>
          <a:prstGeom prst="rect">
            <a:avLst/>
          </a:prstGeom>
        </p:spPr>
        <p:txBody>
          <a:bodyPr spcFirstLastPara="1" vert="horz" wrap="square" lIns="0" tIns="63990" rIns="0" bIns="63990" rtlCol="0" anchor="ctr" anchorCtr="0">
            <a:noAutofit/>
          </a:bodyPr>
          <a:lstStyle/>
          <a:p>
            <a:r>
              <a:rPr lang="en-US" dirty="0"/>
              <a:t>Tokenization: Sub-word-level</a:t>
            </a:r>
            <a:endParaRPr dirty="0"/>
          </a:p>
        </p:txBody>
      </p:sp>
      <p:sp>
        <p:nvSpPr>
          <p:cNvPr id="285" name="Google Shape;285;p31"/>
          <p:cNvSpPr txBox="1"/>
          <p:nvPr/>
        </p:nvSpPr>
        <p:spPr>
          <a:xfrm>
            <a:off x="11377357" y="3712050"/>
            <a:ext cx="1552500" cy="325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The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moon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**,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Earth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**‘s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on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ly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…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12653089" y="3712051"/>
            <a:ext cx="667440" cy="291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87" name="Google Shape;287;p31"/>
          <p:cNvSpPr txBox="1"/>
          <p:nvPr/>
        </p:nvSpPr>
        <p:spPr>
          <a:xfrm>
            <a:off x="13001611" y="3712051"/>
            <a:ext cx="1002240" cy="291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319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12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391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178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198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79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281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…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3280563" y="4551224"/>
            <a:ext cx="278802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ctr" anchorCtr="0">
            <a:noAutofit/>
          </a:bodyPr>
          <a:lstStyle/>
          <a:p>
            <a:endParaRPr sz="32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8234734" y="4551224"/>
            <a:ext cx="278802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ctr" anchorCtr="0">
            <a:noAutofit/>
          </a:bodyPr>
          <a:lstStyle/>
          <a:p>
            <a:endParaRPr sz="32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8578057" y="5320163"/>
            <a:ext cx="2101140" cy="103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ctr"/>
            <a:r>
              <a:rPr lang="en-US" sz="252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Map tokens to indices</a:t>
            </a:r>
            <a:endParaRPr sz="252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8854893" y="7206750"/>
            <a:ext cx="6461100" cy="2327400"/>
          </a:xfrm>
          <a:prstGeom prst="wedgeRectCallout">
            <a:avLst>
              <a:gd name="adj1" fmla="val -42033"/>
              <a:gd name="adj2" fmla="val -74009"/>
            </a:avLst>
          </a:prstGeom>
          <a:solidFill>
            <a:schemeClr val="lt2"/>
          </a:solidFill>
          <a:ln w="38100" cap="flat" cmpd="sng">
            <a:solidFill>
              <a:srgbClr val="00A9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t" anchorCtr="0">
            <a:noAutofit/>
          </a:bodyPr>
          <a:lstStyle/>
          <a:p>
            <a:pPr>
              <a:spcBef>
                <a:spcPts val="900"/>
              </a:spcBef>
            </a:pPr>
            <a:r>
              <a:rPr lang="en-US" sz="2520" u="sng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Compromise</a:t>
            </a:r>
            <a:endParaRPr sz="2520" u="sng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>
              <a:spcBef>
                <a:spcPts val="900"/>
              </a:spcBef>
            </a:pPr>
            <a:r>
              <a:rPr lang="en-US" sz="2520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“Smart” vocabulary built from characters which co-occur frequently.</a:t>
            </a:r>
            <a:endParaRPr sz="2520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>
              <a:spcBef>
                <a:spcPts val="900"/>
              </a:spcBef>
            </a:pPr>
            <a:r>
              <a:rPr lang="en-US" sz="2520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More robust to novel words.</a:t>
            </a:r>
            <a:endParaRPr sz="2520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6327668" y="3712051"/>
            <a:ext cx="1552500" cy="258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a: 0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as: 1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ask: 2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be: 3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ca: 4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cd: 5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…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3428087" y="5320163"/>
            <a:ext cx="2101140" cy="142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ctr"/>
            <a:r>
              <a:rPr lang="en-US" sz="252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Build index (byte-pair encoding)</a:t>
            </a:r>
            <a:endParaRPr sz="252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1472056" y="7564126"/>
            <a:ext cx="5914620" cy="218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160" b="1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Byte Pair Encoding (BPE) a popular encoding.</a:t>
            </a:r>
            <a:endParaRPr sz="2160" b="1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>
              <a:spcBef>
                <a:spcPts val="900"/>
              </a:spcBef>
            </a:pPr>
            <a:r>
              <a:rPr lang="en-US" sz="1980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Start with a small vocab of characters.</a:t>
            </a:r>
            <a:endParaRPr sz="1980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>
              <a:spcBef>
                <a:spcPts val="900"/>
              </a:spcBef>
            </a:pPr>
            <a:r>
              <a:rPr lang="en-US" sz="1980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Iteratively merge frequent pairs into new bytes in the vocab (such as “</a:t>
            </a:r>
            <a:r>
              <a:rPr lang="en-US" sz="1980" dirty="0" err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b”,”e</a:t>
            </a:r>
            <a:r>
              <a:rPr lang="en-US" sz="1980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” → “be”).</a:t>
            </a:r>
            <a:endParaRPr sz="1980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1472056" y="3874012"/>
            <a:ext cx="1705320" cy="19205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r>
              <a:rPr lang="en-US" sz="2160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Corpus of training data used to build our vocabulary. </a:t>
            </a:r>
            <a:endParaRPr sz="2160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8432946" y="5396175"/>
            <a:ext cx="2101140" cy="9233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ctr"/>
            <a:r>
              <a:rPr lang="en-US" sz="2160" b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Map tokens </a:t>
            </a:r>
            <a:br>
              <a:rPr lang="en-US" sz="2160" b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</a:br>
            <a:r>
              <a:rPr lang="en-US" sz="2160" b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to indices</a:t>
            </a:r>
            <a:endParaRPr sz="2160" b="1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3277255" y="5396176"/>
            <a:ext cx="2688120" cy="19205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ctr"/>
            <a:r>
              <a:rPr lang="en-US" sz="2160" b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Build index</a:t>
            </a:r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(dictionary of tokens = mix of words and sub-words)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>
            <a:spLocks noGrp="1"/>
          </p:cNvSpPr>
          <p:nvPr>
            <p:ph type="title"/>
          </p:nvPr>
        </p:nvSpPr>
        <p:spPr>
          <a:xfrm>
            <a:off x="1362550" y="649335"/>
            <a:ext cx="15201000" cy="1488240"/>
          </a:xfrm>
          <a:prstGeom prst="rect">
            <a:avLst/>
          </a:prstGeom>
        </p:spPr>
        <p:txBody>
          <a:bodyPr spcFirstLastPara="1" vert="horz" wrap="square" lIns="0" tIns="63990" rIns="0" bIns="63990" rtlCol="0" anchor="ctr" anchorCtr="0">
            <a:noAutofit/>
          </a:bodyPr>
          <a:lstStyle/>
          <a:p>
            <a:r>
              <a:rPr lang="en-US" dirty="0"/>
              <a:t>Tokenization	</a:t>
            </a:r>
            <a:endParaRPr dirty="0"/>
          </a:p>
        </p:txBody>
      </p:sp>
      <p:graphicFrame>
        <p:nvGraphicFramePr>
          <p:cNvPr id="304" name="Google Shape;304;p32"/>
          <p:cNvGraphicFramePr/>
          <p:nvPr>
            <p:extLst>
              <p:ext uri="{D42A27DB-BD31-4B8C-83A1-F6EECF244321}">
                <p14:modId xmlns:p14="http://schemas.microsoft.com/office/powerpoint/2010/main" val="3133820401"/>
              </p:ext>
            </p:extLst>
          </p:nvPr>
        </p:nvGraphicFramePr>
        <p:xfrm>
          <a:off x="1131218" y="1992432"/>
          <a:ext cx="16025564" cy="7379208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3436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6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sym typeface="DM Sans"/>
                        </a:rPr>
                        <a:t>Tokenization method</a:t>
                      </a:r>
                      <a:endParaRPr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sym typeface="DM Sans"/>
                        </a:rPr>
                        <a:t>Tokens</a:t>
                      </a:r>
                      <a:endParaRPr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sym typeface="DM Sans"/>
                        </a:rPr>
                        <a:t>Token count</a:t>
                      </a:r>
                      <a:endParaRPr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sym typeface="DM Sans"/>
                        </a:rPr>
                        <a:t>Vocab size</a:t>
                      </a:r>
                      <a:endParaRPr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sym typeface="DM Sans"/>
                        </a:rPr>
                        <a:t>Sentence</a:t>
                      </a:r>
                      <a:endPara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‘The moon, Earth's only natural satellite, has been a subject of fascination and wonder for thousands of years.’</a:t>
                      </a:r>
                      <a:endParaRPr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# sentences in doc</a:t>
                      </a:r>
                      <a:endParaRPr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sym typeface="DM Sans"/>
                        </a:rPr>
                        <a:t>Word</a:t>
                      </a:r>
                      <a:endPara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'The', 'moon,', "Earth's", 'only', 'natural', 'satellite,', 'has', 'been', 'a', 'subject', 'of', 'fascination', 'and', 'wonder', 'for', 'thousands', 'of', 'years.'</a:t>
                      </a:r>
                      <a:endParaRPr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171K (English¹)</a:t>
                      </a:r>
                      <a:endParaRPr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sym typeface="DM Sans"/>
                        </a:rPr>
                        <a:t>Sub-word</a:t>
                      </a:r>
                      <a:endParaRPr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'The', 'moon', ',', 'Earth', "'", 's', 'on', '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', 'n', '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', 'al', 's', 'ate', 'll', 'it', 'e', ',', 'has', 'been', 'a', 'subject', 'of', '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fascinat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', 'ion', 'and', 'w', 'on', 'd', 'er', 'for', '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', '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', 'and', 's', 'of', 'y', 'ears', '.'</a:t>
                      </a:r>
                      <a:endParaRPr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37</a:t>
                      </a:r>
                      <a:endParaRPr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(varies)</a:t>
                      </a:r>
                      <a:endParaRPr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4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sym typeface="DM Sans"/>
                        </a:rPr>
                        <a:t>Character</a:t>
                      </a:r>
                      <a:endParaRPr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DM Sans"/>
                        <a:cs typeface="Arial" panose="020B0604020202020204" pitchFamily="34" charset="0"/>
                        <a:sym typeface="DM Sans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'T', 'h', 'e', ' ', 'm', 'o', 'o', 'n', ',', ' ', 'E', 'a', 'r', 't', 'h', "'", 's', ' ', 'o', 'n', 'l', 'y', ' ', 'n', 'a', 't', 'u', 'r', 'a', 'l', ' ', 's', 'a', 't', 'e', 'l', 'l', '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', 't', 'e', ',', ' ', 'h', 'a', 's', ' ', 'b', 'e', 'e', 'n', ' ', 'a', ' ', 's', 'u', 'b', 'j', 'e', 'c', 't', ' ', 'o', 'f', ' ', 'f', 'a', 's', 'c', '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', 'n', 'a', 't', '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', 'o', 'n', ' ', 'a', 'n', 'd', ' ', 'w', 'o', 'n', 'd', 'e', 'r', ' ', 'f', 'o', 'r', ' ', 't', 'h', 'o', 'u', 's', 'a', 'n', 'd', 's', ' ', 'o', 'f', ' ', 'y', 'e', 'a', 'r', 's', '.'</a:t>
                      </a:r>
                      <a:endParaRPr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110</a:t>
                      </a:r>
                      <a:endParaRPr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52 + punctuation (English)</a:t>
                      </a:r>
                      <a:endParaRPr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435" marR="123435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3E852154-29DE-F298-3088-98DFEE763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3C078020-B078-9DC8-FE8C-C3FBC99FE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sz="4000" b="0" dirty="0">
                <a:effectLst/>
                <a:latin typeface="+mn-lt"/>
              </a:rPr>
              <a:t>Byte-Pair Encoding</a:t>
            </a:r>
            <a:endParaRPr dirty="0">
              <a:latin typeface="+mn-lt"/>
            </a:endParaRPr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205E5D20-64FD-1A17-1D85-B3B5EA262B4C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271808" y="2291693"/>
            <a:ext cx="8409218" cy="58217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E0E0E"/>
                </a:solidFill>
                <a:effectLst/>
                <a:latin typeface="+mn-lt"/>
              </a:rPr>
              <a:t>Steps in the BPE Algorithm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1. </a:t>
            </a:r>
            <a:r>
              <a:rPr lang="en-US" sz="1800" b="1" dirty="0">
                <a:solidFill>
                  <a:srgbClr val="0E0E0E"/>
                </a:solidFill>
                <a:effectLst/>
                <a:latin typeface="+mn-lt"/>
              </a:rPr>
              <a:t>Initialization:</a:t>
            </a:r>
            <a:endParaRPr lang="en-US" sz="1800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Start with a corpus where each word is represented as a sequence of characters (with an end-of-word marker, e.g., &lt;/w&gt;).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2. </a:t>
            </a:r>
            <a:r>
              <a:rPr lang="en-US" sz="1800" b="1" dirty="0">
                <a:solidFill>
                  <a:srgbClr val="0E0E0E"/>
                </a:solidFill>
                <a:effectLst/>
                <a:latin typeface="+mn-lt"/>
              </a:rPr>
              <a:t>Count Pair Frequencies:</a:t>
            </a:r>
            <a:endParaRPr lang="en-US" sz="1800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Count the frequency of every adjacent character pair in the corpus.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3. </a:t>
            </a:r>
            <a:r>
              <a:rPr lang="en-US" sz="1800" b="1" dirty="0">
                <a:solidFill>
                  <a:srgbClr val="0E0E0E"/>
                </a:solidFill>
                <a:effectLst/>
                <a:latin typeface="+mn-lt"/>
              </a:rPr>
              <a:t>Merge the Most Frequent Pair:</a:t>
            </a:r>
            <a:endParaRPr lang="en-US" sz="1800" b="1" dirty="0">
              <a:solidFill>
                <a:srgbClr val="0E0E0E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Find the most frequent pair and merge it into a new token.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4. </a:t>
            </a:r>
            <a:r>
              <a:rPr lang="en-US" sz="1800" b="1" dirty="0">
                <a:solidFill>
                  <a:srgbClr val="0E0E0E"/>
                </a:solidFill>
                <a:effectLst/>
                <a:latin typeface="+mn-lt"/>
              </a:rPr>
              <a:t>Update Corpus and Repeat:</a:t>
            </a:r>
            <a:endParaRPr lang="en-US" sz="1800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Update the corpus with the newly created sub-word tokens and repeat steps 2–3 until you reach the desired number of merges.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5. </a:t>
            </a:r>
            <a:r>
              <a:rPr lang="en-US" sz="1800" b="1" dirty="0">
                <a:solidFill>
                  <a:srgbClr val="0E0E0E"/>
                </a:solidFill>
                <a:effectLst/>
                <a:latin typeface="+mn-lt"/>
              </a:rPr>
              <a:t>Build the Final Vocabulary:</a:t>
            </a:r>
            <a:endParaRPr lang="en-US" sz="1800" dirty="0">
              <a:solidFill>
                <a:srgbClr val="0E0E0E"/>
              </a:solidFill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After merges, the resulting vocabulary contains the original characters plus newly formed sub-word tokens.</a:t>
            </a:r>
            <a:endParaRPr lang="en-US" sz="1800" b="1" dirty="0">
              <a:solidFill>
                <a:srgbClr val="0E0E0E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0E0E0E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0E0E0E"/>
              </a:solidFill>
              <a:latin typeface="+mn-lt"/>
            </a:endParaRPr>
          </a:p>
        </p:txBody>
      </p:sp>
      <p:sp>
        <p:nvSpPr>
          <p:cNvPr id="2" name="Google Shape;107;p15">
            <a:extLst>
              <a:ext uri="{FF2B5EF4-FFF2-40B4-BE49-F238E27FC236}">
                <a16:creationId xmlns:a16="http://schemas.microsoft.com/office/drawing/2014/main" id="{55BAC5D8-79FB-A1FB-A84D-78010265BC90}"/>
              </a:ext>
            </a:extLst>
          </p:cNvPr>
          <p:cNvSpPr txBox="1">
            <a:spLocks/>
          </p:cNvSpPr>
          <p:nvPr/>
        </p:nvSpPr>
        <p:spPr>
          <a:xfrm>
            <a:off x="10043886" y="2479347"/>
            <a:ext cx="7431314" cy="45600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0E0E0E"/>
                </a:solidFill>
                <a:latin typeface="+mn-lt"/>
              </a:rPr>
              <a:t> Example Step 1:</a:t>
            </a: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88B966"/>
                </a:solidFill>
                <a:latin typeface="+mn-lt"/>
              </a:rPr>
              <a:t>"low"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 -&gt; [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"l"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"o"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"w"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"&lt;/w&gt;"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]</a:t>
            </a:r>
            <a:endParaRPr lang="en-US" sz="1800" dirty="0">
              <a:solidFill>
                <a:srgbClr val="88B966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88B966"/>
                </a:solidFill>
                <a:latin typeface="+mn-lt"/>
              </a:rPr>
              <a:t>"lower"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 -&gt; [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"l"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"o"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"w"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"e"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"r"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"&lt;/w&gt;"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]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800" dirty="0">
              <a:solidFill>
                <a:srgbClr val="0E0E0E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0E0E0E"/>
                </a:solidFill>
                <a:latin typeface="+mn-lt"/>
              </a:rPr>
              <a:t>Example Step 2: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9BA2B1"/>
                </a:solidFill>
                <a:latin typeface="+mn-lt"/>
              </a:rPr>
              <a:t>Corpus: [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"l"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"o"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"w"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"&lt;/w&gt;"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], [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"l"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"o"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"w"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"e"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"r"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"&lt;/w&gt;"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]</a:t>
            </a:r>
            <a:endParaRPr lang="en-US" sz="1800" dirty="0">
              <a:solidFill>
                <a:srgbClr val="88B966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9BA2B1"/>
                </a:solidFill>
                <a:latin typeface="+mn-lt"/>
              </a:rPr>
              <a:t>Pair frequencies: 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9BA2B1"/>
                </a:solidFill>
                <a:latin typeface="+mn-lt"/>
              </a:rPr>
              <a:t>(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"l"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"o"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) → </a:t>
            </a:r>
            <a:r>
              <a:rPr lang="en-US" sz="1800" dirty="0">
                <a:solidFill>
                  <a:srgbClr val="C58853"/>
                </a:solidFill>
                <a:latin typeface="+mn-lt"/>
              </a:rPr>
              <a:t>2</a:t>
            </a:r>
            <a:endParaRPr lang="en-US" sz="1800" dirty="0">
              <a:solidFill>
                <a:srgbClr val="9BA2B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9BA2B1"/>
                </a:solidFill>
                <a:latin typeface="+mn-lt"/>
              </a:rPr>
              <a:t>(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"o"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"w"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) → </a:t>
            </a:r>
            <a:r>
              <a:rPr lang="en-US" sz="1800" dirty="0">
                <a:solidFill>
                  <a:srgbClr val="C58853"/>
                </a:solidFill>
                <a:latin typeface="+mn-lt"/>
              </a:rPr>
              <a:t>2</a:t>
            </a:r>
            <a:endParaRPr lang="en-US" sz="1800" dirty="0">
              <a:solidFill>
                <a:srgbClr val="9BA2B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9BA2B1"/>
                </a:solidFill>
                <a:latin typeface="+mn-lt"/>
              </a:rPr>
              <a:t>(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"w"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"&lt;/w&gt;"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) → </a:t>
            </a:r>
            <a:r>
              <a:rPr lang="en-US" sz="1800" dirty="0">
                <a:solidFill>
                  <a:srgbClr val="C58853"/>
                </a:solidFill>
                <a:latin typeface="+mn-lt"/>
              </a:rPr>
              <a:t>2</a:t>
            </a:r>
            <a:endParaRPr lang="en-US" sz="1800" dirty="0">
              <a:solidFill>
                <a:srgbClr val="88B966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9BA2B1"/>
                </a:solidFill>
                <a:latin typeface="+mn-lt"/>
              </a:rPr>
              <a:t>(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"o"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"e"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) → </a:t>
            </a:r>
            <a:r>
              <a:rPr lang="en-US" sz="1800" dirty="0">
                <a:solidFill>
                  <a:srgbClr val="C58853"/>
                </a:solidFill>
                <a:latin typeface="+mn-lt"/>
              </a:rPr>
              <a:t>1</a:t>
            </a:r>
            <a:endParaRPr lang="en-US" sz="1800" dirty="0">
              <a:solidFill>
                <a:srgbClr val="9BA2B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9BA2B1"/>
                </a:solidFill>
                <a:latin typeface="+mn-lt"/>
              </a:rPr>
              <a:t>(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"e"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"r"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) → </a:t>
            </a:r>
            <a:r>
              <a:rPr lang="en-US" sz="1800" dirty="0">
                <a:solidFill>
                  <a:srgbClr val="C58853"/>
                </a:solidFill>
                <a:latin typeface="+mn-lt"/>
              </a:rPr>
              <a:t>1</a:t>
            </a:r>
            <a:endParaRPr lang="en-US" sz="1800" dirty="0">
              <a:solidFill>
                <a:srgbClr val="0E0E0E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800" dirty="0">
              <a:solidFill>
                <a:srgbClr val="0E0E0E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0E0E0E"/>
                </a:solidFill>
                <a:latin typeface="+mn-lt"/>
              </a:rPr>
              <a:t>Example Step 3: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rgbClr val="0E0E0E"/>
                </a:solidFill>
                <a:latin typeface="+mn-lt"/>
              </a:rPr>
              <a:t>Merge 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(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"l"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"o"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) </a:t>
            </a:r>
            <a:r>
              <a:rPr lang="en-US" sz="1800" dirty="0">
                <a:solidFill>
                  <a:srgbClr val="0E0E0E"/>
                </a:solidFill>
                <a:latin typeface="+mn-lt"/>
              </a:rPr>
              <a:t>→ 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[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"lo", "w", "&lt;/w&gt;"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]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[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"lo", "w", "e", "r", "&lt;/w&gt;"</a:t>
            </a:r>
            <a:r>
              <a:rPr lang="en-US" sz="1800" dirty="0">
                <a:solidFill>
                  <a:srgbClr val="9BA2B1"/>
                </a:solidFill>
                <a:latin typeface="+mn-lt"/>
              </a:rPr>
              <a:t>]</a:t>
            </a:r>
            <a:r>
              <a:rPr lang="en-US" sz="1800" dirty="0">
                <a:solidFill>
                  <a:srgbClr val="88B966"/>
                </a:solidFill>
                <a:latin typeface="+mn-l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7115C-32AC-42B1-E8EA-A68BA37F4D33}"/>
              </a:ext>
            </a:extLst>
          </p:cNvPr>
          <p:cNvSpPr txBox="1"/>
          <p:nvPr/>
        </p:nvSpPr>
        <p:spPr>
          <a:xfrm>
            <a:off x="1358903" y="1645361"/>
            <a:ext cx="16116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E0E0E"/>
                </a:solidFill>
                <a:effectLst/>
                <a:latin typeface="+mn-lt"/>
              </a:rPr>
              <a:t>Byte Pair Encoding (BPE)</a:t>
            </a: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 is a sub-word tokenization algorithm used to break text into smaller units (sub-words) to handle rare words and unknown tokens effectively. It’s widely used in NLP models like GPT and BERT.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F803A-912C-856D-41C7-439FC428C666}"/>
              </a:ext>
            </a:extLst>
          </p:cNvPr>
          <p:cNvSpPr txBox="1"/>
          <p:nvPr/>
        </p:nvSpPr>
        <p:spPr>
          <a:xfrm>
            <a:off x="1290855" y="8533370"/>
            <a:ext cx="16435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u="sng" dirty="0">
                <a:solidFill>
                  <a:srgbClr val="0E0E0E"/>
                </a:solidFill>
                <a:effectLst/>
                <a:latin typeface="+mn-lt"/>
              </a:rPr>
              <a:t>Advantages of BPE</a:t>
            </a:r>
            <a:endParaRPr lang="en-US" sz="1800" u="sng" dirty="0">
              <a:solidFill>
                <a:srgbClr val="0E0E0E"/>
              </a:solidFill>
              <a:effectLst/>
              <a:latin typeface="+mn-lt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rgbClr val="0E0E0E"/>
                </a:solidFill>
                <a:effectLst/>
                <a:latin typeface="+mn-lt"/>
              </a:rPr>
              <a:t>Handles Rare Words:</a:t>
            </a: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 Breaks rare or unknown words into sub-word units, avoiding out-of-vocabulary (OOV) issues.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rgbClr val="0E0E0E"/>
                </a:solidFill>
                <a:effectLst/>
                <a:latin typeface="+mn-lt"/>
              </a:rPr>
              <a:t>Efficient Vocabulary Size:</a:t>
            </a: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 Produces a compact vocabulary by balancing characters and frequent sub-words.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rgbClr val="0E0E0E"/>
                </a:solidFill>
                <a:effectLst/>
                <a:latin typeface="+mn-lt"/>
              </a:rPr>
              <a:t>Language Agnostic:</a:t>
            </a:r>
            <a:r>
              <a:rPr lang="en-US" sz="1800" dirty="0">
                <a:solidFill>
                  <a:srgbClr val="0E0E0E"/>
                </a:solidFill>
                <a:effectLst/>
                <a:latin typeface="+mn-lt"/>
              </a:rPr>
              <a:t> Works well across different languages.</a:t>
            </a:r>
            <a:endParaRPr lang="en-US" sz="18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35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C9817C-8E76-81F2-20ED-155232642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97DB92ED-C4C0-5B17-C6FB-44FDC64AF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800" b="0" dirty="0">
                <a:effectLst/>
              </a:rPr>
              <a:t>Tokenization and Model Behavior</a:t>
            </a:r>
            <a:endParaRPr lang="en-US" sz="48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687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CC89BDA3-F644-51BB-77CC-8703215F6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9BB66BBC-EC0C-CF5B-5DDF-0095B3A48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sz="4000" b="0" dirty="0">
                <a:effectLst/>
                <a:latin typeface="+mn-lt"/>
              </a:rPr>
              <a:t>Effect of Tokenization </a:t>
            </a:r>
            <a:endParaRPr dirty="0">
              <a:latin typeface="+mn-lt"/>
            </a:endParaRPr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54CDD265-9421-1986-428B-9EAFC81DB115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2107026"/>
            <a:ext cx="12775511" cy="7985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Large Language Models often have several issues that affect the performance and applicability to various talks. Many of these, highlighted below in a talk from Andrej Karpathy, are a direct results of tokenization:</a:t>
            </a:r>
          </a:p>
        </p:txBody>
      </p:sp>
      <p:pic>
        <p:nvPicPr>
          <p:cNvPr id="1026" name="Picture 2" descr="&quot;LLM Tokenization&quot;">
            <a:extLst>
              <a:ext uri="{FF2B5EF4-FFF2-40B4-BE49-F238E27FC236}">
                <a16:creationId xmlns:a16="http://schemas.microsoft.com/office/drawing/2014/main" id="{AF5281C3-A750-0804-9E04-C1E53BB38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71" y="3648408"/>
            <a:ext cx="12609627" cy="5495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728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BDDB5D65-DA93-FFC3-146A-1E8E537DD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484911AA-5136-87B3-19E9-EFE9C0B832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sz="4000" b="0" dirty="0">
                <a:effectLst/>
                <a:latin typeface="+mn-lt"/>
              </a:rPr>
              <a:t>Effect of Tokenization – Spelling and Char-level issues </a:t>
            </a:r>
            <a:endParaRPr dirty="0">
              <a:latin typeface="+mn-lt"/>
            </a:endParaRPr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A0BA83DD-D34A-56E9-7D9F-E45398626079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7" y="2107026"/>
            <a:ext cx="9889996" cy="7985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1. LLMs Struggle with Spelling and Rare Words: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Tokenization splits words into sub-words (e.g., “unpredictable” → [“un”, “predict”, “able”]).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Misspelled words (e.g., “</a:t>
            </a:r>
            <a:r>
              <a:rPr lang="en-US" b="0" dirty="0" err="1">
                <a:effectLst/>
              </a:rPr>
              <a:t>teh</a:t>
            </a:r>
            <a:r>
              <a:rPr lang="en-US" b="0" dirty="0">
                <a:effectLst/>
              </a:rPr>
              <a:t>”) fragment into low-probability sub-words, causing errors.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2. String Manipulation Is Difficult: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LLMs operate at the token level, not character level.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Tasks like reversing strings (“hello” → “</a:t>
            </a:r>
            <a:r>
              <a:rPr lang="en-US" b="0" dirty="0" err="1">
                <a:effectLst/>
              </a:rPr>
              <a:t>olleh</a:t>
            </a:r>
            <a:r>
              <a:rPr lang="en-US" b="0" dirty="0">
                <a:effectLst/>
              </a:rPr>
              <a:t>”) require access to individual characters, which tokenization obscures.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3. Granularity Mismatch: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Sub-word tokenization prioritizes meaning over form, leading to poor performance on character-sensitive tasks.</a:t>
            </a:r>
            <a:br>
              <a:rPr lang="en-US" b="0" dirty="0">
                <a:effectLst/>
              </a:rPr>
            </a:br>
            <a:r>
              <a:rPr lang="en-US" b="0" dirty="0">
                <a:effectLst/>
              </a:rPr>
              <a:t>Why It Happens: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LLMs are trained to understand semantics, not fine-grained character-level details.</a:t>
            </a:r>
            <a:endParaRPr lang="en-US" dirty="0">
              <a:effectLst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821301-707A-DBD9-4A0C-289179029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694" y="2882617"/>
            <a:ext cx="6577755" cy="452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172C2D-CF77-A1BF-F88E-0CD7D9457711}"/>
              </a:ext>
            </a:extLst>
          </p:cNvPr>
          <p:cNvSpPr txBox="1"/>
          <p:nvPr/>
        </p:nvSpPr>
        <p:spPr>
          <a:xfrm>
            <a:off x="12510193" y="7404382"/>
            <a:ext cx="3648756" cy="4247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“strawberry problem”</a:t>
            </a:r>
          </a:p>
        </p:txBody>
      </p:sp>
    </p:spTree>
    <p:extLst>
      <p:ext uri="{BB962C8B-B14F-4D97-AF65-F5344CB8AC3E}">
        <p14:creationId xmlns:p14="http://schemas.microsoft.com/office/powerpoint/2010/main" val="325399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DAAE96B7-FE59-A503-1BCC-E32C30484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04DFB6AC-DD08-AEFD-7493-3FEA8444B9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sz="4000" b="0" dirty="0">
                <a:effectLst/>
                <a:latin typeface="+mn-lt"/>
              </a:rPr>
              <a:t>Effect of Tokenization – Arithmetic Challenges </a:t>
            </a:r>
            <a:endParaRPr dirty="0">
              <a:latin typeface="+mn-lt"/>
            </a:endParaRPr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E880FAF4-9AAC-C001-EE18-96703989F4B0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49296" y="1947369"/>
            <a:ext cx="10223504" cy="7985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1. LLMs Learn Patterns, Not Rules: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LLMs are trained on text data to predict the next token, not to understand or apply mathematical rules.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Arithmetic operations require explicit logic, not just pattern recognition.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2. Tokenization Can Cause Numerical Errors: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Numbers may be split into multiple tokens, especially for large or complex numbers (e.g., “123456” → [“123”, “456”]).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Consequence: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Operations requiring precise numerical understanding are prone to failure.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3. Training Data Limitations: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LLMs are exposed to math through text (e.g., “5 + 3 = 8”) rather than structured numeric computation.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Models learn approximations based on seen examples, not systematic calculations.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4. No Internal Math Engine: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LLMs do not inherently perform arithmetic. Their “calculations” are derived from patterns observed in training data, leading to inconsistent results.</a:t>
            </a:r>
          </a:p>
        </p:txBody>
      </p:sp>
      <p:pic>
        <p:nvPicPr>
          <p:cNvPr id="3074" name="Picture 2" descr="CDN media">
            <a:extLst>
              <a:ext uri="{FF2B5EF4-FFF2-40B4-BE49-F238E27FC236}">
                <a16:creationId xmlns:a16="http://schemas.microsoft.com/office/drawing/2014/main" id="{E3FB681B-68B3-D40D-8F22-9FEC10D3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314" y="2419639"/>
            <a:ext cx="4047899" cy="347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alt text provided for this image">
            <a:extLst>
              <a:ext uri="{FF2B5EF4-FFF2-40B4-BE49-F238E27FC236}">
                <a16:creationId xmlns:a16="http://schemas.microsoft.com/office/drawing/2014/main" id="{D11B3DA2-1FEC-C41F-449F-2EE53C57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058" y="6828312"/>
            <a:ext cx="7585942" cy="21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36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8119F38F-2352-D074-A043-DEF7FDFD8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9FB68E07-01AD-B7DC-1695-65B2BF3A9D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sz="4000" b="0" dirty="0">
                <a:effectLst/>
                <a:latin typeface="+mn-lt"/>
              </a:rPr>
              <a:t>Effect of Tokenization – LLMs as systems  </a:t>
            </a:r>
            <a:endParaRPr dirty="0">
              <a:latin typeface="+mn-lt"/>
            </a:endParaRPr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089EB344-CE86-76D9-8AD1-15AAA9A721F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7" y="2107026"/>
            <a:ext cx="8354980" cy="7985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1. Dependence on Tokenization: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LLMs require preprocessing (e.g., tokenization) to handle input text.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2. Lack of Multimodal Capabilities: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Cannot process raw audio, images, or other non-text data directly without external tools.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3. Reliance on External Components: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Needs integration with tools for tasks like speech recognition, image understanding, or advanced reasoning.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4. No Built-In Execution: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Cannot perform exact computations or symbolic reasoning without external plugins.</a:t>
            </a:r>
          </a:p>
        </p:txBody>
      </p:sp>
      <p:pic>
        <p:nvPicPr>
          <p:cNvPr id="4098" name="Picture 2" descr="drawing">
            <a:extLst>
              <a:ext uri="{FF2B5EF4-FFF2-40B4-BE49-F238E27FC236}">
                <a16:creationId xmlns:a16="http://schemas.microsoft.com/office/drawing/2014/main" id="{148DF3DD-1CAA-5543-78E6-843EE673A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676" y="3636010"/>
            <a:ext cx="8330556" cy="50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2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421C3121-E179-8213-A189-BB70114BC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149DB3D3-0696-510A-9052-02F6F9C48C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800" b="0" dirty="0">
                <a:effectLst/>
              </a:rPr>
              <a:t>Token-free and modern approaches</a:t>
            </a:r>
            <a:endParaRPr lang="en-US" sz="48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1500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E913704B-A6F6-1F34-B73A-A41F1E3DA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3BC78572-29FC-2A9D-6D07-EE22342305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Challenges with Tokenization-based Models</a:t>
            </a:r>
            <a:endParaRPr dirty="0">
              <a:latin typeface="+mn-lt"/>
            </a:endParaRPr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969826FF-A0D4-2BCE-72A5-D2ABC2F5745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2107026"/>
            <a:ext cx="12908647" cy="7985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Fixed Vocabulary Limitations: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Domain sensitivity: Tokenization schemes may underperform on out-of-domain data.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Multilingual inequity: Tokenization is less efficient for languages with complex scripts.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Poor handling of noisy inputs (e.g., typos, formatting issues).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Compute Allocation Challenges: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Equal compute for all tokens, regardless of complexity.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Inefficient for simple predictions like common endings.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Orthographic Knowledge Gap: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Token-based models lack intrinsic understanding of sub-word and character-level patterns.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901A1-AFD8-657B-CDC9-FE619E5D47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35" r="4983" b="10743"/>
          <a:stretch/>
        </p:blipFill>
        <p:spPr>
          <a:xfrm>
            <a:off x="1341764" y="6429829"/>
            <a:ext cx="15604472" cy="26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5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1">
            <a:extLst>
              <a:ext uri="{FF2B5EF4-FFF2-40B4-BE49-F238E27FC236}">
                <a16:creationId xmlns:a16="http://schemas.microsoft.com/office/drawing/2014/main" id="{9A27CA3A-0360-E591-A282-F769734FEFAC}"/>
              </a:ext>
            </a:extLst>
          </p:cNvPr>
          <p:cNvSpPr txBox="1">
            <a:spLocks/>
          </p:cNvSpPr>
          <p:nvPr/>
        </p:nvSpPr>
        <p:spPr bwMode="auto">
          <a:xfrm>
            <a:off x="853440" y="4774469"/>
            <a:ext cx="16581120" cy="73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346459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eaLnBrk="1" fontAlgn="base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4863" indent="-203200" algn="l" defTabSz="346459" rtl="0" eaLnBrk="1" fontAlgn="base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31066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88230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931117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274003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616890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959775" indent="-171443" algn="l" defTabSz="13716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"/>
              </a:spcBef>
              <a:spcAft>
                <a:spcPts val="90"/>
              </a:spcAft>
              <a:defRPr/>
            </a:pPr>
            <a:r>
              <a:rPr lang="en-US" sz="2000" kern="0" dirty="0">
                <a:solidFill>
                  <a:schemeClr val="bg1"/>
                </a:solidFill>
              </a:rPr>
              <a:t>The NVIDIA Deep Learning Institute Generative AI Teaching Kit is licensed by NVIDIA and Dartmouth College under the</a:t>
            </a:r>
          </a:p>
          <a:p>
            <a:pPr>
              <a:spcBef>
                <a:spcPts val="90"/>
              </a:spcBef>
              <a:spcAft>
                <a:spcPts val="90"/>
              </a:spcAft>
              <a:defRPr/>
            </a:pPr>
            <a:r>
              <a:rPr lang="en-US" sz="2000" u="sng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2000" u="sng" dirty="0" err="1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2000" u="sng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C100F-0696-2CAC-C3FC-6B37B135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18" y="2464241"/>
            <a:ext cx="3851564" cy="13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84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8BFAA316-B1DD-4F3A-01BB-EED9D0636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5996372E-13E6-FE68-80A5-556C9986EF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sz="4000" b="0" dirty="0">
                <a:effectLst/>
                <a:latin typeface="+mn-lt"/>
              </a:rPr>
              <a:t>Byte-Level Tokenizer Model (BLT)</a:t>
            </a:r>
            <a:endParaRPr dirty="0">
              <a:latin typeface="+mn-lt"/>
            </a:endParaRPr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7D45B7E2-C00A-469D-F2D5-2FCF64731A3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2107026"/>
            <a:ext cx="9222018" cy="7985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/>
              </a:rPr>
              <a:t>In 2024, Meta released the BLT model, addressing these issues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Dynamic Byte-Level Patching: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Segments raw bytes into entropy-based “patches” of variable sizes.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</a:rPr>
              <a:t>Allocates compute where needed, based on data complexity.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Model Design: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dirty="0">
                <a:effectLst/>
              </a:rPr>
              <a:t>Local Encoder: Encodes raw bytes into patches.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dirty="0">
                <a:effectLst/>
              </a:rPr>
              <a:t>Latent Transformer: Processes patch representations.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0" dirty="0">
                <a:effectLst/>
              </a:rPr>
              <a:t>Local Decoder: Decodes patches back into bytes.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/>
              </a:rPr>
              <a:t>Advantages Over Tokenization: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No fixed vocabulary or heuristic compression.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Robust to noisy inputs and better character-level understanding.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effectLst/>
              </a:rPr>
              <a:t>More efficient scaling by dynamically adjusting patch size and model capacity.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64D83-3C62-1F88-2001-1998DEAB5F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4" r="5150"/>
          <a:stretch/>
        </p:blipFill>
        <p:spPr>
          <a:xfrm>
            <a:off x="9695543" y="2600511"/>
            <a:ext cx="8391077" cy="58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2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F5444-42A4-211A-6DC6-6428A2207C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Tokens and Tokenization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7EC8AD-7255-77E7-9DAE-6551E1E4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Wrap 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CFB7AC-A843-0C22-6E16-61577CFD6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7" y="3352799"/>
            <a:ext cx="7988303" cy="55909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Today we introduced the concepts of tokens and tokenization. </a:t>
            </a:r>
          </a:p>
          <a:p>
            <a:r>
              <a:rPr lang="en-US" dirty="0"/>
              <a:t>We saw different approaches to tokenizing text and their relative trade-offs.</a:t>
            </a:r>
          </a:p>
          <a:p>
            <a:r>
              <a:rPr lang="en-US" dirty="0"/>
              <a:t>Some of the common issues with modern large language models were identified as rooted in tokenization</a:t>
            </a:r>
          </a:p>
          <a:p>
            <a:r>
              <a:rPr lang="en-US" dirty="0"/>
              <a:t>A new model, based on a token-free approach was also discussed, highlighting the need for ongoing research in </a:t>
            </a:r>
            <a:r>
              <a:rPr lang="en-US"/>
              <a:t>this aspect of NLP.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/>
              <a:t>In the next class we’ll look into how we convert these tokens into word vectors to codify meaning and allow these language models to perform better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2" descr="drawing">
            <a:extLst>
              <a:ext uri="{FF2B5EF4-FFF2-40B4-BE49-F238E27FC236}">
                <a16:creationId xmlns:a16="http://schemas.microsoft.com/office/drawing/2014/main" id="{1080113B-AB38-0EA7-D5F6-911EE955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419" y="3060973"/>
            <a:ext cx="8330556" cy="50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36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D30A7-40B0-09D5-F187-D539933E2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144A511C-E7A8-850B-398A-5C8AD282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84" y="1236824"/>
            <a:ext cx="2196392" cy="6420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A6F350-7945-9FBA-9E74-44129F003097}"/>
              </a:ext>
            </a:extLst>
          </p:cNvPr>
          <p:cNvCxnSpPr>
            <a:cxnSpLocks/>
          </p:cNvCxnSpPr>
          <p:nvPr/>
        </p:nvCxnSpPr>
        <p:spPr>
          <a:xfrm>
            <a:off x="3956319" y="1151467"/>
            <a:ext cx="0" cy="8128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91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/>
              <a:t>This lecture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r>
              <a:rPr lang="en-US" sz="2800" i="0" dirty="0">
                <a:solidFill>
                  <a:srgbClr val="000000"/>
                </a:solidFill>
                <a:effectLst/>
              </a:rPr>
              <a:t>Introduction to Tokens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Tokenization approaches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LLM Limitations from tokenization </a:t>
            </a:r>
          </a:p>
          <a:p>
            <a:r>
              <a:rPr lang="en-US" sz="2800" i="0" dirty="0">
                <a:solidFill>
                  <a:srgbClr val="000000"/>
                </a:solidFill>
                <a:effectLst/>
              </a:rPr>
              <a:t>Token</a:t>
            </a:r>
            <a:r>
              <a:rPr lang="en-US" sz="2800" dirty="0">
                <a:solidFill>
                  <a:srgbClr val="000000"/>
                </a:solidFill>
              </a:rPr>
              <a:t>-free models</a:t>
            </a:r>
          </a:p>
          <a:p>
            <a:endParaRPr lang="en-US" sz="280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800" b="0" dirty="0">
                <a:effectLst/>
              </a:rPr>
              <a:t>Introduction to Tokens</a:t>
            </a:r>
            <a:endParaRPr lang="en-US" sz="48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577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B5D9FFEF-888F-61F0-E2BB-AFB89C69D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9E270648-6BCC-5369-CE60-68F0ECC637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sz="4000" b="0" dirty="0">
                <a:effectLst/>
                <a:latin typeface="+mn-lt"/>
              </a:rPr>
              <a:t>What are tokens?</a:t>
            </a:r>
            <a:endParaRPr dirty="0">
              <a:latin typeface="+mn-lt"/>
            </a:endParaRPr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43AD300A-49E7-D744-FF49-1C048AC0D15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2107026"/>
            <a:ext cx="9222018" cy="7985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 algn="l">
              <a:buNone/>
            </a:pPr>
            <a:r>
              <a:rPr lang="en-US" sz="2400" b="0" i="0" dirty="0">
                <a:solidFill>
                  <a:srgbClr val="0E0E0E"/>
                </a:solidFill>
                <a:latin typeface="Arial" panose="020B0604020202020204" pitchFamily="34" charset="0"/>
              </a:rPr>
              <a:t>Tokens are the building blocks of </a:t>
            </a:r>
            <a:r>
              <a:rPr lang="en-US" dirty="0">
                <a:solidFill>
                  <a:srgbClr val="0E0E0E"/>
                </a:solidFill>
              </a:rPr>
              <a:t>all natural language tasks and language models. </a:t>
            </a:r>
          </a:p>
          <a:p>
            <a:pPr marL="0" indent="0" algn="l">
              <a:buNone/>
            </a:pPr>
            <a:endParaRPr lang="en-US" sz="2400" b="0" i="0" dirty="0">
              <a:solidFill>
                <a:srgbClr val="0E0E0E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0E0E0E"/>
                </a:solidFill>
              </a:rPr>
              <a:t>They represent language elements, like words or characters, or parts of words, which can be stored as a key-value pairing, to enable the expression of text as a sequence of numbers.</a:t>
            </a:r>
          </a:p>
          <a:p>
            <a:pPr marL="0" indent="0" algn="l">
              <a:buNone/>
            </a:pPr>
            <a:endParaRPr lang="en-US" sz="2400" b="0" i="0" dirty="0">
              <a:solidFill>
                <a:srgbClr val="0E0E0E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0E0E0E"/>
                </a:solidFill>
              </a:rPr>
              <a:t>Language can be processed or encoded as a series of tokens IDs, and then these IDs, once selected from a language model, can be decoded back to language elements for human interpretation. </a:t>
            </a:r>
          </a:p>
          <a:p>
            <a:pPr marL="0" indent="0" algn="l">
              <a:buNone/>
            </a:pPr>
            <a:endParaRPr lang="en-US" sz="2400" b="0" i="0" dirty="0">
              <a:solidFill>
                <a:srgbClr val="0E0E0E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0E0E0E"/>
                </a:solidFill>
              </a:rPr>
              <a:t>How these tokens are built for a given language, or dataset varies and can have a drastic impact on the performance and utility of the language models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c1b057721e2f4c328a293df54c315a21">
            <a:extLst>
              <a:ext uri="{FF2B5EF4-FFF2-40B4-BE49-F238E27FC236}">
                <a16:creationId xmlns:a16="http://schemas.microsoft.com/office/drawing/2014/main" id="{BB71C6C1-3378-9A32-CA4D-08DD2094E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/>
          <a:stretch/>
        </p:blipFill>
        <p:spPr bwMode="auto">
          <a:xfrm>
            <a:off x="10377714" y="2627085"/>
            <a:ext cx="7721600" cy="45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7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F17FA343-4EC2-18FD-4A58-0B6895C4E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90A7DFE8-8E68-988B-DBDC-B94F039CF7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r>
              <a:rPr lang="en-US" dirty="0">
                <a:latin typeface="+mn-lt"/>
              </a:rPr>
              <a:t>Important terms</a:t>
            </a:r>
            <a:endParaRPr dirty="0">
              <a:latin typeface="+mn-lt"/>
            </a:endParaRPr>
          </a:p>
        </p:txBody>
      </p:sp>
      <p:sp>
        <p:nvSpPr>
          <p:cNvPr id="107" name="Google Shape;107;p15">
            <a:extLst>
              <a:ext uri="{FF2B5EF4-FFF2-40B4-BE49-F238E27FC236}">
                <a16:creationId xmlns:a16="http://schemas.microsoft.com/office/drawing/2014/main" id="{E8EB7DEC-35C4-5A3C-9B62-27D94C80CBFF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155696" y="2107026"/>
            <a:ext cx="16319504" cy="7985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When discussing tokens and tokenization, it is important to consider some terms that describe how a natural language phase is tokenized.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E0E0E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E0E0E"/>
                </a:solidFill>
                <a:effectLst/>
              </a:rPr>
              <a:t>If we take the following phrase, </a:t>
            </a:r>
            <a:r>
              <a:rPr lang="en-US" dirty="0">
                <a:solidFill>
                  <a:srgbClr val="0E0E0E"/>
                </a:solidFill>
              </a:rPr>
              <a:t>or </a:t>
            </a:r>
            <a:r>
              <a:rPr lang="en-US" b="1" dirty="0">
                <a:solidFill>
                  <a:srgbClr val="0E0E0E"/>
                </a:solidFill>
              </a:rPr>
              <a:t>sequence, </a:t>
            </a:r>
            <a:r>
              <a:rPr lang="en-US" dirty="0">
                <a:solidFill>
                  <a:srgbClr val="0E0E0E"/>
                </a:solidFill>
                <a:effectLst/>
              </a:rPr>
              <a:t>we need to use our </a:t>
            </a:r>
            <a:r>
              <a:rPr lang="en-US" b="1" dirty="0">
                <a:solidFill>
                  <a:srgbClr val="0E0E0E"/>
                </a:solidFill>
                <a:effectLst/>
              </a:rPr>
              <a:t>vocabulary</a:t>
            </a:r>
            <a:r>
              <a:rPr lang="en-US" dirty="0">
                <a:solidFill>
                  <a:srgbClr val="0E0E0E"/>
                </a:solidFill>
                <a:effectLst/>
              </a:rPr>
              <a:t>, to split it into separate </a:t>
            </a:r>
            <a:r>
              <a:rPr lang="en-US" b="1" dirty="0">
                <a:solidFill>
                  <a:srgbClr val="0E0E0E"/>
                </a:solidFill>
                <a:effectLst/>
              </a:rPr>
              <a:t>tokens. </a:t>
            </a:r>
            <a:endParaRPr lang="en-US" dirty="0">
              <a:solidFill>
                <a:srgbClr val="0E0E0E"/>
              </a:solidFill>
              <a:effectLst/>
            </a:endParaRPr>
          </a:p>
        </p:txBody>
      </p:sp>
      <p:sp>
        <p:nvSpPr>
          <p:cNvPr id="3" name="Google Shape;180;p24">
            <a:extLst>
              <a:ext uri="{FF2B5EF4-FFF2-40B4-BE49-F238E27FC236}">
                <a16:creationId xmlns:a16="http://schemas.microsoft.com/office/drawing/2014/main" id="{2E50845E-B735-FCDE-1174-A6952933230B}"/>
              </a:ext>
            </a:extLst>
          </p:cNvPr>
          <p:cNvSpPr/>
          <p:nvPr/>
        </p:nvSpPr>
        <p:spPr>
          <a:xfrm>
            <a:off x="1976040" y="3856924"/>
            <a:ext cx="13109580" cy="98982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ctr" anchorCtr="0">
            <a:noAutofit/>
          </a:bodyPr>
          <a:lstStyle/>
          <a:p>
            <a:r>
              <a:rPr lang="en-US" sz="1980" dirty="0">
                <a:solidFill>
                  <a:schemeClr val="bg1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The moon, Earth's only natural satellite, has been a subject of fascination and wonder for thousands of years.</a:t>
            </a:r>
            <a:endParaRPr sz="1980" dirty="0">
              <a:solidFill>
                <a:schemeClr val="bg1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4" name="Google Shape;181;p24">
            <a:extLst>
              <a:ext uri="{FF2B5EF4-FFF2-40B4-BE49-F238E27FC236}">
                <a16:creationId xmlns:a16="http://schemas.microsoft.com/office/drawing/2014/main" id="{4B55778A-D005-B8FA-A12E-87C5750494B4}"/>
              </a:ext>
            </a:extLst>
          </p:cNvPr>
          <p:cNvSpPr txBox="1">
            <a:spLocks/>
          </p:cNvSpPr>
          <p:nvPr/>
        </p:nvSpPr>
        <p:spPr>
          <a:xfrm>
            <a:off x="1943100" y="6366518"/>
            <a:ext cx="4353480" cy="272265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indent="-457200"/>
            <a:r>
              <a:rPr lang="en-US" dirty="0"/>
              <a:t>The</a:t>
            </a:r>
          </a:p>
          <a:p>
            <a:pPr marL="640080" indent="-457200">
              <a:spcBef>
                <a:spcPts val="0"/>
              </a:spcBef>
            </a:pPr>
            <a:r>
              <a:rPr lang="en-US" dirty="0"/>
              <a:t>Moon</a:t>
            </a:r>
          </a:p>
          <a:p>
            <a:pPr marL="640080" indent="-457200">
              <a:spcBef>
                <a:spcPts val="0"/>
              </a:spcBef>
            </a:pPr>
            <a:r>
              <a:rPr lang="en-US" dirty="0"/>
              <a:t>,</a:t>
            </a:r>
          </a:p>
          <a:p>
            <a:pPr marL="640080" indent="-457200">
              <a:spcBef>
                <a:spcPts val="0"/>
              </a:spcBef>
            </a:pPr>
            <a:r>
              <a:rPr lang="en-US" dirty="0"/>
              <a:t>Earth’s</a:t>
            </a:r>
          </a:p>
          <a:p>
            <a:pPr marL="640080" indent="-457200">
              <a:spcBef>
                <a:spcPts val="0"/>
              </a:spcBef>
            </a:pPr>
            <a:r>
              <a:rPr lang="en-US" dirty="0"/>
              <a:t>Only</a:t>
            </a:r>
          </a:p>
          <a:p>
            <a:pPr marL="640080" indent="-457200">
              <a:spcBef>
                <a:spcPts val="0"/>
              </a:spcBef>
            </a:pPr>
            <a:r>
              <a:rPr lang="en-US" dirty="0"/>
              <a:t>…..</a:t>
            </a:r>
          </a:p>
          <a:p>
            <a:pPr marL="640080" indent="-457200">
              <a:spcBef>
                <a:spcPts val="0"/>
              </a:spcBef>
            </a:pPr>
            <a:r>
              <a:rPr lang="en-US" dirty="0"/>
              <a:t>years</a:t>
            </a:r>
          </a:p>
        </p:txBody>
      </p:sp>
      <p:sp>
        <p:nvSpPr>
          <p:cNvPr id="5" name="Google Shape;182;p24">
            <a:extLst>
              <a:ext uri="{FF2B5EF4-FFF2-40B4-BE49-F238E27FC236}">
                <a16:creationId xmlns:a16="http://schemas.microsoft.com/office/drawing/2014/main" id="{FF301321-574E-5E6F-5343-E39AFE5CB395}"/>
              </a:ext>
            </a:extLst>
          </p:cNvPr>
          <p:cNvSpPr txBox="1">
            <a:spLocks/>
          </p:cNvSpPr>
          <p:nvPr/>
        </p:nvSpPr>
        <p:spPr>
          <a:xfrm>
            <a:off x="6967260" y="6531428"/>
            <a:ext cx="4353480" cy="255774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indent="-457200"/>
            <a:r>
              <a:rPr lang="en-US" dirty="0"/>
              <a:t>The moon, </a:t>
            </a:r>
          </a:p>
          <a:p>
            <a:pPr marL="640080" indent="-457200">
              <a:spcBef>
                <a:spcPts val="0"/>
              </a:spcBef>
            </a:pPr>
            <a:r>
              <a:rPr lang="en-US" dirty="0"/>
              <a:t>Earth’s only natural satellite</a:t>
            </a:r>
          </a:p>
          <a:p>
            <a:pPr marL="640080" indent="-457200">
              <a:spcBef>
                <a:spcPts val="0"/>
              </a:spcBef>
            </a:pPr>
            <a:r>
              <a:rPr lang="en-US" dirty="0"/>
              <a:t>Has been a subject of </a:t>
            </a:r>
          </a:p>
          <a:p>
            <a:pPr marL="640080" indent="-457200">
              <a:spcBef>
                <a:spcPts val="0"/>
              </a:spcBef>
            </a:pPr>
            <a:r>
              <a:rPr lang="en-US" dirty="0"/>
              <a:t>….</a:t>
            </a:r>
          </a:p>
          <a:p>
            <a:pPr marL="640080" indent="-457200">
              <a:spcBef>
                <a:spcPts val="0"/>
              </a:spcBef>
            </a:pPr>
            <a:r>
              <a:rPr lang="en-US" dirty="0"/>
              <a:t>Thousands of years</a:t>
            </a:r>
          </a:p>
        </p:txBody>
      </p:sp>
      <p:sp>
        <p:nvSpPr>
          <p:cNvPr id="6" name="Google Shape;183;p24">
            <a:extLst>
              <a:ext uri="{FF2B5EF4-FFF2-40B4-BE49-F238E27FC236}">
                <a16:creationId xmlns:a16="http://schemas.microsoft.com/office/drawing/2014/main" id="{8E0534B9-6C06-B3B2-E594-B986AA254434}"/>
              </a:ext>
            </a:extLst>
          </p:cNvPr>
          <p:cNvSpPr txBox="1">
            <a:spLocks/>
          </p:cNvSpPr>
          <p:nvPr/>
        </p:nvSpPr>
        <p:spPr>
          <a:xfrm>
            <a:off x="11800114" y="5818480"/>
            <a:ext cx="5128983" cy="327068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0"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	1:"The",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	569:"moon",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	122: ",",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	430:"Earth",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	50:"**’s",</a:t>
            </a:r>
          </a:p>
          <a:p>
            <a:pPr marL="685800" lvl="1" indent="0">
              <a:buNone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…}</a:t>
            </a:r>
            <a:endParaRPr lang="en-US" dirty="0"/>
          </a:p>
        </p:txBody>
      </p:sp>
      <p:sp>
        <p:nvSpPr>
          <p:cNvPr id="7" name="Google Shape;184;p24">
            <a:extLst>
              <a:ext uri="{FF2B5EF4-FFF2-40B4-BE49-F238E27FC236}">
                <a16:creationId xmlns:a16="http://schemas.microsoft.com/office/drawing/2014/main" id="{3BC6AAB0-941B-E977-3151-23DB0305933C}"/>
              </a:ext>
            </a:extLst>
          </p:cNvPr>
          <p:cNvSpPr txBox="1">
            <a:spLocks/>
          </p:cNvSpPr>
          <p:nvPr/>
        </p:nvSpPr>
        <p:spPr>
          <a:xfrm>
            <a:off x="1976040" y="4880236"/>
            <a:ext cx="4320540" cy="964980"/>
          </a:xfrm>
          <a:prstGeom prst="rect">
            <a:avLst/>
          </a:prstGeom>
        </p:spPr>
        <p:txBody>
          <a:bodyPr spcFirstLastPara="1" vert="horz" wrap="square" lIns="164565" tIns="82260" rIns="164565" bIns="82260" rtlCol="0" anchor="t" anchorCtr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Token</a:t>
            </a:r>
            <a:r>
              <a:rPr lang="en-US" dirty="0"/>
              <a:t>: </a:t>
            </a:r>
            <a:r>
              <a:rPr lang="en-US" sz="2520" dirty="0"/>
              <a:t>Basic building block</a:t>
            </a:r>
          </a:p>
        </p:txBody>
      </p:sp>
      <p:sp>
        <p:nvSpPr>
          <p:cNvPr id="8" name="Google Shape;185;p24">
            <a:extLst>
              <a:ext uri="{FF2B5EF4-FFF2-40B4-BE49-F238E27FC236}">
                <a16:creationId xmlns:a16="http://schemas.microsoft.com/office/drawing/2014/main" id="{E14FB1C2-5511-F2D5-1A44-30D7E91297F3}"/>
              </a:ext>
            </a:extLst>
          </p:cNvPr>
          <p:cNvSpPr txBox="1">
            <a:spLocks/>
          </p:cNvSpPr>
          <p:nvPr/>
        </p:nvSpPr>
        <p:spPr>
          <a:xfrm>
            <a:off x="6959835" y="4819060"/>
            <a:ext cx="4320540" cy="964980"/>
          </a:xfrm>
          <a:prstGeom prst="rect">
            <a:avLst/>
          </a:prstGeom>
        </p:spPr>
        <p:txBody>
          <a:bodyPr spcFirstLastPara="1" vert="horz" wrap="square" lIns="164565" tIns="82260" rIns="164565" bIns="82260" rtlCol="0" anchor="t" anchorCtr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Sequence</a:t>
            </a:r>
            <a:r>
              <a:rPr lang="en-US" dirty="0"/>
              <a:t>: </a:t>
            </a:r>
            <a:r>
              <a:rPr lang="en-US" sz="2520" dirty="0"/>
              <a:t>Sequential list of tokens</a:t>
            </a:r>
            <a:r>
              <a:rPr lang="en-US" dirty="0"/>
              <a:t> </a:t>
            </a:r>
          </a:p>
        </p:txBody>
      </p:sp>
      <p:sp>
        <p:nvSpPr>
          <p:cNvPr id="9" name="Google Shape;186;p24">
            <a:extLst>
              <a:ext uri="{FF2B5EF4-FFF2-40B4-BE49-F238E27FC236}">
                <a16:creationId xmlns:a16="http://schemas.microsoft.com/office/drawing/2014/main" id="{A3D813EC-6D59-A323-216E-829DD955F105}"/>
              </a:ext>
            </a:extLst>
          </p:cNvPr>
          <p:cNvSpPr txBox="1">
            <a:spLocks/>
          </p:cNvSpPr>
          <p:nvPr/>
        </p:nvSpPr>
        <p:spPr>
          <a:xfrm>
            <a:off x="11943630" y="4709649"/>
            <a:ext cx="5188674" cy="964980"/>
          </a:xfrm>
          <a:prstGeom prst="rect">
            <a:avLst/>
          </a:prstGeom>
        </p:spPr>
        <p:txBody>
          <a:bodyPr spcFirstLastPara="1" vert="horz" wrap="square" lIns="164565" tIns="82260" rIns="164565" bIns="82260" rtlCol="0" anchor="t" anchorCtr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Vocabulary</a:t>
            </a:r>
            <a:r>
              <a:rPr lang="en-US" dirty="0"/>
              <a:t>: </a:t>
            </a:r>
            <a:r>
              <a:rPr lang="en-US" sz="2520" dirty="0"/>
              <a:t>Complete list of known tokens</a:t>
            </a:r>
          </a:p>
        </p:txBody>
      </p:sp>
    </p:spTree>
    <p:extLst>
      <p:ext uri="{BB962C8B-B14F-4D97-AF65-F5344CB8AC3E}">
        <p14:creationId xmlns:p14="http://schemas.microsoft.com/office/powerpoint/2010/main" val="24621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4E7850B3-13F4-111A-8568-11121C2CC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>
            <a:extLst>
              <a:ext uri="{FF2B5EF4-FFF2-40B4-BE49-F238E27FC236}">
                <a16:creationId xmlns:a16="http://schemas.microsoft.com/office/drawing/2014/main" id="{D4F60585-1599-2C58-EE6A-8DBEA13D3D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i="0" u="none" strike="noStrike" dirty="0"/>
              <a:t>Tok</a:t>
            </a:r>
            <a:r>
              <a:rPr lang="en-US" dirty="0"/>
              <a:t>enization Methods</a:t>
            </a:r>
            <a:endParaRPr lang="en-US" sz="48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271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/>
          <p:nvPr/>
        </p:nvSpPr>
        <p:spPr>
          <a:xfrm>
            <a:off x="2568193" y="2285258"/>
            <a:ext cx="13109580" cy="98982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ctr" anchorCtr="0">
            <a:noAutofit/>
          </a:bodyPr>
          <a:lstStyle/>
          <a:p>
            <a:r>
              <a:rPr lang="en-US" sz="198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Th</a:t>
            </a:r>
            <a:r>
              <a:rPr lang="en-US" sz="1980">
                <a:solidFill>
                  <a:schemeClr val="dk1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e</a:t>
            </a:r>
            <a:r>
              <a:rPr lang="en-US" sz="198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moon, Earth's only natural satellite, has been a subject of fascination and wonder for thousands of years.</a:t>
            </a:r>
            <a:endParaRPr sz="198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1926133" y="803396"/>
            <a:ext cx="14393700" cy="87534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Tokenization: Word-level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1472056" y="3874012"/>
            <a:ext cx="1705320" cy="19205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Corpus of training data used to build our vocabulary. 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6327668" y="3712051"/>
            <a:ext cx="1552500" cy="258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a: 0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The: 1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is: 2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what: 3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I: 4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and: 5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…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11272199" y="3712051"/>
            <a:ext cx="1552500" cy="258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r>
              <a:rPr lang="en-US" sz="2160">
                <a:solidFill>
                  <a:srgbClr val="9E9E9E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{The</a:t>
            </a:r>
            <a:endParaRPr sz="2160">
              <a:solidFill>
                <a:srgbClr val="9E9E9E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solidFill>
                  <a:srgbClr val="9E9E9E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moon,</a:t>
            </a:r>
            <a:endParaRPr sz="2160">
              <a:solidFill>
                <a:srgbClr val="9E9E9E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solidFill>
                  <a:srgbClr val="9E9E9E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Earth’s</a:t>
            </a:r>
            <a:endParaRPr sz="2160">
              <a:solidFill>
                <a:srgbClr val="9E9E9E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solidFill>
                  <a:srgbClr val="9E9E9E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only</a:t>
            </a:r>
            <a:endParaRPr sz="2160">
              <a:solidFill>
                <a:srgbClr val="9E9E9E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solidFill>
                  <a:srgbClr val="9E9E9E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natural</a:t>
            </a:r>
            <a:endParaRPr sz="2160">
              <a:solidFill>
                <a:srgbClr val="9E9E9E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solidFill>
                  <a:srgbClr val="9E9E9E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satellite</a:t>
            </a:r>
            <a:endParaRPr sz="2160">
              <a:solidFill>
                <a:srgbClr val="9E9E9E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solidFill>
                  <a:srgbClr val="9E9E9E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… }</a:t>
            </a:r>
            <a:endParaRPr sz="2160">
              <a:solidFill>
                <a:srgbClr val="9E9E9E"/>
              </a:solidFill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12429743" y="3712051"/>
            <a:ext cx="1401840" cy="258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{ [1],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[45600],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[8097],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[43],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[1323],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[754]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… }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52" name="Google Shape;252;p29"/>
          <p:cNvSpPr/>
          <p:nvPr/>
        </p:nvSpPr>
        <p:spPr>
          <a:xfrm>
            <a:off x="3280563" y="4551224"/>
            <a:ext cx="278802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ctr" anchorCtr="0">
            <a:noAutofit/>
          </a:bodyPr>
          <a:lstStyle/>
          <a:p>
            <a:r>
              <a:rPr lang="en-US" sz="1980">
                <a:latin typeface="Arial" panose="020B0604020202020204" pitchFamily="34" charset="0"/>
                <a:cs typeface="Arial" panose="020B0604020202020204" pitchFamily="34" charset="0"/>
              </a:rPr>
              <a:t>Building Vocabulary</a:t>
            </a:r>
            <a:endParaRPr sz="19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Google Shape;253;p29"/>
          <p:cNvSpPr txBox="1"/>
          <p:nvPr/>
        </p:nvSpPr>
        <p:spPr>
          <a:xfrm>
            <a:off x="3277255" y="5396176"/>
            <a:ext cx="2688120" cy="12557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ctr"/>
            <a:r>
              <a:rPr lang="en-US" sz="2160" b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Build index</a:t>
            </a:r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(dictionary of tokens = words)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54" name="Google Shape;254;p29"/>
          <p:cNvSpPr/>
          <p:nvPr/>
        </p:nvSpPr>
        <p:spPr>
          <a:xfrm>
            <a:off x="8234734" y="4551224"/>
            <a:ext cx="278802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ctr" anchorCtr="0">
            <a:noAutofit/>
          </a:bodyPr>
          <a:lstStyle/>
          <a:p>
            <a:r>
              <a:rPr lang="en-US" sz="1980">
                <a:latin typeface="Arial" panose="020B0604020202020204" pitchFamily="34" charset="0"/>
                <a:cs typeface="Arial" panose="020B0604020202020204" pitchFamily="34" charset="0"/>
              </a:rPr>
              <a:t>Tokenization</a:t>
            </a:r>
            <a:endParaRPr sz="19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8432946" y="5396175"/>
            <a:ext cx="2101140" cy="9233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ctr"/>
            <a:r>
              <a:rPr lang="en-US" sz="2160" b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Map tokens </a:t>
            </a:r>
            <a:br>
              <a:rPr lang="en-US" sz="2160" b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</a:br>
            <a:r>
              <a:rPr lang="en-US" sz="2160" b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to indices</a:t>
            </a:r>
            <a:endParaRPr sz="2160" b="1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2018200" y="7439888"/>
            <a:ext cx="4078620" cy="2098980"/>
          </a:xfrm>
          <a:prstGeom prst="wedgeRectCallout">
            <a:avLst>
              <a:gd name="adj1" fmla="val 62381"/>
              <a:gd name="adj2" fmla="val -77851"/>
            </a:avLst>
          </a:prstGeom>
          <a:solidFill>
            <a:schemeClr val="lt2"/>
          </a:solidFill>
          <a:ln w="28575" cap="flat" cmpd="sng">
            <a:solidFill>
              <a:srgbClr val="00A9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t" anchorCtr="0">
            <a:noAutofit/>
          </a:bodyPr>
          <a:lstStyle/>
          <a:p>
            <a:r>
              <a:rPr lang="en-US" sz="2520" u="sng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Pros</a:t>
            </a:r>
            <a:endParaRPr sz="2520" u="sng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>
              <a:spcBef>
                <a:spcPts val="900"/>
              </a:spcBef>
            </a:pPr>
            <a:r>
              <a:rPr lang="en-US" sz="2520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Intuitive.</a:t>
            </a:r>
          </a:p>
          <a:p>
            <a:pPr>
              <a:spcBef>
                <a:spcPts val="900"/>
              </a:spcBef>
            </a:pPr>
            <a:r>
              <a:rPr lang="en-US" sz="2520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Quick and simple to implement</a:t>
            </a:r>
            <a:endParaRPr sz="2520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8235560" y="7439888"/>
            <a:ext cx="7907760" cy="2098980"/>
          </a:xfrm>
          <a:prstGeom prst="wedgeRectCallout">
            <a:avLst>
              <a:gd name="adj1" fmla="val -58595"/>
              <a:gd name="adj2" fmla="val -77851"/>
            </a:avLst>
          </a:prstGeom>
          <a:solidFill>
            <a:schemeClr val="lt2"/>
          </a:solidFill>
          <a:ln w="28575" cap="flat" cmpd="sng">
            <a:solidFill>
              <a:srgbClr val="FF36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t" anchorCtr="0">
            <a:noAutofit/>
          </a:bodyPr>
          <a:lstStyle/>
          <a:p>
            <a:r>
              <a:rPr lang="en-US" sz="2520" u="sng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Cons</a:t>
            </a:r>
            <a:endParaRPr sz="2520" u="sng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>
              <a:spcBef>
                <a:spcPts val="900"/>
              </a:spcBef>
            </a:pPr>
            <a:r>
              <a:rPr lang="en-US" sz="2520" b="1" u="sng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Big</a:t>
            </a:r>
            <a:r>
              <a:rPr lang="en-US" sz="2520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vocabularies.</a:t>
            </a:r>
            <a:endParaRPr sz="2520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>
              <a:spcBef>
                <a:spcPts val="900"/>
              </a:spcBef>
            </a:pPr>
            <a:r>
              <a:rPr lang="en-US" sz="2520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Complications such as handling misspellings and other out-of-vocabulary words.</a:t>
            </a:r>
            <a:endParaRPr sz="2520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/>
          <p:nvPr/>
        </p:nvSpPr>
        <p:spPr>
          <a:xfrm>
            <a:off x="1536737" y="2460150"/>
            <a:ext cx="13109580" cy="98982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ctr" anchorCtr="0">
            <a:noAutofit/>
          </a:bodyPr>
          <a:lstStyle/>
          <a:p>
            <a:r>
              <a:rPr lang="en-US" sz="198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Th</a:t>
            </a:r>
            <a:r>
              <a:rPr lang="en-US" sz="1980">
                <a:solidFill>
                  <a:schemeClr val="dk1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e</a:t>
            </a:r>
            <a:r>
              <a:rPr lang="en-US" sz="198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moon, Earth's only natural satellite, has been a subject of fascination and wonder for thousands of years.</a:t>
            </a:r>
            <a:endParaRPr sz="198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1926133" y="803396"/>
            <a:ext cx="14393700" cy="87534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Tokenization: Character-level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11377357" y="3712051"/>
            <a:ext cx="1552500" cy="291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h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solidFill>
                  <a:schemeClr val="dk1"/>
                </a:solidFill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e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o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o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…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12653089" y="3712051"/>
            <a:ext cx="667440" cy="291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→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13001611" y="3712051"/>
            <a:ext cx="1002240" cy="291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19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7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4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12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14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14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13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…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3280563" y="4551224"/>
            <a:ext cx="278802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ctr" anchorCtr="0">
            <a:noAutofit/>
          </a:bodyPr>
          <a:lstStyle/>
          <a:p>
            <a:endParaRPr sz="32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8234734" y="4551224"/>
            <a:ext cx="278802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ctr" anchorCtr="0">
            <a:noAutofit/>
          </a:bodyPr>
          <a:lstStyle/>
          <a:p>
            <a:endParaRPr sz="32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8578057" y="5320163"/>
            <a:ext cx="2101140" cy="103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ctr"/>
            <a:r>
              <a:rPr lang="en-US" sz="252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Map tokens to indices</a:t>
            </a:r>
            <a:endParaRPr sz="252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2018200" y="7439888"/>
            <a:ext cx="5331960" cy="1932660"/>
          </a:xfrm>
          <a:prstGeom prst="wedgeRectCallout">
            <a:avLst>
              <a:gd name="adj1" fmla="val 45437"/>
              <a:gd name="adj2" fmla="val -80382"/>
            </a:avLst>
          </a:prstGeom>
          <a:solidFill>
            <a:schemeClr val="lt2"/>
          </a:solidFill>
          <a:ln w="28575" cap="flat" cmpd="sng">
            <a:solidFill>
              <a:srgbClr val="00A9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t" anchorCtr="0">
            <a:noAutofit/>
          </a:bodyPr>
          <a:lstStyle/>
          <a:p>
            <a:pPr>
              <a:spcBef>
                <a:spcPts val="900"/>
              </a:spcBef>
            </a:pPr>
            <a:r>
              <a:rPr lang="en-US" sz="2520" u="sng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Pros</a:t>
            </a:r>
            <a:endParaRPr sz="2520" u="sng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>
              <a:spcBef>
                <a:spcPts val="900"/>
              </a:spcBef>
            </a:pPr>
            <a:r>
              <a:rPr lang="en-US" sz="252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Small vocabulary.</a:t>
            </a:r>
            <a:endParaRPr sz="252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>
              <a:spcBef>
                <a:spcPts val="900"/>
              </a:spcBef>
            </a:pPr>
            <a:r>
              <a:rPr lang="en-US" sz="252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No out-of-vocabulary words.</a:t>
            </a:r>
            <a:endParaRPr sz="252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8235560" y="7439888"/>
            <a:ext cx="7907760" cy="1932660"/>
          </a:xfrm>
          <a:prstGeom prst="wedgeRectCallout">
            <a:avLst>
              <a:gd name="adj1" fmla="val -58595"/>
              <a:gd name="adj2" fmla="val -77851"/>
            </a:avLst>
          </a:prstGeom>
          <a:solidFill>
            <a:schemeClr val="lt2"/>
          </a:solidFill>
          <a:ln w="28575" cap="flat" cmpd="sng">
            <a:solidFill>
              <a:srgbClr val="FF36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8025" tIns="128025" rIns="128025" bIns="128025" anchor="t" anchorCtr="0">
            <a:noAutofit/>
          </a:bodyPr>
          <a:lstStyle/>
          <a:p>
            <a:pPr>
              <a:spcBef>
                <a:spcPts val="900"/>
              </a:spcBef>
            </a:pPr>
            <a:r>
              <a:rPr lang="en-US" sz="2520" u="sng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Cons</a:t>
            </a:r>
            <a:endParaRPr sz="2520" u="sng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>
              <a:spcBef>
                <a:spcPts val="900"/>
              </a:spcBef>
            </a:pPr>
            <a:r>
              <a:rPr lang="en-US" sz="2520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Loss of context within words.</a:t>
            </a:r>
            <a:endParaRPr sz="2520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  <a:p>
            <a:pPr>
              <a:spcBef>
                <a:spcPts val="900"/>
              </a:spcBef>
            </a:pPr>
            <a:r>
              <a:rPr lang="en-US" sz="2520" dirty="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Much longer sequences for a given input.</a:t>
            </a:r>
            <a:endParaRPr sz="2520" dirty="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6327668" y="3712050"/>
            <a:ext cx="1552500" cy="258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a: 0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b: 1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c: 2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d: 3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e: 4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f: 5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  <a:p>
            <a:pPr algn="r"/>
            <a:r>
              <a:rPr lang="en-US" sz="2160"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…</a:t>
            </a:r>
            <a:endParaRPr sz="2160">
              <a:latin typeface="Arial" panose="020B0604020202020204" pitchFamily="34" charset="0"/>
              <a:ea typeface="Courier New"/>
              <a:cs typeface="Arial" panose="020B0604020202020204" pitchFamily="34" charset="0"/>
              <a:sym typeface="Courier New"/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3428087" y="5320164"/>
            <a:ext cx="2101140" cy="103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ctr"/>
            <a:r>
              <a:rPr lang="en-US" sz="252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Build index (alphabet)</a:t>
            </a:r>
            <a:endParaRPr sz="252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1472056" y="3874012"/>
            <a:ext cx="1705320" cy="19205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Corpus of training data used to build our vocabulary. 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8432946" y="5396175"/>
            <a:ext cx="2101140" cy="9233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ctr"/>
            <a:r>
              <a:rPr lang="en-US" sz="2160" b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Map tokens </a:t>
            </a:r>
            <a:br>
              <a:rPr lang="en-US" sz="2160" b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</a:br>
            <a:r>
              <a:rPr lang="en-US" sz="2160" b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to indices</a:t>
            </a:r>
            <a:endParaRPr sz="2160" b="1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3277255" y="5396175"/>
            <a:ext cx="2688120" cy="158814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8025" tIns="128025" rIns="128025" bIns="128025" anchor="t" anchorCtr="0">
            <a:spAutoFit/>
          </a:bodyPr>
          <a:lstStyle/>
          <a:p>
            <a:pPr algn="ctr"/>
            <a:r>
              <a:rPr lang="en-US" sz="2160" b="1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Build index</a:t>
            </a:r>
            <a:r>
              <a:rPr lang="en-US" sz="2160">
                <a:latin typeface="Arial" panose="020B0604020202020204" pitchFamily="34" charset="0"/>
                <a:ea typeface="DM Sans"/>
                <a:cs typeface="Arial" panose="020B0604020202020204" pitchFamily="34" charset="0"/>
                <a:sym typeface="DM Sans"/>
              </a:rPr>
              <a:t> (dictionary of tokens = letters/characters)</a:t>
            </a:r>
            <a:endParaRPr sz="2160">
              <a:latin typeface="Arial" panose="020B0604020202020204" pitchFamily="34" charset="0"/>
              <a:ea typeface="DM Sans"/>
              <a:cs typeface="Arial" panose="020B0604020202020204" pitchFamily="34" charset="0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Custom 6">
      <a:dk1>
        <a:sysClr val="windowText" lastClr="000000"/>
      </a:dk1>
      <a:lt1>
        <a:sysClr val="window" lastClr="FFFFFF"/>
      </a:lt1>
      <a:dk2>
        <a:srgbClr val="3C3C3C"/>
      </a:dk2>
      <a:lt2>
        <a:srgbClr val="D1D1D1"/>
      </a:lt2>
      <a:accent1>
        <a:srgbClr val="76B900"/>
      </a:accent1>
      <a:accent2>
        <a:srgbClr val="E1A624"/>
      </a:accent2>
      <a:accent3>
        <a:srgbClr val="8C8C8C"/>
      </a:accent3>
      <a:accent4>
        <a:srgbClr val="9273F2"/>
      </a:accent4>
      <a:accent5>
        <a:srgbClr val="5494F8"/>
      </a:accent5>
      <a:accent6>
        <a:srgbClr val="22C7A9"/>
      </a:accent6>
      <a:hlink>
        <a:srgbClr val="00B0F0"/>
      </a:hlink>
      <a:folHlink>
        <a:srgbClr val="00B0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 algn="ctr">
          <a:lnSpc>
            <a:spcPct val="90000"/>
          </a:lnSpc>
          <a:defRPr sz="2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0436B587D54C83BFD563750D75D3" ma:contentTypeVersion="4" ma:contentTypeDescription="Create a new document." ma:contentTypeScope="" ma:versionID="7f2325641a3eebca5d1924e994802e07">
  <xsd:schema xmlns:xsd="http://www.w3.org/2001/XMLSchema" xmlns:xs="http://www.w3.org/2001/XMLSchema" xmlns:p="http://schemas.microsoft.com/office/2006/metadata/properties" xmlns:ns2="ef34e829-e29b-491b-8f41-18a36dc808c0" targetNamespace="http://schemas.microsoft.com/office/2006/metadata/properties" ma:root="true" ma:fieldsID="8af2ce58ff16e0a292cb482e705e0698" ns2:_="">
    <xsd:import namespace="ef34e829-e29b-491b-8f41-18a36dc80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4e829-e29b-491b-8f41-18a36dc80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A7E612-71B5-49D6-849A-2D9FA22678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16721B-B76F-489C-8D11-9EF3E62618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B16B54-90DC-4DB6-9E7E-D374408C0D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34e829-e29b-491b-8f41-18a36dc80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41416</TotalTime>
  <Words>2392</Words>
  <Application>Microsoft Office PowerPoint</Application>
  <PresentationFormat>Custom</PresentationFormat>
  <Paragraphs>322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Main</vt:lpstr>
      <vt:lpstr>Lecture 2.2 - Tokens and  Tokenization</vt:lpstr>
      <vt:lpstr>PowerPoint Presentation</vt:lpstr>
      <vt:lpstr>This lecture</vt:lpstr>
      <vt:lpstr>Introduction to Tokens</vt:lpstr>
      <vt:lpstr>What are tokens?</vt:lpstr>
      <vt:lpstr>Important terms</vt:lpstr>
      <vt:lpstr>Tokenization Methods</vt:lpstr>
      <vt:lpstr>Tokenization: Word-level</vt:lpstr>
      <vt:lpstr>Tokenization: Character-level</vt:lpstr>
      <vt:lpstr>Tokenization: Sub-word-level</vt:lpstr>
      <vt:lpstr>Tokenization </vt:lpstr>
      <vt:lpstr>Byte-Pair Encoding</vt:lpstr>
      <vt:lpstr>Tokenization and Model Behavior</vt:lpstr>
      <vt:lpstr>Effect of Tokenization </vt:lpstr>
      <vt:lpstr>Effect of Tokenization – Spelling and Char-level issues </vt:lpstr>
      <vt:lpstr>Effect of Tokenization – Arithmetic Challenges </vt:lpstr>
      <vt:lpstr>Effect of Tokenization – LLMs as systems  </vt:lpstr>
      <vt:lpstr>Token-free and modern approaches</vt:lpstr>
      <vt:lpstr>Challenges with Tokenization-based Models</vt:lpstr>
      <vt:lpstr>Byte-Level Tokenizer Model (BLT)</vt:lpstr>
      <vt:lpstr>Wrap Up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Spillman</dc:creator>
  <cp:lastModifiedBy>Sam Raymond</cp:lastModifiedBy>
  <cp:revision>316</cp:revision>
  <dcterms:created xsi:type="dcterms:W3CDTF">2023-02-16T22:53:10Z</dcterms:created>
  <dcterms:modified xsi:type="dcterms:W3CDTF">2025-02-07T18:36:45Z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0x0101004B8C0436B587D54C83BFD563750D75D3</vt:lpwstr>
  </property>
</Properties>
</file>