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handoutMasterIdLst>
    <p:handoutMasterId r:id="rId30"/>
  </p:handoutMasterIdLst>
  <p:sldIdLst>
    <p:sldId id="276" r:id="rId5"/>
    <p:sldId id="263" r:id="rId6"/>
    <p:sldId id="277" r:id="rId7"/>
    <p:sldId id="278" r:id="rId8"/>
    <p:sldId id="350" r:id="rId9"/>
    <p:sldId id="357" r:id="rId10"/>
    <p:sldId id="358" r:id="rId11"/>
    <p:sldId id="359" r:id="rId12"/>
    <p:sldId id="351" r:id="rId13"/>
    <p:sldId id="352" r:id="rId14"/>
    <p:sldId id="360" r:id="rId15"/>
    <p:sldId id="361" r:id="rId16"/>
    <p:sldId id="362" r:id="rId17"/>
    <p:sldId id="353" r:id="rId18"/>
    <p:sldId id="354" r:id="rId19"/>
    <p:sldId id="363" r:id="rId20"/>
    <p:sldId id="364" r:id="rId21"/>
    <p:sldId id="365" r:id="rId22"/>
    <p:sldId id="366" r:id="rId23"/>
    <p:sldId id="355" r:id="rId24"/>
    <p:sldId id="356" r:id="rId25"/>
    <p:sldId id="367" r:id="rId26"/>
    <p:sldId id="307" r:id="rId27"/>
    <p:sldId id="259" r:id="rId2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900"/>
    <a:srgbClr val="3C3C3C"/>
    <a:srgbClr val="5E5E5E"/>
    <a:srgbClr val="2E2E2E"/>
    <a:srgbClr val="5494F8"/>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00DFF-6C35-9CF2-6C22-A31436F1C3BD}" v="2" dt="2025-02-07T18:36:55.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30" autoAdjust="0"/>
    <p:restoredTop sz="92202" autoAdjust="0"/>
  </p:normalViewPr>
  <p:slideViewPr>
    <p:cSldViewPr snapToGrid="0">
      <p:cViewPr varScale="1">
        <p:scale>
          <a:sx n="90" d="100"/>
          <a:sy n="90" d="100"/>
        </p:scale>
        <p:origin x="1360" y="216"/>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nvidia.com::68c73667-b054-4751-86c2-2fef667112d9" providerId="AD" clId="Web-{BFF00DFF-6C35-9CF2-6C22-A31436F1C3BD}"/>
    <pc:docChg chg="modSld">
      <pc:chgData name="Joe Bungo" userId="S::jbungo@nvidia.com::68c73667-b054-4751-86c2-2fef667112d9" providerId="AD" clId="Web-{BFF00DFF-6C35-9CF2-6C22-A31436F1C3BD}" dt="2025-02-07T18:36:55.687" v="0" actId="20577"/>
      <pc:docMkLst>
        <pc:docMk/>
      </pc:docMkLst>
      <pc:sldChg chg="modSp">
        <pc:chgData name="Joe Bungo" userId="S::jbungo@nvidia.com::68c73667-b054-4751-86c2-2fef667112d9" providerId="AD" clId="Web-{BFF00DFF-6C35-9CF2-6C22-A31436F1C3BD}" dt="2025-02-07T18:36:55.687" v="0" actId="20577"/>
        <pc:sldMkLst>
          <pc:docMk/>
          <pc:sldMk cId="809099762" sldId="276"/>
        </pc:sldMkLst>
        <pc:spChg chg="mod">
          <ac:chgData name="Joe Bungo" userId="S::jbungo@nvidia.com::68c73667-b054-4751-86c2-2fef667112d9" providerId="AD" clId="Web-{BFF00DFF-6C35-9CF2-6C22-A31436F1C3BD}" dt="2025-02-07T18:36:55.687" v="0" actId="20577"/>
          <ac:spMkLst>
            <pc:docMk/>
            <pc:sldMk cId="809099762" sldId="276"/>
            <ac:spMk id="44" creationId="{4EBA068B-2FF1-FB89-2F1F-2626FDA6AC2D}"/>
          </ac:spMkLst>
        </pc:spChg>
      </pc:sldChg>
    </pc:docChg>
  </pc:docChgLst>
  <pc:docChgLst>
    <pc:chgData clId="Web-{BFF00DFF-6C35-9CF2-6C22-A31436F1C3BD}"/>
    <pc:docChg chg="modSld">
      <pc:chgData name="" userId="" providerId="" clId="Web-{BFF00DFF-6C35-9CF2-6C22-A31436F1C3BD}" dt="2025-02-07T18:36:54.594" v="0" actId="20577"/>
      <pc:docMkLst>
        <pc:docMk/>
      </pc:docMkLst>
      <pc:sldChg chg="modSp">
        <pc:chgData name="" userId="" providerId="" clId="Web-{BFF00DFF-6C35-9CF2-6C22-A31436F1C3BD}" dt="2025-02-07T18:36:54.594" v="0" actId="20577"/>
        <pc:sldMkLst>
          <pc:docMk/>
          <pc:sldMk cId="809099762" sldId="276"/>
        </pc:sldMkLst>
        <pc:spChg chg="mod">
          <ac:chgData name="" userId="" providerId="" clId="Web-{BFF00DFF-6C35-9CF2-6C22-A31436F1C3BD}" dt="2025-02-07T18:36:54.594" v="0"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E7C9B16-F187-C09B-4A0F-BFD2C584595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6B701CBC-FF56-1A1F-BD5C-2B227AF5D05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betterprogramming.pub</a:t>
            </a:r>
            <a:r>
              <a:rPr lang="en-US" dirty="0"/>
              <a:t>/a-friendly-guide-to-nlp-tf-idf-with-python-example-5fcb26286a33</a:t>
            </a:r>
          </a:p>
          <a:p>
            <a:pPr marL="0" lvl="0" indent="0" algn="l" rtl="0">
              <a:spcBef>
                <a:spcPts val="0"/>
              </a:spcBef>
              <a:spcAft>
                <a:spcPts val="0"/>
              </a:spcAft>
              <a:buNone/>
            </a:pPr>
            <a:r>
              <a:rPr lang="en-US" dirty="0"/>
              <a:t>https://ogre51.medium.com/nlp-explain-bag-of-words-3b9fc4f211e8</a:t>
            </a:r>
            <a:endParaRPr dirty="0"/>
          </a:p>
        </p:txBody>
      </p:sp>
      <p:sp>
        <p:nvSpPr>
          <p:cNvPr id="104" name="Google Shape;104;p2:notes">
            <a:extLst>
              <a:ext uri="{FF2B5EF4-FFF2-40B4-BE49-F238E27FC236}">
                <a16:creationId xmlns:a16="http://schemas.microsoft.com/office/drawing/2014/main" id="{976EDFBA-795D-558C-0597-575458DBC8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64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DB29640-2E63-994B-9DF9-1A501F7FFCDC}"/>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4D55AA48-4A39-A58F-E661-BF2D27CD1B6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betterprogramming.pub</a:t>
            </a:r>
            <a:r>
              <a:rPr lang="en-US" dirty="0"/>
              <a:t>/a-friendly-guide-to-nlp-tf-idf-with-python-example-5fcb26286a33</a:t>
            </a:r>
          </a:p>
          <a:p>
            <a:pPr marL="0" lvl="0" indent="0" algn="l" rtl="0">
              <a:spcBef>
                <a:spcPts val="0"/>
              </a:spcBef>
              <a:spcAft>
                <a:spcPts val="0"/>
              </a:spcAft>
              <a:buNone/>
            </a:pPr>
            <a:r>
              <a:rPr lang="en-US" dirty="0"/>
              <a:t>https://ogre51.medium.com/nlp-explain-bag-of-words-3b9fc4f211e8</a:t>
            </a:r>
            <a:endParaRPr dirty="0"/>
          </a:p>
        </p:txBody>
      </p:sp>
      <p:sp>
        <p:nvSpPr>
          <p:cNvPr id="104" name="Google Shape;104;p2:notes">
            <a:extLst>
              <a:ext uri="{FF2B5EF4-FFF2-40B4-BE49-F238E27FC236}">
                <a16:creationId xmlns:a16="http://schemas.microsoft.com/office/drawing/2014/main" id="{105B0A62-CAF2-3262-5AD4-9DAAD1D401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71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223C69D2-1E83-9F03-F511-772BEC0C0FCA}"/>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1011EA20-0CFA-4A96-2508-F3621FC329B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betterprogramming.pub</a:t>
            </a:r>
            <a:r>
              <a:rPr lang="en-US" dirty="0"/>
              <a:t>/a-friendly-guide-to-nlp-tf-idf-with-python-example-5fcb26286a33</a:t>
            </a:r>
          </a:p>
          <a:p>
            <a:pPr marL="0" lvl="0" indent="0" algn="l" rtl="0">
              <a:spcBef>
                <a:spcPts val="0"/>
              </a:spcBef>
              <a:spcAft>
                <a:spcPts val="0"/>
              </a:spcAft>
              <a:buNone/>
            </a:pPr>
            <a:r>
              <a:rPr lang="en-US" dirty="0"/>
              <a:t>https://ogre51.medium.com/nlp-explain-bag-of-words-3b9fc4f211e8</a:t>
            </a:r>
            <a:endParaRPr dirty="0"/>
          </a:p>
        </p:txBody>
      </p:sp>
      <p:sp>
        <p:nvSpPr>
          <p:cNvPr id="104" name="Google Shape;104;p2:notes">
            <a:extLst>
              <a:ext uri="{FF2B5EF4-FFF2-40B4-BE49-F238E27FC236}">
                <a16:creationId xmlns:a16="http://schemas.microsoft.com/office/drawing/2014/main" id="{8978BB3B-76BF-ACAC-F88E-F23F159450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46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E3622F62-2400-B2AC-F4FB-AEB574291A3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85FA266-B78D-0354-4556-51FED34F61C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D47092FE-8E7D-3311-3356-9720F748CE7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6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099F72C-9463-3353-ACC0-CF0D7D0051D0}"/>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5F9A413-E222-9B5C-9C0F-2DECF05A74D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www.cs.princeton.edu</a:t>
            </a:r>
            <a:r>
              <a:rPr lang="en-US" dirty="0"/>
              <a:t>/courses/archive/spring20/cos598C/lectures/lec2-word-embeddings.pdf</a:t>
            </a:r>
          </a:p>
          <a:p>
            <a:pPr marL="0" lvl="0" indent="0" algn="l" rtl="0">
              <a:spcBef>
                <a:spcPts val="0"/>
              </a:spcBef>
              <a:spcAft>
                <a:spcPts val="0"/>
              </a:spcAft>
              <a:buNone/>
            </a:pPr>
            <a:r>
              <a:rPr lang="en-US" dirty="0"/>
              <a:t>https://</a:t>
            </a:r>
            <a:r>
              <a:rPr lang="en-US" dirty="0" err="1"/>
              <a:t>www.pinecone.io</a:t>
            </a:r>
            <a:r>
              <a:rPr lang="en-US" dirty="0"/>
              <a:t>/learn/series/</a:t>
            </a:r>
            <a:r>
              <a:rPr lang="en-US" dirty="0" err="1"/>
              <a:t>nlp</a:t>
            </a:r>
            <a:r>
              <a:rPr lang="en-US" dirty="0"/>
              <a:t>/dense-vector-embeddings-</a:t>
            </a:r>
            <a:r>
              <a:rPr lang="en-US" dirty="0" err="1"/>
              <a:t>nlp</a:t>
            </a:r>
            <a:r>
              <a:rPr lang="en-US" dirty="0"/>
              <a:t>/</a:t>
            </a:r>
            <a:endParaRPr dirty="0"/>
          </a:p>
        </p:txBody>
      </p:sp>
      <p:sp>
        <p:nvSpPr>
          <p:cNvPr id="104" name="Google Shape;104;p2:notes">
            <a:extLst>
              <a:ext uri="{FF2B5EF4-FFF2-40B4-BE49-F238E27FC236}">
                <a16:creationId xmlns:a16="http://schemas.microsoft.com/office/drawing/2014/main" id="{05414BC1-4DCA-B401-AD62-2786D3BFA8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62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045CACD-684F-95E3-39C8-75AE0D1AE8B6}"/>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4242B8FE-56AB-6B42-B301-929D4E97FC0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arxiv.org</a:t>
            </a:r>
            <a:r>
              <a:rPr lang="en-US" dirty="0"/>
              <a:t>/pdf/1301.3781</a:t>
            </a:r>
          </a:p>
          <a:p>
            <a:pPr marL="0" lvl="0" indent="0" algn="l" rtl="0">
              <a:spcBef>
                <a:spcPts val="0"/>
              </a:spcBef>
              <a:spcAft>
                <a:spcPts val="0"/>
              </a:spcAft>
              <a:buNone/>
            </a:pPr>
            <a:r>
              <a:rPr lang="en-US" dirty="0"/>
              <a:t>https://</a:t>
            </a:r>
            <a:r>
              <a:rPr lang="en-US" dirty="0" err="1"/>
              <a:t>causewriter.ai</a:t>
            </a:r>
            <a:r>
              <a:rPr lang="en-US" dirty="0"/>
              <a:t>/courses/ai-explainers/lessons/vector-embedding/</a:t>
            </a:r>
            <a:endParaRPr dirty="0"/>
          </a:p>
        </p:txBody>
      </p:sp>
      <p:sp>
        <p:nvSpPr>
          <p:cNvPr id="104" name="Google Shape;104;p2:notes">
            <a:extLst>
              <a:ext uri="{FF2B5EF4-FFF2-40B4-BE49-F238E27FC236}">
                <a16:creationId xmlns:a16="http://schemas.microsoft.com/office/drawing/2014/main" id="{6EA602E1-5C18-03FB-4148-5FF9288A904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67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BDF49B75-5B34-AD9F-7575-F34AE9A0C595}"/>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110561A-FBD9-1DB2-075C-C47AEA69F4C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/pdf/1301.3781</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16E44BDD-AF70-C167-DDAC-C4109093FE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650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81602C32-375B-6A54-6677-69DFD7E0DC3B}"/>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8FFC6764-6C39-2D71-F34D-0A10D13076F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/pdf/1301.3781</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89CE84F0-0946-8E9F-E1D7-B697D13DA13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782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BB9EF4A1-FACA-7720-D944-C23463B3187A}"/>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A933937-56BC-741D-F765-CA269930E60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www.researchgate.net</a:t>
            </a:r>
            <a:r>
              <a:rPr lang="en-US" dirty="0"/>
              <a:t>/figure/Visualization-results-of-the-latent-space-distribution-The-top-image-in-Fig-2_fig2_359679242</a:t>
            </a:r>
            <a:endParaRPr dirty="0"/>
          </a:p>
        </p:txBody>
      </p:sp>
      <p:sp>
        <p:nvSpPr>
          <p:cNvPr id="104" name="Google Shape;104;p2:notes">
            <a:extLst>
              <a:ext uri="{FF2B5EF4-FFF2-40B4-BE49-F238E27FC236}">
                <a16:creationId xmlns:a16="http://schemas.microsoft.com/office/drawing/2014/main" id="{B6258309-5C7D-9085-4C0C-8293905BCB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493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D9583B6F-26C2-A0E7-17B9-9657FD721B80}"/>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A8D2682-F408-8A43-195C-11226727018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40D2DE5A-2C9F-91D1-8C7F-81F8A44404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25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4FCB239-DABB-BDBD-0575-EC63411EBE4F}"/>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4CA95264-9229-9F5B-2124-B4BBCA49E15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www.cs.princeton.edu</a:t>
            </a:r>
            <a:r>
              <a:rPr lang="en-US" dirty="0"/>
              <a:t>/courses/archive/spring20/cos598C/lectures/lec3-contextualized-word-embeddings.pdf</a:t>
            </a:r>
            <a:endParaRPr dirty="0"/>
          </a:p>
        </p:txBody>
      </p:sp>
      <p:sp>
        <p:nvSpPr>
          <p:cNvPr id="104" name="Google Shape;104;p2:notes">
            <a:extLst>
              <a:ext uri="{FF2B5EF4-FFF2-40B4-BE49-F238E27FC236}">
                <a16:creationId xmlns:a16="http://schemas.microsoft.com/office/drawing/2014/main" id="{819DBEC0-D5C0-1B9C-1F62-28773516A8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586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875C026C-003B-CCAB-A209-05EB9CAAB4FD}"/>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DFD3B920-E805-A1BD-E5D3-C2D04721CB5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ai.stanford.edu</a:t>
            </a:r>
            <a:r>
              <a:rPr lang="en-US" dirty="0"/>
              <a:t>/blog/contextual/</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05EEC851-3B5C-87A9-6CDE-5E59084257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451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arxiv.org</a:t>
            </a:r>
            <a:r>
              <a:rPr lang="en-US" dirty="0"/>
              <a:t>/pdf/1301.3781</a:t>
            </a:r>
          </a:p>
        </p:txBody>
      </p:sp>
      <p:sp>
        <p:nvSpPr>
          <p:cNvPr id="4" name="Slide Number Placeholder 3"/>
          <p:cNvSpPr>
            <a:spLocks noGrp="1"/>
          </p:cNvSpPr>
          <p:nvPr>
            <p:ph type="sldNum" sz="quarter" idx="5"/>
          </p:nvPr>
        </p:nvSpPr>
        <p:spPr/>
        <p:txBody>
          <a:bodyPr/>
          <a:lstStyle/>
          <a:p>
            <a:fld id="{DAC5F5F8-CF2F-46BA-81DC-1E28D791687C}" type="slidenum">
              <a:rPr lang="en-US" smtClean="0"/>
              <a:pPr/>
              <a:t>23</a:t>
            </a:fld>
            <a:endParaRPr lang="en-US"/>
          </a:p>
        </p:txBody>
      </p:sp>
    </p:spTree>
    <p:extLst>
      <p:ext uri="{BB962C8B-B14F-4D97-AF65-F5344CB8AC3E}">
        <p14:creationId xmlns:p14="http://schemas.microsoft.com/office/powerpoint/2010/main" val="396802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16BFF47-F12E-C959-7740-7D3CFB9B1C3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9BCBE22F-A0DE-8652-F7F7-D296EB732F6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www.cs.princeton.edu</a:t>
            </a:r>
            <a:r>
              <a:rPr lang="en-US" dirty="0"/>
              <a:t>/courses/archive/fall19/cos484/lectures/lec5.pdf</a:t>
            </a:r>
          </a:p>
          <a:p>
            <a:pPr marL="0" lvl="0" indent="0" algn="l" rtl="0">
              <a:spcBef>
                <a:spcPts val="0"/>
              </a:spcBef>
              <a:spcAft>
                <a:spcPts val="0"/>
              </a:spcAft>
              <a:buNone/>
            </a:pPr>
            <a:r>
              <a:rPr lang="en-US" dirty="0"/>
              <a:t>https://</a:t>
            </a:r>
            <a:r>
              <a:rPr lang="en-US" dirty="0" err="1"/>
              <a:t>www.cs.utexas.edu</a:t>
            </a:r>
            <a:r>
              <a:rPr lang="en-US" dirty="0"/>
              <a:t>/~</a:t>
            </a:r>
            <a:r>
              <a:rPr lang="en-US" dirty="0" err="1"/>
              <a:t>gdurrett</a:t>
            </a:r>
            <a:r>
              <a:rPr lang="en-US" dirty="0"/>
              <a:t>/courses/sp2021/lectures/lec7-4pp.pdf</a:t>
            </a:r>
            <a:endParaRPr dirty="0"/>
          </a:p>
        </p:txBody>
      </p:sp>
      <p:sp>
        <p:nvSpPr>
          <p:cNvPr id="104" name="Google Shape;104;p2:notes">
            <a:extLst>
              <a:ext uri="{FF2B5EF4-FFF2-40B4-BE49-F238E27FC236}">
                <a16:creationId xmlns:a16="http://schemas.microsoft.com/office/drawing/2014/main" id="{C2218037-BA9B-2DA4-A3B0-9F29CB64728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6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EF0C2F18-DC25-4DF2-AF73-0808F2B89E53}"/>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2F202190-5177-7D26-EC2C-4B75AB7A4E6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journals.plos.org</a:t>
            </a:r>
            <a:r>
              <a:rPr lang="en-US" dirty="0"/>
              <a:t>/</a:t>
            </a:r>
            <a:r>
              <a:rPr lang="en-US" dirty="0" err="1"/>
              <a:t>plosbiology</a:t>
            </a:r>
            <a:r>
              <a:rPr lang="en-US" dirty="0"/>
              <a:t>/</a:t>
            </a:r>
            <a:r>
              <a:rPr lang="en-US" dirty="0" err="1"/>
              <a:t>article?id</a:t>
            </a:r>
            <a:r>
              <a:rPr lang="en-US" dirty="0"/>
              <a:t>=10.1371/journal.pbio.1001934</a:t>
            </a:r>
          </a:p>
          <a:p>
            <a:pPr marL="0" lvl="0" indent="0" algn="l" rtl="0">
              <a:spcBef>
                <a:spcPts val="0"/>
              </a:spcBef>
              <a:spcAft>
                <a:spcPts val="0"/>
              </a:spcAft>
              <a:buNone/>
            </a:pPr>
            <a:r>
              <a:rPr lang="en-US" dirty="0"/>
              <a:t>https://</a:t>
            </a:r>
            <a:r>
              <a:rPr lang="en-US" dirty="0" err="1"/>
              <a:t>www.medicalnewstoday.com</a:t>
            </a:r>
            <a:r>
              <a:rPr lang="en-US" dirty="0"/>
              <a:t>/articles/324529#3-Language-in-the-brain</a:t>
            </a:r>
          </a:p>
          <a:p>
            <a:pPr marL="0" lvl="0" indent="0" algn="l" rtl="0">
              <a:spcBef>
                <a:spcPts val="0"/>
              </a:spcBef>
              <a:spcAft>
                <a:spcPts val="0"/>
              </a:spcAft>
              <a:buNone/>
            </a:pPr>
            <a:r>
              <a:rPr lang="en-US" dirty="0"/>
              <a:t>https://</a:t>
            </a:r>
            <a:r>
              <a:rPr lang="en-US" dirty="0" err="1"/>
              <a:t>www.sltinfo.com</a:t>
            </a:r>
            <a:r>
              <a:rPr lang="en-US" dirty="0"/>
              <a:t>/specialization-within-language-areas-brain-scanning/</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0FD31339-601F-9F2B-C320-ED9C99E897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89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90890C1-1929-9C5A-7420-6A39AC881DAE}"/>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02C7BB93-4FA4-C1F6-D91B-5F45CC57DED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www.cs.princeton.edu</a:t>
            </a:r>
            <a:r>
              <a:rPr lang="en-US" dirty="0"/>
              <a:t>/courses/archive/fall19/cos484/lectures/lec5.pdf</a:t>
            </a:r>
          </a:p>
          <a:p>
            <a:pPr marL="0" lvl="0" indent="0" algn="l" rtl="0">
              <a:spcBef>
                <a:spcPts val="0"/>
              </a:spcBef>
              <a:spcAft>
                <a:spcPts val="0"/>
              </a:spcAft>
              <a:buNone/>
            </a:pPr>
            <a:r>
              <a:rPr lang="en-US" dirty="0"/>
              <a:t>https://</a:t>
            </a:r>
            <a:r>
              <a:rPr lang="en-US" dirty="0" err="1"/>
              <a:t>www.cs.cmu.edu</a:t>
            </a:r>
            <a:r>
              <a:rPr lang="en-US" dirty="0"/>
              <a:t>/~</a:t>
            </a:r>
            <a:r>
              <a:rPr lang="en-US" dirty="0" err="1"/>
              <a:t>dst</a:t>
            </a:r>
            <a:r>
              <a:rPr lang="en-US" dirty="0"/>
              <a:t>/</a:t>
            </a:r>
            <a:r>
              <a:rPr lang="en-US" dirty="0" err="1"/>
              <a:t>WordEmbeddingDemo</a:t>
            </a:r>
            <a:r>
              <a:rPr lang="en-US" dirty="0"/>
              <a:t>/</a:t>
            </a:r>
            <a:r>
              <a:rPr lang="en-US" dirty="0" err="1"/>
              <a:t>tutorial.html</a:t>
            </a:r>
            <a:endParaRPr dirty="0"/>
          </a:p>
        </p:txBody>
      </p:sp>
      <p:sp>
        <p:nvSpPr>
          <p:cNvPr id="104" name="Google Shape;104;p2:notes">
            <a:extLst>
              <a:ext uri="{FF2B5EF4-FFF2-40B4-BE49-F238E27FC236}">
                <a16:creationId xmlns:a16="http://schemas.microsoft.com/office/drawing/2014/main" id="{D7FD2C2D-E20D-6659-7553-66909FF7BD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544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2F432FA6-2A4B-BF7A-A039-6D59DB545919}"/>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4EE5FEBC-99A6-FC4D-FE86-E0E7A2FAECE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www.science.org</a:t>
            </a:r>
            <a:r>
              <a:rPr lang="en-US" dirty="0"/>
              <a:t>/</a:t>
            </a:r>
            <a:r>
              <a:rPr lang="en-US" dirty="0" err="1"/>
              <a:t>doi</a:t>
            </a:r>
            <a:r>
              <a:rPr lang="en-US" dirty="0"/>
              <a:t>/10.1126/sciadv.aaw2594</a:t>
            </a:r>
          </a:p>
          <a:p>
            <a:pPr marL="0" lvl="0" indent="0" algn="l" rtl="0">
              <a:spcBef>
                <a:spcPts val="0"/>
              </a:spcBef>
              <a:spcAft>
                <a:spcPts val="0"/>
              </a:spcAft>
              <a:buNone/>
            </a:pPr>
            <a:r>
              <a:rPr lang="en-US" dirty="0"/>
              <a:t>https://</a:t>
            </a:r>
            <a:r>
              <a:rPr lang="en-US" dirty="0" err="1"/>
              <a:t>research.google</a:t>
            </a:r>
            <a:r>
              <a:rPr lang="en-US" dirty="0"/>
              <a:t>/blog/language-agnostic-</a:t>
            </a:r>
            <a:r>
              <a:rPr lang="en-US" dirty="0" err="1"/>
              <a:t>bert</a:t>
            </a:r>
            <a:r>
              <a:rPr lang="en-US" dirty="0"/>
              <a:t>-sentence-embedding/</a:t>
            </a:r>
            <a:endParaRPr dirty="0"/>
          </a:p>
        </p:txBody>
      </p:sp>
      <p:sp>
        <p:nvSpPr>
          <p:cNvPr id="104" name="Google Shape;104;p2:notes">
            <a:extLst>
              <a:ext uri="{FF2B5EF4-FFF2-40B4-BE49-F238E27FC236}">
                <a16:creationId xmlns:a16="http://schemas.microsoft.com/office/drawing/2014/main" id="{8172E0B3-6F1D-B157-D4D1-66B789574BB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66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EE63BE78-CFBB-D661-7F5E-FBC92F4CD3CD}"/>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5A2DDB1-DBA0-7444-EF82-7402BD176D2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E820787E-D23E-D10F-E934-DFCBD9DD73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15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31E33B35-998D-9BA7-3A81-BAED8CDEDFA2}"/>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28951C1-840F-D6E0-7E56-3794AE005B1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www.pinecone.io</a:t>
            </a:r>
            <a:r>
              <a:rPr lang="en-US" dirty="0"/>
              <a:t>/learn/series/</a:t>
            </a:r>
            <a:r>
              <a:rPr lang="en-US" dirty="0" err="1"/>
              <a:t>nlp</a:t>
            </a:r>
            <a:r>
              <a:rPr lang="en-US" dirty="0"/>
              <a:t>/dense-vector-embeddings-</a:t>
            </a:r>
            <a:r>
              <a:rPr lang="en-US" dirty="0" err="1"/>
              <a:t>nlp</a:t>
            </a:r>
            <a:r>
              <a:rPr lang="en-US" dirty="0"/>
              <a:t>/</a:t>
            </a:r>
          </a:p>
          <a:p>
            <a:pPr marL="0" lvl="0" indent="0" algn="l" rtl="0">
              <a:spcBef>
                <a:spcPts val="0"/>
              </a:spcBef>
              <a:spcAft>
                <a:spcPts val="0"/>
              </a:spcAft>
              <a:buNone/>
            </a:pPr>
            <a:r>
              <a:rPr lang="en-US" dirty="0"/>
              <a:t>https://</a:t>
            </a:r>
            <a:r>
              <a:rPr lang="en-US" dirty="0" err="1"/>
              <a:t>medium.com</a:t>
            </a:r>
            <a:r>
              <a:rPr lang="en-US" dirty="0"/>
              <a:t>/@shachiakyaagba_41915/the-sparse-matrix-with-nlp-77901216c649</a:t>
            </a:r>
            <a:endParaRPr dirty="0"/>
          </a:p>
        </p:txBody>
      </p:sp>
      <p:sp>
        <p:nvSpPr>
          <p:cNvPr id="104" name="Google Shape;104;p2:notes">
            <a:extLst>
              <a:ext uri="{FF2B5EF4-FFF2-40B4-BE49-F238E27FC236}">
                <a16:creationId xmlns:a16="http://schemas.microsoft.com/office/drawing/2014/main" id="{041E6171-97D3-696E-DD1B-9FAC9BFFB6B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302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huggingface.co/blog/bloom"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https://www.microsoft.com/en-us/research/project/project-vellm/" TargetMode="External"/><Relationship Id="rId4" Type="http://schemas.openxmlformats.org/officeDocument/2006/relationships/hyperlink" Target="https://cohere.com/blog/ay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1155702" y="4219047"/>
            <a:ext cx="10449106" cy="3581400"/>
          </a:xfrm>
        </p:spPr>
        <p:txBody>
          <a:bodyPr/>
          <a:lstStyle/>
          <a:p>
            <a:r>
              <a:rPr lang="en-US" dirty="0">
                <a:latin typeface="Arial"/>
                <a:cs typeface="Arial"/>
              </a:rPr>
              <a:t>Lecture 2.3 - </a:t>
            </a:r>
            <a:r>
              <a:rPr lang="en-US">
                <a:latin typeface="Arial"/>
                <a:cs typeface="Arial"/>
              </a:rPr>
              <a:t>Word Embeddings</a:t>
            </a:r>
          </a:p>
        </p:txBody>
      </p:sp>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E840AC4-0650-D765-CA38-EC7E09A984C5}"/>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FB95C909-B6FB-9A18-4F64-C99D6F3794D8}"/>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Comparing documents and sparse vectors</a:t>
            </a:r>
            <a:endParaRPr dirty="0"/>
          </a:p>
        </p:txBody>
      </p:sp>
      <p:sp>
        <p:nvSpPr>
          <p:cNvPr id="107" name="Google Shape;107;p15">
            <a:extLst>
              <a:ext uri="{FF2B5EF4-FFF2-40B4-BE49-F238E27FC236}">
                <a16:creationId xmlns:a16="http://schemas.microsoft.com/office/drawing/2014/main" id="{C2494D77-6675-BAE6-1AD6-97FBAC3DFBA1}"/>
              </a:ext>
            </a:extLst>
          </p:cNvPr>
          <p:cNvSpPr txBox="1">
            <a:spLocks noGrp="1"/>
          </p:cNvSpPr>
          <p:nvPr>
            <p:ph type="body" sz="quarter" idx="10"/>
          </p:nvPr>
        </p:nvSpPr>
        <p:spPr>
          <a:xfrm>
            <a:off x="1155696" y="1688126"/>
            <a:ext cx="8316917" cy="8000386"/>
          </a:xfrm>
          <a:prstGeom prst="rect">
            <a:avLst/>
          </a:prstGeom>
          <a:noFill/>
          <a:ln>
            <a:noFill/>
          </a:ln>
        </p:spPr>
        <p:txBody>
          <a:bodyPr spcFirstLastPara="1" vert="horz" wrap="square" lIns="137138" tIns="68550" rIns="137138" bIns="68550" rtlCol="0" anchor="t" anchorCtr="0">
            <a:noAutofit/>
          </a:bodyPr>
          <a:lstStyle/>
          <a:p>
            <a:pPr marL="0" indent="0">
              <a:spcBef>
                <a:spcPts val="900"/>
              </a:spcBef>
              <a:buNone/>
            </a:pPr>
            <a:r>
              <a:rPr lang="en-US" sz="2400" dirty="0">
                <a:solidFill>
                  <a:srgbClr val="0E0E0E"/>
                </a:solidFill>
                <a:effectLst/>
                <a:latin typeface="+mn-lt"/>
              </a:rPr>
              <a:t>Originally, NLP models were used to perform tasks such as document similarity and matchin</a:t>
            </a:r>
            <a:r>
              <a:rPr lang="en-US" dirty="0">
                <a:solidFill>
                  <a:srgbClr val="0E0E0E"/>
                </a:solidFill>
                <a:latin typeface="+mn-lt"/>
              </a:rPr>
              <a:t>g. </a:t>
            </a:r>
          </a:p>
          <a:p>
            <a:pPr marL="0" indent="0">
              <a:spcBef>
                <a:spcPts val="900"/>
              </a:spcBef>
              <a:buNone/>
            </a:pPr>
            <a:endParaRPr lang="en-US" sz="2400" dirty="0">
              <a:solidFill>
                <a:srgbClr val="0E0E0E"/>
              </a:solidFill>
              <a:effectLst/>
              <a:latin typeface="+mn-lt"/>
            </a:endParaRPr>
          </a:p>
          <a:p>
            <a:pPr marL="0" indent="0">
              <a:spcBef>
                <a:spcPts val="900"/>
              </a:spcBef>
              <a:buNone/>
            </a:pPr>
            <a:r>
              <a:rPr lang="en-US" dirty="0">
                <a:solidFill>
                  <a:srgbClr val="0E0E0E"/>
                </a:solidFill>
                <a:latin typeface="+mn-lt"/>
              </a:rPr>
              <a:t>To do this, a common approach was to covert a document (or sentence) into a single vector where each dimension corresponded to a word in the vocabulary</a:t>
            </a:r>
          </a:p>
          <a:p>
            <a:pPr marL="0" indent="0">
              <a:spcBef>
                <a:spcPts val="900"/>
              </a:spcBef>
              <a:buNone/>
            </a:pPr>
            <a:endParaRPr lang="en-US" dirty="0">
              <a:solidFill>
                <a:srgbClr val="0E0E0E"/>
              </a:solidFill>
              <a:latin typeface="+mn-lt"/>
            </a:endParaRPr>
          </a:p>
          <a:p>
            <a:pPr marL="0" indent="0">
              <a:spcBef>
                <a:spcPts val="900"/>
              </a:spcBef>
              <a:buNone/>
            </a:pPr>
            <a:endParaRPr lang="en-US" dirty="0">
              <a:solidFill>
                <a:srgbClr val="0E0E0E"/>
              </a:solidFill>
              <a:latin typeface="+mn-lt"/>
            </a:endParaRPr>
          </a:p>
          <a:p>
            <a:pPr marL="0" indent="0">
              <a:spcBef>
                <a:spcPts val="900"/>
              </a:spcBef>
              <a:buNone/>
            </a:pPr>
            <a:r>
              <a:rPr lang="en-US" dirty="0">
                <a:solidFill>
                  <a:srgbClr val="0E0E0E"/>
                </a:solidFill>
                <a:latin typeface="+mn-lt"/>
              </a:rPr>
              <a:t>What this results in are known as “sparse” vectors.</a:t>
            </a:r>
          </a:p>
          <a:p>
            <a:pPr marL="0" indent="0">
              <a:spcBef>
                <a:spcPts val="900"/>
              </a:spcBef>
              <a:buNone/>
            </a:pPr>
            <a:endParaRPr lang="en-US" dirty="0">
              <a:solidFill>
                <a:srgbClr val="0E0E0E"/>
              </a:solidFill>
              <a:latin typeface="+mn-lt"/>
            </a:endParaRPr>
          </a:p>
          <a:p>
            <a:pPr marL="0" indent="0">
              <a:spcBef>
                <a:spcPts val="900"/>
              </a:spcBef>
              <a:buNone/>
            </a:pPr>
            <a:r>
              <a:rPr lang="en-US" dirty="0">
                <a:solidFill>
                  <a:srgbClr val="0E0E0E"/>
                </a:solidFill>
                <a:latin typeface="+mn-lt"/>
              </a:rPr>
              <a:t>For smaller examples these approaches might seem reasonable but imagine a vocabulary of all English words ~500k… </a:t>
            </a:r>
          </a:p>
          <a:p>
            <a:pPr marL="0" indent="0">
              <a:spcBef>
                <a:spcPts val="900"/>
              </a:spcBef>
              <a:buNone/>
            </a:pPr>
            <a:r>
              <a:rPr lang="en-US" dirty="0">
                <a:solidFill>
                  <a:srgbClr val="0E0E0E"/>
                </a:solidFill>
                <a:latin typeface="+mn-lt"/>
              </a:rPr>
              <a:t>Any given document would have a tiny set of unique words, meaning that the vector of that document would be almost entirely made up of 0s. </a:t>
            </a:r>
          </a:p>
          <a:p>
            <a:pPr marL="0" indent="0">
              <a:spcBef>
                <a:spcPts val="900"/>
              </a:spcBef>
              <a:buNone/>
            </a:pPr>
            <a:endParaRPr lang="en-US" sz="2400" dirty="0">
              <a:solidFill>
                <a:srgbClr val="0E0E0E"/>
              </a:solidFill>
              <a:effectLst/>
              <a:latin typeface="+mn-lt"/>
            </a:endParaRPr>
          </a:p>
          <a:p>
            <a:pPr marL="0" indent="0">
              <a:spcBef>
                <a:spcPts val="900"/>
              </a:spcBef>
              <a:buNone/>
            </a:pPr>
            <a:endParaRPr lang="en-US" sz="2400" dirty="0">
              <a:solidFill>
                <a:srgbClr val="0E0E0E"/>
              </a:solidFill>
              <a:effectLst/>
              <a:latin typeface="+mn-lt"/>
            </a:endParaRPr>
          </a:p>
        </p:txBody>
      </p:sp>
      <p:pic>
        <p:nvPicPr>
          <p:cNvPr id="4098" name="Picture 2" descr="clustered">
            <a:extLst>
              <a:ext uri="{FF2B5EF4-FFF2-40B4-BE49-F238E27FC236}">
                <a16:creationId xmlns:a16="http://schemas.microsoft.com/office/drawing/2014/main" id="{E29CFDF3-DB26-79E2-5874-7BB68C30AF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932"/>
          <a:stretch/>
        </p:blipFill>
        <p:spPr bwMode="auto">
          <a:xfrm>
            <a:off x="10693399" y="6022446"/>
            <a:ext cx="6857999" cy="18928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3B5E360-8ACF-9043-CED1-254E8FA3F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960" y="2617481"/>
            <a:ext cx="8824913" cy="211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2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9C9CDFC-7737-73B4-FDB1-B40B4214F60D}"/>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610F8FDA-D215-9BDF-B91D-EBF91823781F}"/>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Models from word counting</a:t>
            </a:r>
            <a:endParaRPr dirty="0"/>
          </a:p>
        </p:txBody>
      </p:sp>
      <p:sp>
        <p:nvSpPr>
          <p:cNvPr id="107" name="Google Shape;107;p15">
            <a:extLst>
              <a:ext uri="{FF2B5EF4-FFF2-40B4-BE49-F238E27FC236}">
                <a16:creationId xmlns:a16="http://schemas.microsoft.com/office/drawing/2014/main" id="{7A297452-F313-F8DF-3DF7-E1551E5D9702}"/>
              </a:ext>
            </a:extLst>
          </p:cNvPr>
          <p:cNvSpPr txBox="1">
            <a:spLocks noGrp="1"/>
          </p:cNvSpPr>
          <p:nvPr>
            <p:ph type="body" sz="quarter" idx="10"/>
          </p:nvPr>
        </p:nvSpPr>
        <p:spPr>
          <a:xfrm>
            <a:off x="1155696" y="1688126"/>
            <a:ext cx="8316917" cy="800038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While these sparse vectors might be inefficient computationally, they can be useful for basic NLP applications. Some old but widely used at the time methods utilizing word counts include:</a:t>
            </a:r>
          </a:p>
          <a:p>
            <a:pPr marL="0" indent="0">
              <a:buNone/>
            </a:pPr>
            <a:endParaRPr lang="en-US" dirty="0">
              <a:solidFill>
                <a:srgbClr val="0E0E0E"/>
              </a:solidFill>
            </a:endParaRPr>
          </a:p>
          <a:p>
            <a:pPr marL="0" indent="0">
              <a:buNone/>
            </a:pPr>
            <a:r>
              <a:rPr lang="en-US" b="1" dirty="0">
                <a:solidFill>
                  <a:srgbClr val="0E0E0E"/>
                </a:solidFill>
                <a:effectLst/>
              </a:rPr>
              <a:t>Bag-of-Words (</a:t>
            </a:r>
            <a:r>
              <a:rPr lang="en-US" b="1" dirty="0" err="1">
                <a:solidFill>
                  <a:srgbClr val="0E0E0E"/>
                </a:solidFill>
                <a:effectLst/>
              </a:rPr>
              <a:t>BoW</a:t>
            </a:r>
            <a:r>
              <a:rPr lang="en-US" b="1" dirty="0">
                <a:solidFill>
                  <a:srgbClr val="0E0E0E"/>
                </a:solidFill>
                <a:effectLst/>
              </a:rPr>
              <a:t>)</a:t>
            </a:r>
          </a:p>
          <a:p>
            <a:r>
              <a:rPr lang="en-US" dirty="0" err="1">
                <a:solidFill>
                  <a:srgbClr val="0E0E0E"/>
                </a:solidFill>
                <a:effectLst/>
              </a:rPr>
              <a:t>BoW</a:t>
            </a:r>
            <a:r>
              <a:rPr lang="en-US" dirty="0">
                <a:solidFill>
                  <a:srgbClr val="0E0E0E"/>
                </a:solidFill>
              </a:rPr>
              <a:t> </a:t>
            </a:r>
            <a:r>
              <a:rPr lang="en-US" dirty="0">
                <a:solidFill>
                  <a:srgbClr val="0E0E0E"/>
                </a:solidFill>
                <a:effectLst/>
              </a:rPr>
              <a:t>is a simple text representation technique that converts text into a numerical format by counting the frequency of each word in a document, disregarding grammar and word order.</a:t>
            </a:r>
            <a:endParaRPr lang="en-US" dirty="0">
              <a:solidFill>
                <a:srgbClr val="0E0E0E"/>
              </a:solidFill>
            </a:endParaRPr>
          </a:p>
          <a:p>
            <a:pPr marL="0" indent="0">
              <a:buNone/>
            </a:pPr>
            <a:r>
              <a:rPr lang="en-US" b="1" dirty="0">
                <a:solidFill>
                  <a:srgbClr val="0E0E0E"/>
                </a:solidFill>
                <a:effectLst/>
              </a:rPr>
              <a:t>Term frequency – inverse document frequency (TF-IDF)</a:t>
            </a:r>
          </a:p>
          <a:p>
            <a:r>
              <a:rPr lang="en-US" dirty="0">
                <a:solidFill>
                  <a:srgbClr val="0E0E0E"/>
                </a:solidFill>
                <a:effectLst/>
              </a:rPr>
              <a:t>TF-IDF is a statistical measure used to evaluate the importance of a word in a document relative to a collection of documents, helping to identify terms that are significant for understanding content.</a:t>
            </a:r>
          </a:p>
        </p:txBody>
      </p:sp>
      <p:pic>
        <p:nvPicPr>
          <p:cNvPr id="6146" name="Picture 2">
            <a:extLst>
              <a:ext uri="{FF2B5EF4-FFF2-40B4-BE49-F238E27FC236}">
                <a16:creationId xmlns:a16="http://schemas.microsoft.com/office/drawing/2014/main" id="{0AD4F4A3-97C9-5D1C-6796-59763BDFD6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2" t="7416" r="6790" b="5372"/>
          <a:stretch/>
        </p:blipFill>
        <p:spPr bwMode="auto">
          <a:xfrm>
            <a:off x="11647488" y="6377308"/>
            <a:ext cx="6069012" cy="31524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28CD11C-F813-3A21-0D49-445808F69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3292" y="2668918"/>
            <a:ext cx="6069012" cy="348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6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0597A59-112E-5E12-FCD6-11F3026DC34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8C0D97CC-9557-3E5E-B4FE-F168C3CFAC6F}"/>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Limitations of early word counting models</a:t>
            </a:r>
            <a:endParaRPr dirty="0"/>
          </a:p>
        </p:txBody>
      </p:sp>
      <p:sp>
        <p:nvSpPr>
          <p:cNvPr id="107" name="Google Shape;107;p15">
            <a:extLst>
              <a:ext uri="{FF2B5EF4-FFF2-40B4-BE49-F238E27FC236}">
                <a16:creationId xmlns:a16="http://schemas.microsoft.com/office/drawing/2014/main" id="{25C25CF3-9BF9-3A56-E3C0-A95E725DB92A}"/>
              </a:ext>
            </a:extLst>
          </p:cNvPr>
          <p:cNvSpPr txBox="1">
            <a:spLocks noGrp="1"/>
          </p:cNvSpPr>
          <p:nvPr>
            <p:ph type="body" sz="quarter" idx="10"/>
          </p:nvPr>
        </p:nvSpPr>
        <p:spPr>
          <a:xfrm>
            <a:off x="1155696" y="1688126"/>
            <a:ext cx="15260642" cy="800038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While these methods work reasonably well to identify similar documents, they still have limitations that would prevent more NLP applications:</a:t>
            </a:r>
          </a:p>
          <a:p>
            <a:pPr marL="0" indent="0">
              <a:buNone/>
            </a:pPr>
            <a:endParaRPr lang="en-US" dirty="0">
              <a:solidFill>
                <a:srgbClr val="0E0E0E"/>
              </a:solidFill>
            </a:endParaRPr>
          </a:p>
          <a:p>
            <a:pPr marL="0" indent="0">
              <a:spcBef>
                <a:spcPts val="900"/>
              </a:spcBef>
              <a:buNone/>
            </a:pPr>
            <a:r>
              <a:rPr lang="en-US" b="1" dirty="0">
                <a:solidFill>
                  <a:srgbClr val="0E0E0E"/>
                </a:solidFill>
                <a:effectLst/>
              </a:rPr>
              <a:t>Limitations of TF-IDF and </a:t>
            </a:r>
            <a:r>
              <a:rPr lang="en-US" b="1" dirty="0" err="1">
                <a:solidFill>
                  <a:srgbClr val="0E0E0E"/>
                </a:solidFill>
                <a:effectLst/>
              </a:rPr>
              <a:t>BoW</a:t>
            </a:r>
            <a:r>
              <a:rPr lang="en-US" b="1" dirty="0">
                <a:solidFill>
                  <a:srgbClr val="0E0E0E"/>
                </a:solidFill>
                <a:effectLst/>
              </a:rPr>
              <a:t>:</a:t>
            </a:r>
            <a:endParaRPr lang="en-US" dirty="0">
              <a:solidFill>
                <a:srgbClr val="0E0E0E"/>
              </a:solidFill>
              <a:effectLst/>
            </a:endParaRPr>
          </a:p>
          <a:p>
            <a:pPr>
              <a:spcBef>
                <a:spcPts val="900"/>
              </a:spcBef>
            </a:pPr>
            <a:r>
              <a:rPr lang="en-US" b="1" dirty="0">
                <a:solidFill>
                  <a:srgbClr val="0E0E0E"/>
                </a:solidFill>
                <a:effectLst/>
              </a:rPr>
              <a:t>Lack of context:</a:t>
            </a:r>
            <a:r>
              <a:rPr lang="en-US" dirty="0">
                <a:solidFill>
                  <a:srgbClr val="0E0E0E"/>
                </a:solidFill>
                <a:effectLst/>
              </a:rPr>
              <a:t> These methods treat words independently and do not capture their meaning or relationships (e.g., “cat” and “kitten” are unrelated in </a:t>
            </a:r>
            <a:r>
              <a:rPr lang="en-US" dirty="0" err="1">
                <a:solidFill>
                  <a:srgbClr val="0E0E0E"/>
                </a:solidFill>
                <a:effectLst/>
              </a:rPr>
              <a:t>BoW</a:t>
            </a:r>
            <a:r>
              <a:rPr lang="en-US" dirty="0">
                <a:solidFill>
                  <a:srgbClr val="0E0E0E"/>
                </a:solidFill>
                <a:effectLst/>
              </a:rPr>
              <a:t>/TF-IDF).</a:t>
            </a:r>
          </a:p>
          <a:p>
            <a:pPr>
              <a:spcBef>
                <a:spcPts val="900"/>
              </a:spcBef>
            </a:pPr>
            <a:r>
              <a:rPr lang="en-US" b="1" dirty="0">
                <a:solidFill>
                  <a:srgbClr val="0E0E0E"/>
                </a:solidFill>
                <a:effectLst/>
              </a:rPr>
              <a:t>High dimensionality:</a:t>
            </a:r>
            <a:r>
              <a:rPr lang="en-US" dirty="0">
                <a:solidFill>
                  <a:srgbClr val="0E0E0E"/>
                </a:solidFill>
                <a:effectLst/>
              </a:rPr>
              <a:t> The feature space grows with the size of the vocabulary, leading to sparse and computationally expensive representations.</a:t>
            </a:r>
          </a:p>
          <a:p>
            <a:pPr>
              <a:spcBef>
                <a:spcPts val="900"/>
              </a:spcBef>
            </a:pPr>
            <a:r>
              <a:rPr lang="en-US" b="1" dirty="0">
                <a:solidFill>
                  <a:srgbClr val="0E0E0E"/>
                </a:solidFill>
                <a:effectLst/>
              </a:rPr>
              <a:t>Fixed vocabulary:</a:t>
            </a:r>
            <a:r>
              <a:rPr lang="en-US" dirty="0">
                <a:solidFill>
                  <a:srgbClr val="0E0E0E"/>
                </a:solidFill>
                <a:effectLst/>
              </a:rPr>
              <a:t> They struggle with unseen words or out-of-vocabulary issues.</a:t>
            </a:r>
          </a:p>
          <a:p>
            <a:pPr>
              <a:spcBef>
                <a:spcPts val="900"/>
              </a:spcBef>
            </a:pPr>
            <a:r>
              <a:rPr lang="en-US" b="1" dirty="0">
                <a:solidFill>
                  <a:srgbClr val="0E0E0E"/>
                </a:solidFill>
                <a:effectLst/>
              </a:rPr>
              <a:t>No semantic meaning:</a:t>
            </a:r>
            <a:r>
              <a:rPr lang="en-US" dirty="0">
                <a:solidFill>
                  <a:srgbClr val="0E0E0E"/>
                </a:solidFill>
                <a:effectLst/>
              </a:rPr>
              <a:t> These representations do not encode the meaning or the “similarity” between words</a:t>
            </a:r>
          </a:p>
        </p:txBody>
      </p:sp>
    </p:spTree>
    <p:extLst>
      <p:ext uri="{BB962C8B-B14F-4D97-AF65-F5344CB8AC3E}">
        <p14:creationId xmlns:p14="http://schemas.microsoft.com/office/powerpoint/2010/main" val="147031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DB30E70-C6D3-CDBC-B1A1-FE3B79824188}"/>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E32D2EA-6814-7040-8461-D4C05091B5C8}"/>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Ideal properties of good word vectors</a:t>
            </a:r>
            <a:endParaRPr dirty="0"/>
          </a:p>
        </p:txBody>
      </p:sp>
      <p:sp>
        <p:nvSpPr>
          <p:cNvPr id="107" name="Google Shape;107;p15">
            <a:extLst>
              <a:ext uri="{FF2B5EF4-FFF2-40B4-BE49-F238E27FC236}">
                <a16:creationId xmlns:a16="http://schemas.microsoft.com/office/drawing/2014/main" id="{ADD563AF-4B70-7303-7AD1-D21CB553AE55}"/>
              </a:ext>
            </a:extLst>
          </p:cNvPr>
          <p:cNvSpPr txBox="1">
            <a:spLocks noGrp="1"/>
          </p:cNvSpPr>
          <p:nvPr>
            <p:ph type="body" sz="quarter" idx="10"/>
          </p:nvPr>
        </p:nvSpPr>
        <p:spPr>
          <a:xfrm>
            <a:off x="1155696" y="1688126"/>
            <a:ext cx="15260642" cy="8000386"/>
          </a:xfrm>
          <a:prstGeom prst="rect">
            <a:avLst/>
          </a:prstGeom>
          <a:noFill/>
          <a:ln>
            <a:noFill/>
          </a:ln>
        </p:spPr>
        <p:txBody>
          <a:bodyPr spcFirstLastPara="1" vert="horz" wrap="square" lIns="137138" tIns="68550" rIns="137138" bIns="68550" rtlCol="0" anchor="t" anchorCtr="0">
            <a:noAutofit/>
          </a:bodyPr>
          <a:lstStyle/>
          <a:p>
            <a:pPr marL="0" indent="0">
              <a:spcBef>
                <a:spcPts val="900"/>
              </a:spcBef>
              <a:buNone/>
            </a:pPr>
            <a:r>
              <a:rPr lang="en-US" dirty="0">
                <a:solidFill>
                  <a:srgbClr val="0E0E0E"/>
                </a:solidFill>
              </a:rPr>
              <a:t>What would a </a:t>
            </a:r>
            <a:r>
              <a:rPr lang="en-US" b="1" dirty="0">
                <a:solidFill>
                  <a:srgbClr val="0E0E0E"/>
                </a:solidFill>
              </a:rPr>
              <a:t>good</a:t>
            </a:r>
            <a:r>
              <a:rPr lang="en-US" dirty="0">
                <a:solidFill>
                  <a:srgbClr val="0E0E0E"/>
                </a:solidFill>
              </a:rPr>
              <a:t> word vector model consist of?</a:t>
            </a:r>
            <a:endParaRPr lang="en-US" dirty="0">
              <a:solidFill>
                <a:srgbClr val="0E0E0E"/>
              </a:solidFill>
              <a:effectLst/>
            </a:endParaRPr>
          </a:p>
          <a:p>
            <a:pPr marL="0" indent="0">
              <a:spcBef>
                <a:spcPts val="900"/>
              </a:spcBef>
              <a:buNone/>
            </a:pPr>
            <a:r>
              <a:rPr lang="en-US" dirty="0">
                <a:solidFill>
                  <a:srgbClr val="0E0E0E"/>
                </a:solidFill>
                <a:effectLst/>
              </a:rPr>
              <a:t>1. </a:t>
            </a:r>
            <a:r>
              <a:rPr lang="en-US" b="1" dirty="0">
                <a:solidFill>
                  <a:srgbClr val="0E0E0E"/>
                </a:solidFill>
                <a:effectLst/>
              </a:rPr>
              <a:t>Semantic Similarity:</a:t>
            </a:r>
            <a:endParaRPr lang="en-US" dirty="0">
              <a:solidFill>
                <a:srgbClr val="0E0E0E"/>
              </a:solidFill>
              <a:effectLst/>
            </a:endParaRPr>
          </a:p>
          <a:p>
            <a:pPr marL="0" indent="0">
              <a:spcBef>
                <a:spcPts val="900"/>
              </a:spcBef>
              <a:buNone/>
            </a:pPr>
            <a:r>
              <a:rPr lang="en-US" dirty="0">
                <a:solidFill>
                  <a:srgbClr val="0E0E0E"/>
                </a:solidFill>
                <a:effectLst/>
              </a:rPr>
              <a:t>Words with similar meanings (e.g., “cat” and “kitten”) should have similar representations, reflecting their conceptual closeness. Contextual relationships should be captured (e.g., “bank” in the sense of finance vs. riverbank).</a:t>
            </a:r>
          </a:p>
          <a:p>
            <a:pPr marL="0" indent="0">
              <a:spcBef>
                <a:spcPts val="900"/>
              </a:spcBef>
              <a:buNone/>
            </a:pPr>
            <a:r>
              <a:rPr lang="en-US" dirty="0">
                <a:solidFill>
                  <a:srgbClr val="0E0E0E"/>
                </a:solidFill>
                <a:effectLst/>
              </a:rPr>
              <a:t>2. </a:t>
            </a:r>
            <a:r>
              <a:rPr lang="en-US" b="1" dirty="0">
                <a:solidFill>
                  <a:srgbClr val="0E0E0E"/>
                </a:solidFill>
                <a:effectLst/>
              </a:rPr>
              <a:t>Dimensionality Efficiency:</a:t>
            </a:r>
            <a:endParaRPr lang="en-US" dirty="0">
              <a:solidFill>
                <a:srgbClr val="0E0E0E"/>
              </a:solidFill>
              <a:effectLst/>
            </a:endParaRPr>
          </a:p>
          <a:p>
            <a:pPr marL="0" indent="0">
              <a:spcBef>
                <a:spcPts val="900"/>
              </a:spcBef>
              <a:buNone/>
            </a:pPr>
            <a:r>
              <a:rPr lang="en-US" dirty="0">
                <a:solidFill>
                  <a:srgbClr val="0E0E0E"/>
                </a:solidFill>
                <a:effectLst/>
              </a:rPr>
              <a:t>Representations should be compact (dense) to avoid the sparsity and inefficiency of large vectors like those in </a:t>
            </a:r>
            <a:r>
              <a:rPr lang="en-US" dirty="0" err="1">
                <a:solidFill>
                  <a:srgbClr val="0E0E0E"/>
                </a:solidFill>
                <a:effectLst/>
              </a:rPr>
              <a:t>BoW</a:t>
            </a:r>
            <a:r>
              <a:rPr lang="en-US" dirty="0">
                <a:solidFill>
                  <a:srgbClr val="0E0E0E"/>
                </a:solidFill>
                <a:effectLst/>
              </a:rPr>
              <a:t> or TF-IDF.</a:t>
            </a:r>
          </a:p>
          <a:p>
            <a:pPr marL="0" indent="0">
              <a:spcBef>
                <a:spcPts val="900"/>
              </a:spcBef>
              <a:buNone/>
            </a:pPr>
            <a:r>
              <a:rPr lang="en-US" dirty="0">
                <a:solidFill>
                  <a:srgbClr val="0E0E0E"/>
                </a:solidFill>
                <a:effectLst/>
              </a:rPr>
              <a:t>3. </a:t>
            </a:r>
            <a:r>
              <a:rPr lang="en-US" b="1" dirty="0">
                <a:solidFill>
                  <a:srgbClr val="0E0E0E"/>
                </a:solidFill>
                <a:effectLst/>
              </a:rPr>
              <a:t>Context Awareness:</a:t>
            </a:r>
            <a:endParaRPr lang="en-US" dirty="0">
              <a:solidFill>
                <a:srgbClr val="0E0E0E"/>
              </a:solidFill>
              <a:effectLst/>
            </a:endParaRPr>
          </a:p>
          <a:p>
            <a:pPr marL="0" indent="0">
              <a:spcBef>
                <a:spcPts val="900"/>
              </a:spcBef>
              <a:buNone/>
            </a:pPr>
            <a:r>
              <a:rPr lang="en-US" dirty="0">
                <a:solidFill>
                  <a:srgbClr val="0E0E0E"/>
                </a:solidFill>
                <a:effectLst/>
              </a:rPr>
              <a:t>Ideally, representations should consider the context in which words appear to capture polysemy (e.g., “bat” as an animal vs. a baseball bat).</a:t>
            </a:r>
          </a:p>
          <a:p>
            <a:pPr marL="0" indent="0">
              <a:spcBef>
                <a:spcPts val="900"/>
              </a:spcBef>
              <a:buNone/>
            </a:pPr>
            <a:r>
              <a:rPr lang="en-US" dirty="0">
                <a:solidFill>
                  <a:srgbClr val="0E0E0E"/>
                </a:solidFill>
                <a:effectLst/>
              </a:rPr>
              <a:t>4. </a:t>
            </a:r>
            <a:r>
              <a:rPr lang="en-US" b="1" dirty="0">
                <a:solidFill>
                  <a:srgbClr val="0E0E0E"/>
                </a:solidFill>
                <a:effectLst/>
              </a:rPr>
              <a:t>Scalability and Generalizability:</a:t>
            </a:r>
            <a:endParaRPr lang="en-US" dirty="0">
              <a:solidFill>
                <a:srgbClr val="0E0E0E"/>
              </a:solidFill>
              <a:effectLst/>
            </a:endParaRPr>
          </a:p>
          <a:p>
            <a:pPr marL="0" indent="0">
              <a:spcBef>
                <a:spcPts val="900"/>
              </a:spcBef>
              <a:buNone/>
            </a:pPr>
            <a:r>
              <a:rPr lang="en-US" dirty="0">
                <a:solidFill>
                  <a:srgbClr val="0E0E0E"/>
                </a:solidFill>
                <a:effectLst/>
              </a:rPr>
              <a:t>They should work well for large datasets and generalize effectively to unseen data, including out-of-vocabulary words or phrases.</a:t>
            </a:r>
          </a:p>
          <a:p>
            <a:pPr marL="0" indent="0">
              <a:spcBef>
                <a:spcPts val="900"/>
              </a:spcBef>
              <a:buNone/>
            </a:pPr>
            <a:r>
              <a:rPr lang="en-US" dirty="0">
                <a:solidFill>
                  <a:srgbClr val="0E0E0E"/>
                </a:solidFill>
                <a:effectLst/>
              </a:rPr>
              <a:t>5. </a:t>
            </a:r>
            <a:r>
              <a:rPr lang="en-US" b="1" dirty="0">
                <a:solidFill>
                  <a:srgbClr val="0E0E0E"/>
                </a:solidFill>
                <a:effectLst/>
              </a:rPr>
              <a:t>Arithmetic Properties:</a:t>
            </a:r>
            <a:endParaRPr lang="en-US" dirty="0">
              <a:solidFill>
                <a:srgbClr val="0E0E0E"/>
              </a:solidFill>
              <a:effectLst/>
            </a:endParaRPr>
          </a:p>
          <a:p>
            <a:pPr marL="0" indent="0">
              <a:spcBef>
                <a:spcPts val="900"/>
              </a:spcBef>
              <a:buNone/>
            </a:pPr>
            <a:r>
              <a:rPr lang="en-US" dirty="0">
                <a:solidFill>
                  <a:srgbClr val="0E0E0E"/>
                </a:solidFill>
                <a:effectLst/>
              </a:rPr>
              <a:t>Good word representations allow meaningful operations, such as “king - man + woman = queen,” to capture analogies and relationships.</a:t>
            </a:r>
          </a:p>
          <a:p>
            <a:pPr>
              <a:spcBef>
                <a:spcPts val="900"/>
              </a:spcBef>
            </a:pPr>
            <a:endParaRPr lang="en-US" dirty="0">
              <a:solidFill>
                <a:srgbClr val="0E0E0E"/>
              </a:solidFill>
            </a:endParaRPr>
          </a:p>
          <a:p>
            <a:pPr marL="0" indent="0">
              <a:spcBef>
                <a:spcPts val="900"/>
              </a:spcBef>
              <a:buNone/>
            </a:pPr>
            <a:r>
              <a:rPr lang="en-US" dirty="0">
                <a:solidFill>
                  <a:srgbClr val="0E0E0E"/>
                </a:solidFill>
                <a:effectLst/>
              </a:rPr>
              <a:t>In the next section we will discuss two methods that achieve this and more!</a:t>
            </a:r>
          </a:p>
        </p:txBody>
      </p:sp>
    </p:spTree>
    <p:extLst>
      <p:ext uri="{BB962C8B-B14F-4D97-AF65-F5344CB8AC3E}">
        <p14:creationId xmlns:p14="http://schemas.microsoft.com/office/powerpoint/2010/main" val="350014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62D1912-BA34-1039-8755-1AAEE98A9EB3}"/>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25C06FFB-014A-35E2-3CB0-0F11802FF38D}"/>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dirty="0">
                <a:effectLst/>
                <a:latin typeface="+mn-lt"/>
              </a:rPr>
              <a:t>Modern Word Embeddings</a:t>
            </a:r>
          </a:p>
        </p:txBody>
      </p:sp>
      <p:sp>
        <p:nvSpPr>
          <p:cNvPr id="7" name="TextBox 6">
            <a:extLst>
              <a:ext uri="{FF2B5EF4-FFF2-40B4-BE49-F238E27FC236}">
                <a16:creationId xmlns:a16="http://schemas.microsoft.com/office/drawing/2014/main" id="{CD90C28D-4B25-2BA3-E768-1D60C1314AEA}"/>
              </a:ext>
            </a:extLst>
          </p:cNvPr>
          <p:cNvSpPr txBox="1"/>
          <p:nvPr/>
        </p:nvSpPr>
        <p:spPr>
          <a:xfrm>
            <a:off x="1257300" y="4528251"/>
            <a:ext cx="9144000" cy="523220"/>
          </a:xfrm>
          <a:prstGeom prst="rect">
            <a:avLst/>
          </a:prstGeom>
          <a:noFill/>
        </p:spPr>
        <p:txBody>
          <a:bodyPr wrap="square">
            <a:spAutoFit/>
          </a:bodyPr>
          <a:lstStyle/>
          <a:p>
            <a:r>
              <a:rPr lang="en-US" sz="2800" dirty="0"/>
              <a:t>Dense vectors to encode meaning</a:t>
            </a:r>
          </a:p>
        </p:txBody>
      </p:sp>
    </p:spTree>
    <p:extLst>
      <p:ext uri="{BB962C8B-B14F-4D97-AF65-F5344CB8AC3E}">
        <p14:creationId xmlns:p14="http://schemas.microsoft.com/office/powerpoint/2010/main" val="217971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0702FE1-44B9-6ED9-518E-87FCB7B8C0F7}"/>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754D910F-7DFA-F596-5BDF-053EFE9F71F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Creating dense, context aware word vectors</a:t>
            </a:r>
            <a:endParaRPr dirty="0"/>
          </a:p>
        </p:txBody>
      </p:sp>
      <p:sp>
        <p:nvSpPr>
          <p:cNvPr id="107" name="Google Shape;107;p15">
            <a:extLst>
              <a:ext uri="{FF2B5EF4-FFF2-40B4-BE49-F238E27FC236}">
                <a16:creationId xmlns:a16="http://schemas.microsoft.com/office/drawing/2014/main" id="{64B5987C-1872-0B38-09C8-C537E1D2A797}"/>
              </a:ext>
            </a:extLst>
          </p:cNvPr>
          <p:cNvSpPr txBox="1">
            <a:spLocks noGrp="1"/>
          </p:cNvSpPr>
          <p:nvPr>
            <p:ph type="body" sz="quarter" idx="10"/>
          </p:nvPr>
        </p:nvSpPr>
        <p:spPr>
          <a:xfrm>
            <a:off x="1155696" y="1688126"/>
            <a:ext cx="8316917" cy="800038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In our attempt to create dense, context aware word vectors, we will need to make some assumptions about words themselves. </a:t>
            </a:r>
          </a:p>
          <a:p>
            <a:pPr marL="0" indent="0">
              <a:buNone/>
            </a:pPr>
            <a:r>
              <a:rPr lang="en-US" dirty="0">
                <a:solidFill>
                  <a:srgbClr val="0E0E0E"/>
                </a:solidFill>
              </a:rPr>
              <a:t>Namely, we will assume that words of similar meaning will be surrounded by the same sets of words. </a:t>
            </a:r>
          </a:p>
          <a:p>
            <a:pPr marL="0" indent="0">
              <a:buNone/>
            </a:pPr>
            <a:endParaRPr lang="en-US" dirty="0">
              <a:solidFill>
                <a:srgbClr val="0E0E0E"/>
              </a:solidFill>
              <a:effectLst/>
            </a:endParaRPr>
          </a:p>
          <a:p>
            <a:pPr marL="0" indent="0">
              <a:buNone/>
            </a:pPr>
            <a:r>
              <a:rPr lang="en-US" dirty="0">
                <a:solidFill>
                  <a:srgbClr val="0E0E0E"/>
                </a:solidFill>
              </a:rPr>
              <a:t>This is the </a:t>
            </a:r>
            <a:r>
              <a:rPr lang="en-US" b="1" dirty="0">
                <a:solidFill>
                  <a:srgbClr val="0E0E0E"/>
                </a:solidFill>
              </a:rPr>
              <a:t>distributional hypothesis</a:t>
            </a:r>
            <a:r>
              <a:rPr lang="en-US" dirty="0">
                <a:solidFill>
                  <a:srgbClr val="0E0E0E"/>
                </a:solidFill>
              </a:rPr>
              <a:t> attributed to J.R. Firth in 1957. “You shall know a word by the company it keeps”</a:t>
            </a:r>
          </a:p>
          <a:p>
            <a:pPr marL="0" indent="0">
              <a:buNone/>
            </a:pPr>
            <a:endParaRPr lang="en-US" dirty="0">
              <a:solidFill>
                <a:srgbClr val="0E0E0E"/>
              </a:solidFill>
              <a:effectLst/>
            </a:endParaRPr>
          </a:p>
          <a:p>
            <a:pPr marL="0" indent="0">
              <a:buNone/>
            </a:pPr>
            <a:r>
              <a:rPr lang="en-US" dirty="0">
                <a:solidFill>
                  <a:srgbClr val="0E0E0E"/>
                </a:solidFill>
              </a:rPr>
              <a:t>This means that we can set the word of interest fixed and look at all of the words that occur in our corpus around it and use these surrounding words to build out our word vectors. </a:t>
            </a:r>
          </a:p>
          <a:p>
            <a:pPr marL="0" indent="0">
              <a:buNone/>
            </a:pPr>
            <a:endParaRPr lang="en-US" dirty="0">
              <a:solidFill>
                <a:srgbClr val="0E0E0E"/>
              </a:solidFill>
              <a:effectLst/>
            </a:endParaRPr>
          </a:p>
          <a:p>
            <a:pPr marL="0" indent="0">
              <a:buNone/>
            </a:pPr>
            <a:r>
              <a:rPr lang="en-US" dirty="0">
                <a:solidFill>
                  <a:srgbClr val="0E0E0E"/>
                </a:solidFill>
              </a:rPr>
              <a:t>This will 1) allow us to create dense vectors since all of the vector will be filled with the occurrences of other words and  2) encode similar meanings for similar words due to the distributional hypothesis. But how do we build them?</a:t>
            </a:r>
            <a:endParaRPr lang="en-US" dirty="0">
              <a:solidFill>
                <a:srgbClr val="0E0E0E"/>
              </a:solidFill>
              <a:effectLst/>
            </a:endParaRPr>
          </a:p>
        </p:txBody>
      </p:sp>
      <p:pic>
        <p:nvPicPr>
          <p:cNvPr id="2" name="Picture 1">
            <a:extLst>
              <a:ext uri="{FF2B5EF4-FFF2-40B4-BE49-F238E27FC236}">
                <a16:creationId xmlns:a16="http://schemas.microsoft.com/office/drawing/2014/main" id="{0E0359AD-2A25-8833-84E7-7BCE48EB40CC}"/>
              </a:ext>
            </a:extLst>
          </p:cNvPr>
          <p:cNvPicPr>
            <a:picLocks noChangeAspect="1"/>
          </p:cNvPicPr>
          <p:nvPr/>
        </p:nvPicPr>
        <p:blipFill>
          <a:blip r:embed="rId3"/>
          <a:stretch>
            <a:fillRect/>
          </a:stretch>
        </p:blipFill>
        <p:spPr>
          <a:xfrm>
            <a:off x="10515600" y="2019448"/>
            <a:ext cx="7772400" cy="5505154"/>
          </a:xfrm>
          <a:prstGeom prst="rect">
            <a:avLst/>
          </a:prstGeom>
        </p:spPr>
      </p:pic>
    </p:spTree>
    <p:extLst>
      <p:ext uri="{BB962C8B-B14F-4D97-AF65-F5344CB8AC3E}">
        <p14:creationId xmlns:p14="http://schemas.microsoft.com/office/powerpoint/2010/main" val="2035691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3D1AA9B-BCC7-8FE8-A5FE-6550CBDE081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A7FEC3CD-2CD1-989E-34E1-A9E573124EC2}"/>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Word2Vec</a:t>
            </a:r>
            <a:endParaRPr dirty="0"/>
          </a:p>
        </p:txBody>
      </p:sp>
      <p:sp>
        <p:nvSpPr>
          <p:cNvPr id="107" name="Google Shape;107;p15">
            <a:extLst>
              <a:ext uri="{FF2B5EF4-FFF2-40B4-BE49-F238E27FC236}">
                <a16:creationId xmlns:a16="http://schemas.microsoft.com/office/drawing/2014/main" id="{FAA01E84-1668-410A-A80B-A2FFDFF1FFD8}"/>
              </a:ext>
            </a:extLst>
          </p:cNvPr>
          <p:cNvSpPr txBox="1">
            <a:spLocks noGrp="1"/>
          </p:cNvSpPr>
          <p:nvPr>
            <p:ph type="body" sz="quarter" idx="10"/>
          </p:nvPr>
        </p:nvSpPr>
        <p:spPr>
          <a:xfrm>
            <a:off x="1155696" y="1688126"/>
            <a:ext cx="8316917" cy="800038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Word2Vec is a family of algorithms proposed in 2013. </a:t>
            </a:r>
          </a:p>
          <a:p>
            <a:pPr marL="0" indent="0">
              <a:buNone/>
            </a:pPr>
            <a:endParaRPr lang="en-US" dirty="0">
              <a:solidFill>
                <a:srgbClr val="0E0E0E"/>
              </a:solidFill>
            </a:endParaRPr>
          </a:p>
          <a:p>
            <a:pPr marL="0" indent="0">
              <a:buNone/>
            </a:pPr>
            <a:r>
              <a:rPr lang="en-US" dirty="0">
                <a:solidFill>
                  <a:srgbClr val="0E0E0E"/>
                </a:solidFill>
              </a:rPr>
              <a:t>Unlike previous approaches to create document vectors with each word as a dimension, Word2Vec starts with each word being represented as a multidimensional dense vector of 100s of dimensions in what is known as an </a:t>
            </a:r>
            <a:r>
              <a:rPr lang="en-US" b="1" dirty="0">
                <a:solidFill>
                  <a:srgbClr val="0E0E0E"/>
                </a:solidFill>
              </a:rPr>
              <a:t>embedding space.</a:t>
            </a:r>
            <a:r>
              <a:rPr lang="en-US" dirty="0">
                <a:solidFill>
                  <a:srgbClr val="0E0E0E"/>
                </a:solidFill>
              </a:rPr>
              <a:t> Each unique word corresponds to a unique location in this space. </a:t>
            </a:r>
          </a:p>
          <a:p>
            <a:pPr marL="0" indent="0">
              <a:buNone/>
            </a:pPr>
            <a:endParaRPr lang="en-US" dirty="0">
              <a:solidFill>
                <a:srgbClr val="0E0E0E"/>
              </a:solidFill>
            </a:endParaRPr>
          </a:p>
          <a:p>
            <a:pPr marL="0" indent="0">
              <a:buNone/>
            </a:pPr>
            <a:endParaRPr lang="en-US" dirty="0">
              <a:solidFill>
                <a:srgbClr val="0E0E0E"/>
              </a:solidFill>
            </a:endParaRPr>
          </a:p>
          <a:p>
            <a:pPr marL="0" indent="0">
              <a:buNone/>
            </a:pPr>
            <a:r>
              <a:rPr lang="en-US" dirty="0">
                <a:solidFill>
                  <a:srgbClr val="0E0E0E"/>
                </a:solidFill>
                <a:effectLst/>
              </a:rPr>
              <a:t>Two approaches are used to generate these embedding vectors:</a:t>
            </a:r>
          </a:p>
          <a:p>
            <a:r>
              <a:rPr lang="en-US" dirty="0">
                <a:solidFill>
                  <a:srgbClr val="0E0E0E"/>
                </a:solidFill>
              </a:rPr>
              <a:t>Continuous Bag-of-Words (CBOW) </a:t>
            </a:r>
          </a:p>
          <a:p>
            <a:r>
              <a:rPr lang="en-US" dirty="0">
                <a:solidFill>
                  <a:srgbClr val="0E0E0E"/>
                </a:solidFill>
                <a:effectLst/>
              </a:rPr>
              <a:t>Skip</a:t>
            </a:r>
            <a:r>
              <a:rPr lang="en-US" dirty="0">
                <a:solidFill>
                  <a:srgbClr val="0E0E0E"/>
                </a:solidFill>
              </a:rPr>
              <a:t>-gram</a:t>
            </a:r>
          </a:p>
          <a:p>
            <a:endParaRPr lang="en-US" dirty="0">
              <a:solidFill>
                <a:srgbClr val="0E0E0E"/>
              </a:solidFill>
              <a:effectLst/>
            </a:endParaRPr>
          </a:p>
          <a:p>
            <a:pPr marL="0" indent="0">
              <a:buNone/>
            </a:pPr>
            <a:r>
              <a:rPr lang="en-US" dirty="0">
                <a:solidFill>
                  <a:srgbClr val="0E0E0E"/>
                </a:solidFill>
              </a:rPr>
              <a:t>We will cover these next.</a:t>
            </a:r>
            <a:endParaRPr lang="en-US" dirty="0">
              <a:solidFill>
                <a:srgbClr val="0E0E0E"/>
              </a:solidFill>
              <a:effectLst/>
            </a:endParaRPr>
          </a:p>
        </p:txBody>
      </p:sp>
      <p:pic>
        <p:nvPicPr>
          <p:cNvPr id="9218" name="Picture 2">
            <a:extLst>
              <a:ext uri="{FF2B5EF4-FFF2-40B4-BE49-F238E27FC236}">
                <a16:creationId xmlns:a16="http://schemas.microsoft.com/office/drawing/2014/main" id="{5BE8F1A7-D96A-4961-00BD-83BDC6DE05D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1420" r="2918" b="9705"/>
          <a:stretch/>
        </p:blipFill>
        <p:spPr bwMode="auto">
          <a:xfrm>
            <a:off x="9287385" y="3557588"/>
            <a:ext cx="9000616" cy="400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4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F26423B-10B4-E0DE-8DFF-24ABBF13954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E58CA9EB-A37E-A8AF-FA9D-1D9340C7E3D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Word2Vec: Continuous Bag-of-Words</a:t>
            </a:r>
            <a:endParaRPr dirty="0"/>
          </a:p>
        </p:txBody>
      </p:sp>
      <p:sp>
        <p:nvSpPr>
          <p:cNvPr id="107" name="Google Shape;107;p15">
            <a:extLst>
              <a:ext uri="{FF2B5EF4-FFF2-40B4-BE49-F238E27FC236}">
                <a16:creationId xmlns:a16="http://schemas.microsoft.com/office/drawing/2014/main" id="{5617DE18-0D20-066C-7DAC-36A18998E882}"/>
              </a:ext>
            </a:extLst>
          </p:cNvPr>
          <p:cNvSpPr txBox="1">
            <a:spLocks noGrp="1"/>
          </p:cNvSpPr>
          <p:nvPr>
            <p:ph type="body" sz="quarter" idx="10"/>
          </p:nvPr>
        </p:nvSpPr>
        <p:spPr>
          <a:xfrm>
            <a:off x="1155696" y="1688126"/>
            <a:ext cx="11060117" cy="8000386"/>
          </a:xfrm>
          <a:prstGeom prst="rect">
            <a:avLst/>
          </a:prstGeom>
          <a:noFill/>
          <a:ln>
            <a:noFill/>
          </a:ln>
        </p:spPr>
        <p:txBody>
          <a:bodyPr spcFirstLastPara="1" vert="horz" wrap="square" lIns="137138" tIns="68550" rIns="137138" bIns="68550" rtlCol="0" anchor="t" anchorCtr="0">
            <a:noAutofit/>
          </a:bodyPr>
          <a:lstStyle/>
          <a:p>
            <a:pPr marL="0" indent="0">
              <a:buNone/>
            </a:pPr>
            <a:r>
              <a:rPr lang="en-US" b="0" i="0" dirty="0">
                <a:solidFill>
                  <a:srgbClr val="202122"/>
                </a:solidFill>
                <a:effectLst/>
                <a:latin typeface="Arial" panose="020B0604020202020204" pitchFamily="34" charset="0"/>
              </a:rPr>
              <a:t>CBOW can be viewed as a ‘fill in the blank’ task, where the word embedding represents the way the word influences the relative probabilities of other words in the context window. </a:t>
            </a:r>
            <a:endParaRPr lang="en-US" dirty="0">
              <a:solidFill>
                <a:srgbClr val="202122"/>
              </a:solidFill>
            </a:endParaRPr>
          </a:p>
          <a:p>
            <a:pPr marL="0" indent="0">
              <a:buNone/>
            </a:pPr>
            <a:r>
              <a:rPr lang="en-US" b="0" i="0" dirty="0">
                <a:solidFill>
                  <a:srgbClr val="202122"/>
                </a:solidFill>
                <a:effectLst/>
                <a:latin typeface="Arial" panose="020B0604020202020204" pitchFamily="34" charset="0"/>
              </a:rPr>
              <a:t>Words which are semantically similar should influence these probabilities in similar ways, because semantically similar words should be used in similar contexts. </a:t>
            </a:r>
            <a:endParaRPr lang="en-US" dirty="0">
              <a:solidFill>
                <a:srgbClr val="202122"/>
              </a:solidFill>
            </a:endParaRPr>
          </a:p>
          <a:p>
            <a:pPr marL="0" indent="0">
              <a:buNone/>
            </a:pPr>
            <a:r>
              <a:rPr lang="en-US" b="0" i="0" dirty="0">
                <a:solidFill>
                  <a:srgbClr val="202122"/>
                </a:solidFill>
                <a:effectLst/>
                <a:latin typeface="Arial" panose="020B0604020202020204" pitchFamily="34" charset="0"/>
              </a:rPr>
              <a:t>The order of context words does not influence prediction (bag of words assumption).</a:t>
            </a:r>
          </a:p>
          <a:p>
            <a:pPr marL="0" indent="0">
              <a:buNone/>
            </a:pPr>
            <a:endParaRPr lang="en-US" dirty="0">
              <a:solidFill>
                <a:srgbClr val="202122"/>
              </a:solidFill>
            </a:endParaRPr>
          </a:p>
          <a:p>
            <a:pPr marL="0" indent="0">
              <a:buNone/>
            </a:pPr>
            <a:r>
              <a:rPr lang="en-US" b="1" dirty="0">
                <a:solidFill>
                  <a:srgbClr val="0E0E0E"/>
                </a:solidFill>
                <a:effectLst/>
              </a:rPr>
              <a:t>Pros:</a:t>
            </a:r>
            <a:endParaRPr lang="en-US" dirty="0">
              <a:solidFill>
                <a:srgbClr val="0E0E0E"/>
              </a:solidFill>
              <a:effectLst/>
            </a:endParaRPr>
          </a:p>
          <a:p>
            <a:pPr>
              <a:spcBef>
                <a:spcPts val="900"/>
              </a:spcBef>
            </a:pPr>
            <a:r>
              <a:rPr lang="en-US" b="1" dirty="0">
                <a:solidFill>
                  <a:srgbClr val="0E0E0E"/>
                </a:solidFill>
                <a:effectLst/>
              </a:rPr>
              <a:t>Faster Training:</a:t>
            </a:r>
            <a:r>
              <a:rPr lang="en-US" dirty="0">
                <a:solidFill>
                  <a:srgbClr val="0E0E0E"/>
                </a:solidFill>
                <a:effectLst/>
              </a:rPr>
              <a:t> It predicts the target word from the context as a whole, making it computationally efficient.</a:t>
            </a:r>
          </a:p>
          <a:p>
            <a:pPr>
              <a:spcBef>
                <a:spcPts val="900"/>
              </a:spcBef>
            </a:pPr>
            <a:r>
              <a:rPr lang="en-US" b="1" dirty="0">
                <a:solidFill>
                  <a:srgbClr val="0E0E0E"/>
                </a:solidFill>
                <a:effectLst/>
              </a:rPr>
              <a:t>Works Well with Smaller Datasets:</a:t>
            </a:r>
            <a:r>
              <a:rPr lang="en-US" dirty="0">
                <a:solidFill>
                  <a:srgbClr val="0E0E0E"/>
                </a:solidFill>
                <a:effectLst/>
              </a:rPr>
              <a:t> The averaging process makes it robust even with less data.</a:t>
            </a:r>
          </a:p>
          <a:p>
            <a:pPr marL="0" indent="0">
              <a:buNone/>
            </a:pPr>
            <a:r>
              <a:rPr lang="en-US" b="1" dirty="0">
                <a:solidFill>
                  <a:srgbClr val="0E0E0E"/>
                </a:solidFill>
                <a:effectLst/>
              </a:rPr>
              <a:t>Cons:</a:t>
            </a:r>
            <a:endParaRPr lang="en-US" dirty="0">
              <a:solidFill>
                <a:srgbClr val="0E0E0E"/>
              </a:solidFill>
              <a:effectLst/>
            </a:endParaRPr>
          </a:p>
          <a:p>
            <a:pPr>
              <a:spcBef>
                <a:spcPts val="900"/>
              </a:spcBef>
            </a:pPr>
            <a:r>
              <a:rPr lang="en-US" b="1" dirty="0">
                <a:solidFill>
                  <a:srgbClr val="0E0E0E"/>
                </a:solidFill>
                <a:effectLst/>
              </a:rPr>
              <a:t>Dilutes Semantic Specificity:</a:t>
            </a:r>
            <a:r>
              <a:rPr lang="en-US" dirty="0">
                <a:solidFill>
                  <a:srgbClr val="0E0E0E"/>
                </a:solidFill>
                <a:effectLst/>
              </a:rPr>
              <a:t> Averaging context words can blur distinctions, leading to less precise embeddings, especially for polysemous words.</a:t>
            </a:r>
          </a:p>
          <a:p>
            <a:pPr>
              <a:spcBef>
                <a:spcPts val="900"/>
              </a:spcBef>
            </a:pPr>
            <a:r>
              <a:rPr lang="en-US" b="1" dirty="0">
                <a:solidFill>
                  <a:srgbClr val="0E0E0E"/>
                </a:solidFill>
                <a:effectLst/>
              </a:rPr>
              <a:t>Not Ideal for Rare Words:</a:t>
            </a:r>
            <a:r>
              <a:rPr lang="en-US" dirty="0">
                <a:solidFill>
                  <a:srgbClr val="0E0E0E"/>
                </a:solidFill>
                <a:effectLst/>
              </a:rPr>
              <a:t> Rare words may have weaker embeddings as they contribute less often to the context’s average.</a:t>
            </a:r>
          </a:p>
        </p:txBody>
      </p:sp>
      <p:pic>
        <p:nvPicPr>
          <p:cNvPr id="4" name="Picture 3">
            <a:extLst>
              <a:ext uri="{FF2B5EF4-FFF2-40B4-BE49-F238E27FC236}">
                <a16:creationId xmlns:a16="http://schemas.microsoft.com/office/drawing/2014/main" id="{604A73B1-7D7F-B15B-BCF1-44A5A681F976}"/>
              </a:ext>
            </a:extLst>
          </p:cNvPr>
          <p:cNvPicPr>
            <a:picLocks noChangeAspect="1"/>
          </p:cNvPicPr>
          <p:nvPr/>
        </p:nvPicPr>
        <p:blipFill>
          <a:blip r:embed="rId3"/>
          <a:srcRect l="2888" t="4581" r="52379"/>
          <a:stretch/>
        </p:blipFill>
        <p:spPr>
          <a:xfrm>
            <a:off x="12102298" y="1688126"/>
            <a:ext cx="5399890" cy="6855799"/>
          </a:xfrm>
          <a:prstGeom prst="rect">
            <a:avLst/>
          </a:prstGeom>
        </p:spPr>
      </p:pic>
    </p:spTree>
    <p:extLst>
      <p:ext uri="{BB962C8B-B14F-4D97-AF65-F5344CB8AC3E}">
        <p14:creationId xmlns:p14="http://schemas.microsoft.com/office/powerpoint/2010/main" val="131939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152C0DA-631D-DA59-ABAD-CB564AA7CEBD}"/>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EAD3AF5F-EBEC-617D-B7DD-D0560C6A518A}"/>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Word2Vec: Skip-gram</a:t>
            </a:r>
            <a:endParaRPr dirty="0"/>
          </a:p>
        </p:txBody>
      </p:sp>
      <p:sp>
        <p:nvSpPr>
          <p:cNvPr id="107" name="Google Shape;107;p15">
            <a:extLst>
              <a:ext uri="{FF2B5EF4-FFF2-40B4-BE49-F238E27FC236}">
                <a16:creationId xmlns:a16="http://schemas.microsoft.com/office/drawing/2014/main" id="{3693C136-1AD1-1C9B-2ED9-CAADB9402C9A}"/>
              </a:ext>
            </a:extLst>
          </p:cNvPr>
          <p:cNvSpPr txBox="1">
            <a:spLocks noGrp="1"/>
          </p:cNvSpPr>
          <p:nvPr>
            <p:ph type="body" sz="quarter" idx="10"/>
          </p:nvPr>
        </p:nvSpPr>
        <p:spPr>
          <a:xfrm>
            <a:off x="1155695" y="1688126"/>
            <a:ext cx="11903079" cy="8000386"/>
          </a:xfrm>
          <a:prstGeom prst="rect">
            <a:avLst/>
          </a:prstGeom>
          <a:noFill/>
          <a:ln>
            <a:noFill/>
          </a:ln>
        </p:spPr>
        <p:txBody>
          <a:bodyPr spcFirstLastPara="1" vert="horz" wrap="square" lIns="137138" tIns="68550" rIns="137138" bIns="68550" rtlCol="0" anchor="t" anchorCtr="0">
            <a:noAutofit/>
          </a:bodyPr>
          <a:lstStyle/>
          <a:p>
            <a:pPr marL="0" indent="0">
              <a:buNone/>
            </a:pPr>
            <a:r>
              <a:rPr lang="en-US" b="0" i="0" dirty="0">
                <a:solidFill>
                  <a:srgbClr val="202122"/>
                </a:solidFill>
                <a:effectLst/>
              </a:rPr>
              <a:t>In the continuous skip-gram architecture, the word2vec model uses the target word to predict the surrounding window of context words.</a:t>
            </a:r>
            <a:endParaRPr lang="en-US" dirty="0">
              <a:solidFill>
                <a:srgbClr val="202122"/>
              </a:solidFill>
            </a:endParaRPr>
          </a:p>
          <a:p>
            <a:pPr marL="0" indent="0">
              <a:buNone/>
            </a:pPr>
            <a:r>
              <a:rPr lang="en-US" b="0" i="0" dirty="0">
                <a:solidFill>
                  <a:srgbClr val="202122"/>
                </a:solidFill>
                <a:effectLst/>
              </a:rPr>
              <a:t>The skip-gram model weighs those context words nearby more heavily. </a:t>
            </a:r>
            <a:endParaRPr lang="en-US" dirty="0">
              <a:solidFill>
                <a:srgbClr val="202122"/>
              </a:solidFill>
            </a:endParaRPr>
          </a:p>
          <a:p>
            <a:pPr marL="0" indent="0">
              <a:buNone/>
            </a:pPr>
            <a:endParaRPr lang="en-US" dirty="0">
              <a:solidFill>
                <a:srgbClr val="0E0E0E"/>
              </a:solidFill>
              <a:effectLst/>
            </a:endParaRPr>
          </a:p>
          <a:p>
            <a:pPr marL="0" indent="0">
              <a:buNone/>
            </a:pPr>
            <a:r>
              <a:rPr lang="en-US" b="1" dirty="0">
                <a:solidFill>
                  <a:srgbClr val="0E0E0E"/>
                </a:solidFill>
                <a:effectLst/>
              </a:rPr>
              <a:t>Pros:</a:t>
            </a:r>
            <a:endParaRPr lang="en-US" dirty="0">
              <a:solidFill>
                <a:srgbClr val="0E0E0E"/>
              </a:solidFill>
              <a:effectLst/>
            </a:endParaRPr>
          </a:p>
          <a:p>
            <a:pPr>
              <a:spcBef>
                <a:spcPts val="900"/>
              </a:spcBef>
            </a:pPr>
            <a:r>
              <a:rPr lang="en-US" b="1" dirty="0">
                <a:solidFill>
                  <a:srgbClr val="0E0E0E"/>
                </a:solidFill>
                <a:effectLst/>
              </a:rPr>
              <a:t>Better for Rare Words:</a:t>
            </a:r>
            <a:r>
              <a:rPr lang="en-US" dirty="0">
                <a:solidFill>
                  <a:srgbClr val="0E0E0E"/>
                </a:solidFill>
                <a:effectLst/>
              </a:rPr>
              <a:t> It handles infrequent words well, as it generates multiple context-word pairs, improving their embeddings.</a:t>
            </a:r>
          </a:p>
          <a:p>
            <a:pPr>
              <a:spcBef>
                <a:spcPts val="900"/>
              </a:spcBef>
            </a:pPr>
            <a:r>
              <a:rPr lang="en-US" b="1" dirty="0">
                <a:solidFill>
                  <a:srgbClr val="0E0E0E"/>
                </a:solidFill>
                <a:effectLst/>
              </a:rPr>
              <a:t>Captures Detailed Semantic Relationships:</a:t>
            </a:r>
            <a:r>
              <a:rPr lang="en-US" dirty="0">
                <a:solidFill>
                  <a:srgbClr val="0E0E0E"/>
                </a:solidFill>
                <a:effectLst/>
              </a:rPr>
              <a:t> It excels in tasks requiring nuanced word representations, like analogies (e.g., “king - man + woman = queen”).</a:t>
            </a:r>
          </a:p>
          <a:p>
            <a:pPr marL="0" indent="0">
              <a:buNone/>
            </a:pPr>
            <a:r>
              <a:rPr lang="en-US" b="1" dirty="0">
                <a:solidFill>
                  <a:srgbClr val="0E0E0E"/>
                </a:solidFill>
                <a:effectLst/>
              </a:rPr>
              <a:t>Cons:</a:t>
            </a:r>
            <a:endParaRPr lang="en-US" dirty="0">
              <a:solidFill>
                <a:srgbClr val="0E0E0E"/>
              </a:solidFill>
              <a:effectLst/>
            </a:endParaRPr>
          </a:p>
          <a:p>
            <a:pPr>
              <a:spcBef>
                <a:spcPts val="900"/>
              </a:spcBef>
            </a:pPr>
            <a:r>
              <a:rPr lang="en-US" b="1" dirty="0">
                <a:solidFill>
                  <a:srgbClr val="0E0E0E"/>
                </a:solidFill>
                <a:effectLst/>
              </a:rPr>
              <a:t>Slower Training:</a:t>
            </a:r>
            <a:r>
              <a:rPr lang="en-US" dirty="0">
                <a:solidFill>
                  <a:srgbClr val="0E0E0E"/>
                </a:solidFill>
                <a:effectLst/>
              </a:rPr>
              <a:t> Skip-Gram generates one prediction per word-context pair, making it computationally more expensive.</a:t>
            </a:r>
          </a:p>
          <a:p>
            <a:pPr>
              <a:spcBef>
                <a:spcPts val="900"/>
              </a:spcBef>
            </a:pPr>
            <a:r>
              <a:rPr lang="en-US" b="1" dirty="0">
                <a:solidFill>
                  <a:srgbClr val="0E0E0E"/>
                </a:solidFill>
                <a:effectLst/>
              </a:rPr>
              <a:t>Requires Larger Data:</a:t>
            </a:r>
            <a:r>
              <a:rPr lang="en-US" dirty="0">
                <a:solidFill>
                  <a:srgbClr val="0E0E0E"/>
                </a:solidFill>
                <a:effectLst/>
              </a:rPr>
              <a:t> Performs better with larger datasets, as it can struggle with sparse data due to its granular focus on word-context pairs.</a:t>
            </a:r>
          </a:p>
        </p:txBody>
      </p:sp>
      <p:pic>
        <p:nvPicPr>
          <p:cNvPr id="5" name="Picture 4">
            <a:extLst>
              <a:ext uri="{FF2B5EF4-FFF2-40B4-BE49-F238E27FC236}">
                <a16:creationId xmlns:a16="http://schemas.microsoft.com/office/drawing/2014/main" id="{D72B21A6-A736-82B1-09F0-FD60A890383C}"/>
              </a:ext>
            </a:extLst>
          </p:cNvPr>
          <p:cNvPicPr>
            <a:picLocks noChangeAspect="1"/>
          </p:cNvPicPr>
          <p:nvPr/>
        </p:nvPicPr>
        <p:blipFill>
          <a:blip r:embed="rId3"/>
          <a:srcRect l="54168" t="4581" r="5406" b="-916"/>
          <a:stretch/>
        </p:blipFill>
        <p:spPr>
          <a:xfrm>
            <a:off x="13058775" y="2197373"/>
            <a:ext cx="4371975" cy="6201009"/>
          </a:xfrm>
          <a:prstGeom prst="rect">
            <a:avLst/>
          </a:prstGeom>
        </p:spPr>
      </p:pic>
    </p:spTree>
    <p:extLst>
      <p:ext uri="{BB962C8B-B14F-4D97-AF65-F5344CB8AC3E}">
        <p14:creationId xmlns:p14="http://schemas.microsoft.com/office/powerpoint/2010/main" val="214534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6A3C76B-B349-919E-3A01-03827619F923}"/>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C38B7C4-57E2-30AF-C2B9-4DF19E43C1B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Word Embedding Spaces</a:t>
            </a:r>
            <a:endParaRPr dirty="0"/>
          </a:p>
        </p:txBody>
      </p:sp>
      <p:sp>
        <p:nvSpPr>
          <p:cNvPr id="107" name="Google Shape;107;p15">
            <a:extLst>
              <a:ext uri="{FF2B5EF4-FFF2-40B4-BE49-F238E27FC236}">
                <a16:creationId xmlns:a16="http://schemas.microsoft.com/office/drawing/2014/main" id="{8D69CC8B-1B23-CBCD-9BB8-5E45C18FCC49}"/>
              </a:ext>
            </a:extLst>
          </p:cNvPr>
          <p:cNvSpPr txBox="1">
            <a:spLocks noGrp="1"/>
          </p:cNvSpPr>
          <p:nvPr>
            <p:ph type="body" sz="quarter" idx="10"/>
          </p:nvPr>
        </p:nvSpPr>
        <p:spPr>
          <a:xfrm>
            <a:off x="1155697" y="1688126"/>
            <a:ext cx="9974266" cy="8000386"/>
          </a:xfrm>
          <a:prstGeom prst="rect">
            <a:avLst/>
          </a:prstGeom>
          <a:noFill/>
          <a:ln>
            <a:noFill/>
          </a:ln>
        </p:spPr>
        <p:txBody>
          <a:bodyPr spcFirstLastPara="1" vert="horz" wrap="square" lIns="137138" tIns="68550" rIns="137138" bIns="68550" rtlCol="0" anchor="t" anchorCtr="0">
            <a:noAutofit/>
          </a:bodyPr>
          <a:lstStyle/>
          <a:p>
            <a:pPr marL="0" indent="0">
              <a:spcBef>
                <a:spcPts val="900"/>
              </a:spcBef>
              <a:buNone/>
            </a:pPr>
            <a:r>
              <a:rPr lang="en-US" dirty="0">
                <a:solidFill>
                  <a:srgbClr val="0E0E0E"/>
                </a:solidFill>
                <a:effectLst/>
              </a:rPr>
              <a:t>Once trained, these word2vec models represent a latent space for the word embeddings. With each word represented as a dense vector, they possess several useful features:</a:t>
            </a:r>
          </a:p>
          <a:p>
            <a:pPr marL="0" indent="0">
              <a:spcBef>
                <a:spcPts val="900"/>
              </a:spcBef>
              <a:buNone/>
            </a:pPr>
            <a:endParaRPr lang="en-US" dirty="0">
              <a:solidFill>
                <a:srgbClr val="0E0E0E"/>
              </a:solidFill>
            </a:endParaRPr>
          </a:p>
          <a:p>
            <a:pPr>
              <a:spcBef>
                <a:spcPts val="900"/>
              </a:spcBef>
            </a:pPr>
            <a:r>
              <a:rPr lang="en-US" dirty="0">
                <a:solidFill>
                  <a:srgbClr val="0E0E0E"/>
                </a:solidFill>
                <a:effectLst/>
              </a:rPr>
              <a:t>Words with similar meanings (e.g., “king” and “queen”) are closer together.</a:t>
            </a:r>
          </a:p>
          <a:p>
            <a:pPr>
              <a:spcBef>
                <a:spcPts val="900"/>
              </a:spcBef>
            </a:pPr>
            <a:r>
              <a:rPr lang="en-US" dirty="0">
                <a:solidFill>
                  <a:srgbClr val="0E0E0E"/>
                </a:solidFill>
                <a:effectLst/>
              </a:rPr>
              <a:t>Linear relationships emerge, allowing analogies like “king - man + woman = queen.”</a:t>
            </a:r>
            <a:endParaRPr lang="en-US" dirty="0">
              <a:effectLst/>
            </a:endParaRPr>
          </a:p>
          <a:p>
            <a:pPr>
              <a:spcBef>
                <a:spcPts val="900"/>
              </a:spcBef>
            </a:pPr>
            <a:r>
              <a:rPr lang="en-US" dirty="0">
                <a:solidFill>
                  <a:srgbClr val="0E0E0E"/>
                </a:solidFill>
                <a:effectLst/>
              </a:rPr>
              <a:t>Embedding spaces typically have 100–300 dimensions, capturing much of the linguistic structure efficiently.</a:t>
            </a:r>
          </a:p>
          <a:p>
            <a:pPr marL="0" indent="0">
              <a:spcBef>
                <a:spcPts val="900"/>
              </a:spcBef>
              <a:buNone/>
            </a:pPr>
            <a:endParaRPr lang="en-US" b="1" dirty="0">
              <a:solidFill>
                <a:srgbClr val="0E0E0E"/>
              </a:solidFill>
              <a:effectLst/>
            </a:endParaRPr>
          </a:p>
          <a:p>
            <a:pPr marL="0" indent="0">
              <a:spcBef>
                <a:spcPts val="900"/>
              </a:spcBef>
              <a:buNone/>
            </a:pPr>
            <a:r>
              <a:rPr lang="en-US" b="1" dirty="0">
                <a:solidFill>
                  <a:srgbClr val="0E0E0E"/>
                </a:solidFill>
              </a:rPr>
              <a:t>Useful tasks with word embeddings:</a:t>
            </a:r>
          </a:p>
          <a:p>
            <a:pPr marL="0" indent="0">
              <a:spcBef>
                <a:spcPts val="900"/>
              </a:spcBef>
              <a:buNone/>
            </a:pPr>
            <a:r>
              <a:rPr lang="en-US" b="1" dirty="0">
                <a:solidFill>
                  <a:srgbClr val="0E0E0E"/>
                </a:solidFill>
                <a:effectLst/>
              </a:rPr>
              <a:t>Semantic Similarity:</a:t>
            </a:r>
            <a:r>
              <a:rPr lang="en-US" dirty="0">
                <a:solidFill>
                  <a:srgbClr val="0E0E0E"/>
                </a:solidFill>
                <a:effectLst/>
              </a:rPr>
              <a:t> Finding related words (e.g., for recommendations or clustering).</a:t>
            </a:r>
          </a:p>
          <a:p>
            <a:pPr marL="0" indent="0">
              <a:spcBef>
                <a:spcPts val="900"/>
              </a:spcBef>
              <a:buNone/>
            </a:pPr>
            <a:r>
              <a:rPr lang="en-US" b="1" dirty="0">
                <a:solidFill>
                  <a:srgbClr val="0E0E0E"/>
                </a:solidFill>
                <a:effectLst/>
              </a:rPr>
              <a:t>Downstream Tasks:</a:t>
            </a:r>
            <a:r>
              <a:rPr lang="en-US" dirty="0">
                <a:solidFill>
                  <a:srgbClr val="0E0E0E"/>
                </a:solidFill>
                <a:effectLst/>
              </a:rPr>
              <a:t> Serving as input to models for tasks like sentiment analysis, translation, or question answering.</a:t>
            </a:r>
          </a:p>
        </p:txBody>
      </p:sp>
      <p:pic>
        <p:nvPicPr>
          <p:cNvPr id="10242" name="Picture 2" descr="Visualization results of the latent space distribution. The top image in Fig. 2 demonstrates the entangled distribution in the latent space for the dataset, and the disentangled distribution after using S-CVAE is shown below">
            <a:extLst>
              <a:ext uri="{FF2B5EF4-FFF2-40B4-BE49-F238E27FC236}">
                <a16:creationId xmlns:a16="http://schemas.microsoft.com/office/drawing/2014/main" id="{9E804652-C8D1-DD4F-CA9C-A91DB4824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5350" y="2197373"/>
            <a:ext cx="7272650" cy="568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6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FE60BA1-E336-7A87-EFD1-A87DDC9AD5D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F9B64835-F857-2C81-44FE-5B792CFAFA0D}"/>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dirty="0">
                <a:effectLst/>
                <a:latin typeface="+mn-lt"/>
              </a:rPr>
              <a:t>Contextual Embeddings and Beyond</a:t>
            </a:r>
          </a:p>
        </p:txBody>
      </p:sp>
      <p:sp>
        <p:nvSpPr>
          <p:cNvPr id="7" name="TextBox 6">
            <a:extLst>
              <a:ext uri="{FF2B5EF4-FFF2-40B4-BE49-F238E27FC236}">
                <a16:creationId xmlns:a16="http://schemas.microsoft.com/office/drawing/2014/main" id="{36E54C0B-4866-B344-57EF-BB4F7C25EB7B}"/>
              </a:ext>
            </a:extLst>
          </p:cNvPr>
          <p:cNvSpPr txBox="1"/>
          <p:nvPr/>
        </p:nvSpPr>
        <p:spPr>
          <a:xfrm>
            <a:off x="1257300" y="4528251"/>
            <a:ext cx="9144000" cy="523220"/>
          </a:xfrm>
          <a:prstGeom prst="rect">
            <a:avLst/>
          </a:prstGeom>
          <a:noFill/>
        </p:spPr>
        <p:txBody>
          <a:bodyPr wrap="square">
            <a:spAutoFit/>
          </a:bodyPr>
          <a:lstStyle/>
          <a:p>
            <a:r>
              <a:rPr lang="en-US" sz="2800" dirty="0"/>
              <a:t>Building embeddings with transformers and attention</a:t>
            </a:r>
          </a:p>
        </p:txBody>
      </p:sp>
    </p:spTree>
    <p:extLst>
      <p:ext uri="{BB962C8B-B14F-4D97-AF65-F5344CB8AC3E}">
        <p14:creationId xmlns:p14="http://schemas.microsoft.com/office/powerpoint/2010/main" val="1639619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4678AB2-30BE-1FD9-0103-043F5AD875E9}"/>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79B46EF-EEDB-D1F1-C90B-CA3EC8B56AF5}"/>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Context Embeddings vs. Static embeddings</a:t>
            </a:r>
            <a:endParaRPr dirty="0"/>
          </a:p>
        </p:txBody>
      </p:sp>
      <p:sp>
        <p:nvSpPr>
          <p:cNvPr id="107" name="Google Shape;107;p15">
            <a:extLst>
              <a:ext uri="{FF2B5EF4-FFF2-40B4-BE49-F238E27FC236}">
                <a16:creationId xmlns:a16="http://schemas.microsoft.com/office/drawing/2014/main" id="{55629AF5-D45F-C368-09AE-76E21D99E671}"/>
              </a:ext>
            </a:extLst>
          </p:cNvPr>
          <p:cNvSpPr txBox="1">
            <a:spLocks noGrp="1"/>
          </p:cNvSpPr>
          <p:nvPr>
            <p:ph type="body" sz="quarter" idx="10"/>
          </p:nvPr>
        </p:nvSpPr>
        <p:spPr>
          <a:xfrm>
            <a:off x="1155696" y="1688126"/>
            <a:ext cx="11188704" cy="800038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rPr>
              <a:t>In the last section we looked at Word2Vec and the static embeddings. These use a corpus to build up the embedding space. However, the design of these static models have some limitations:</a:t>
            </a:r>
            <a:endParaRPr lang="en-US" dirty="0">
              <a:solidFill>
                <a:srgbClr val="0E0E0E"/>
              </a:solidFill>
              <a:effectLst/>
            </a:endParaRPr>
          </a:p>
          <a:p>
            <a:pPr marL="0" indent="0">
              <a:buNone/>
            </a:pPr>
            <a:endParaRPr lang="en-US" b="1" dirty="0">
              <a:solidFill>
                <a:srgbClr val="0E0E0E"/>
              </a:solidFill>
            </a:endParaRPr>
          </a:p>
          <a:p>
            <a:pPr marL="0" indent="0">
              <a:buNone/>
            </a:pPr>
            <a:r>
              <a:rPr lang="en-US" b="1" dirty="0">
                <a:solidFill>
                  <a:srgbClr val="0E0E0E"/>
                </a:solidFill>
                <a:effectLst/>
              </a:rPr>
              <a:t>Limitations of Static Embeddings</a:t>
            </a:r>
            <a:endParaRPr lang="en-US" dirty="0">
              <a:solidFill>
                <a:srgbClr val="0E0E0E"/>
              </a:solidFill>
              <a:effectLst/>
            </a:endParaRPr>
          </a:p>
          <a:p>
            <a:pPr>
              <a:spcBef>
                <a:spcPts val="900"/>
              </a:spcBef>
            </a:pPr>
            <a:r>
              <a:rPr lang="en-US" dirty="0">
                <a:solidFill>
                  <a:srgbClr val="0E0E0E"/>
                </a:solidFill>
                <a:effectLst/>
              </a:rPr>
              <a:t>Fixed representation for each word (e.g., “bank” has the same vector in all contexts).</a:t>
            </a:r>
          </a:p>
          <a:p>
            <a:pPr>
              <a:spcBef>
                <a:spcPts val="900"/>
              </a:spcBef>
            </a:pPr>
            <a:r>
              <a:rPr lang="en-US" dirty="0">
                <a:solidFill>
                  <a:srgbClr val="0E0E0E"/>
                </a:solidFill>
                <a:effectLst/>
              </a:rPr>
              <a:t>Cannot handle polysemy or context-specific meanings.</a:t>
            </a:r>
          </a:p>
          <a:p>
            <a:pPr>
              <a:spcBef>
                <a:spcPts val="900"/>
              </a:spcBef>
            </a:pPr>
            <a:r>
              <a:rPr lang="en-US" dirty="0">
                <a:solidFill>
                  <a:srgbClr val="0E0E0E"/>
                </a:solidFill>
                <a:effectLst/>
              </a:rPr>
              <a:t>Limited performance on tasks requiring nuanced understanding.</a:t>
            </a:r>
            <a:br>
              <a:rPr lang="en-US" dirty="0">
                <a:effectLst/>
              </a:rPr>
            </a:br>
            <a:endParaRPr lang="en-US" dirty="0">
              <a:effectLst/>
            </a:endParaRPr>
          </a:p>
          <a:p>
            <a:pPr marL="0" indent="0">
              <a:spcBef>
                <a:spcPts val="900"/>
              </a:spcBef>
              <a:buNone/>
            </a:pPr>
            <a:r>
              <a:rPr lang="en-US" dirty="0"/>
              <a:t>To improve on these, we will cover the latest methods:</a:t>
            </a:r>
            <a:endParaRPr lang="en-US" dirty="0">
              <a:effectLst/>
            </a:endParaRPr>
          </a:p>
          <a:p>
            <a:pPr marL="0" indent="0">
              <a:spcBef>
                <a:spcPts val="900"/>
              </a:spcBef>
              <a:buNone/>
            </a:pPr>
            <a:r>
              <a:rPr lang="en-US" b="1" dirty="0">
                <a:solidFill>
                  <a:srgbClr val="0E0E0E"/>
                </a:solidFill>
                <a:effectLst/>
              </a:rPr>
              <a:t>Contextual Embeddings</a:t>
            </a:r>
            <a:endParaRPr lang="en-US" dirty="0">
              <a:solidFill>
                <a:srgbClr val="0E0E0E"/>
              </a:solidFill>
              <a:effectLst/>
            </a:endParaRPr>
          </a:p>
          <a:p>
            <a:pPr>
              <a:spcBef>
                <a:spcPts val="900"/>
              </a:spcBef>
            </a:pPr>
            <a:r>
              <a:rPr lang="en-US" dirty="0">
                <a:solidFill>
                  <a:srgbClr val="0E0E0E"/>
                </a:solidFill>
                <a:effectLst/>
              </a:rPr>
              <a:t>Dynamic word representations that change with context.</a:t>
            </a:r>
          </a:p>
          <a:p>
            <a:pPr>
              <a:spcBef>
                <a:spcPts val="900"/>
              </a:spcBef>
            </a:pPr>
            <a:r>
              <a:rPr lang="en-US" dirty="0">
                <a:solidFill>
                  <a:srgbClr val="0E0E0E"/>
                </a:solidFill>
                <a:effectLst/>
              </a:rPr>
              <a:t>Captures syntax, grammar, and semantics from surrounding words.</a:t>
            </a:r>
          </a:p>
          <a:p>
            <a:pPr>
              <a:spcBef>
                <a:spcPts val="900"/>
              </a:spcBef>
            </a:pPr>
            <a:r>
              <a:rPr lang="en-US" dirty="0">
                <a:solidFill>
                  <a:srgbClr val="0E0E0E"/>
                </a:solidFill>
                <a:effectLst/>
              </a:rPr>
              <a:t>Powers state-of-the-art NLP tasks like translation and question answering.</a:t>
            </a:r>
          </a:p>
        </p:txBody>
      </p:sp>
      <p:pic>
        <p:nvPicPr>
          <p:cNvPr id="2" name="Picture 1">
            <a:extLst>
              <a:ext uri="{FF2B5EF4-FFF2-40B4-BE49-F238E27FC236}">
                <a16:creationId xmlns:a16="http://schemas.microsoft.com/office/drawing/2014/main" id="{4E436F57-A593-8728-10B6-B4F06C7AB55C}"/>
              </a:ext>
            </a:extLst>
          </p:cNvPr>
          <p:cNvPicPr>
            <a:picLocks noChangeAspect="1"/>
          </p:cNvPicPr>
          <p:nvPr/>
        </p:nvPicPr>
        <p:blipFill>
          <a:blip r:embed="rId3"/>
          <a:srcRect r="7637"/>
          <a:stretch/>
        </p:blipFill>
        <p:spPr>
          <a:xfrm>
            <a:off x="13180398" y="4826145"/>
            <a:ext cx="3223244" cy="4724903"/>
          </a:xfrm>
          <a:prstGeom prst="rect">
            <a:avLst/>
          </a:prstGeom>
        </p:spPr>
      </p:pic>
      <p:pic>
        <p:nvPicPr>
          <p:cNvPr id="3" name="Picture 2">
            <a:extLst>
              <a:ext uri="{FF2B5EF4-FFF2-40B4-BE49-F238E27FC236}">
                <a16:creationId xmlns:a16="http://schemas.microsoft.com/office/drawing/2014/main" id="{2432F17F-253C-3235-AA2A-633156FAED0E}"/>
              </a:ext>
            </a:extLst>
          </p:cNvPr>
          <p:cNvPicPr>
            <a:picLocks noChangeAspect="1"/>
          </p:cNvPicPr>
          <p:nvPr/>
        </p:nvPicPr>
        <p:blipFill>
          <a:blip r:embed="rId4"/>
          <a:srcRect l="11131" t="4562" r="5413" b="5515"/>
          <a:stretch/>
        </p:blipFill>
        <p:spPr>
          <a:xfrm>
            <a:off x="12226112" y="2957512"/>
            <a:ext cx="5647551" cy="1731170"/>
          </a:xfrm>
          <a:prstGeom prst="rect">
            <a:avLst/>
          </a:prstGeom>
        </p:spPr>
      </p:pic>
    </p:spTree>
    <p:extLst>
      <p:ext uri="{BB962C8B-B14F-4D97-AF65-F5344CB8AC3E}">
        <p14:creationId xmlns:p14="http://schemas.microsoft.com/office/powerpoint/2010/main" val="48241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7B00550-B45E-D02B-4CD7-5D2D501A5ADF}"/>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A6FA16A8-B7F9-577D-2015-4F6976F236D4}"/>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Context Embeddings</a:t>
            </a:r>
            <a:endParaRPr dirty="0"/>
          </a:p>
        </p:txBody>
      </p:sp>
      <p:sp>
        <p:nvSpPr>
          <p:cNvPr id="107" name="Google Shape;107;p15">
            <a:extLst>
              <a:ext uri="{FF2B5EF4-FFF2-40B4-BE49-F238E27FC236}">
                <a16:creationId xmlns:a16="http://schemas.microsoft.com/office/drawing/2014/main" id="{DCB8FC49-7867-B3C4-0EDB-21A416C7C113}"/>
              </a:ext>
            </a:extLst>
          </p:cNvPr>
          <p:cNvSpPr txBox="1">
            <a:spLocks noGrp="1"/>
          </p:cNvSpPr>
          <p:nvPr>
            <p:ph type="body" sz="quarter" idx="10"/>
          </p:nvPr>
        </p:nvSpPr>
        <p:spPr>
          <a:xfrm>
            <a:off x="1155695" y="1688126"/>
            <a:ext cx="16875129" cy="8000386"/>
          </a:xfrm>
          <a:prstGeom prst="rect">
            <a:avLst/>
          </a:prstGeom>
          <a:noFill/>
          <a:ln>
            <a:noFill/>
          </a:ln>
        </p:spPr>
        <p:txBody>
          <a:bodyPr spcFirstLastPara="1" vert="horz" wrap="square" lIns="137138" tIns="68550" rIns="137138" bIns="68550" rtlCol="0" anchor="t" anchorCtr="0">
            <a:noAutofit/>
          </a:bodyPr>
          <a:lstStyle/>
          <a:p>
            <a:pPr marL="0" indent="0">
              <a:spcBef>
                <a:spcPts val="900"/>
              </a:spcBef>
              <a:buNone/>
            </a:pPr>
            <a:r>
              <a:rPr lang="en-US" dirty="0">
                <a:solidFill>
                  <a:srgbClr val="0E0E0E"/>
                </a:solidFill>
              </a:rPr>
              <a:t>C</a:t>
            </a:r>
            <a:r>
              <a:rPr lang="en-US" dirty="0">
                <a:solidFill>
                  <a:srgbClr val="0E0E0E"/>
                </a:solidFill>
                <a:effectLst/>
              </a:rPr>
              <a:t>ontextual embeddings are word representations that adapt based on the context in which a word appears.</a:t>
            </a:r>
          </a:p>
          <a:p>
            <a:pPr marL="0" indent="0">
              <a:spcBef>
                <a:spcPts val="900"/>
              </a:spcBef>
              <a:buNone/>
            </a:pPr>
            <a:endParaRPr lang="en-US" dirty="0">
              <a:solidFill>
                <a:srgbClr val="0E0E0E"/>
              </a:solidFill>
              <a:effectLst/>
            </a:endParaRPr>
          </a:p>
          <a:p>
            <a:pPr marL="0" indent="0">
              <a:spcBef>
                <a:spcPts val="900"/>
              </a:spcBef>
              <a:buNone/>
            </a:pPr>
            <a:r>
              <a:rPr lang="en-US" dirty="0">
                <a:solidFill>
                  <a:srgbClr val="0E0E0E"/>
                </a:solidFill>
                <a:effectLst/>
              </a:rPr>
              <a:t>Words often have multiple meanings depending on their context. Contextual embeddings allow models to distinguish these meanings by considering the surrounding words.</a:t>
            </a:r>
          </a:p>
          <a:p>
            <a:pPr marL="0" indent="0">
              <a:spcBef>
                <a:spcPts val="900"/>
              </a:spcBef>
              <a:buNone/>
            </a:pPr>
            <a:endParaRPr lang="en-US" dirty="0">
              <a:solidFill>
                <a:srgbClr val="0E0E0E"/>
              </a:solidFill>
              <a:effectLst/>
            </a:endParaRPr>
          </a:p>
          <a:p>
            <a:pPr marL="0" indent="0">
              <a:spcBef>
                <a:spcPts val="900"/>
              </a:spcBef>
              <a:buNone/>
            </a:pPr>
            <a:endParaRPr lang="en-US" dirty="0">
              <a:solidFill>
                <a:srgbClr val="0E0E0E"/>
              </a:solidFill>
            </a:endParaRPr>
          </a:p>
          <a:p>
            <a:pPr marL="0" indent="0">
              <a:spcBef>
                <a:spcPts val="900"/>
              </a:spcBef>
              <a:buNone/>
            </a:pPr>
            <a:endParaRPr lang="en-US" dirty="0">
              <a:solidFill>
                <a:srgbClr val="0E0E0E"/>
              </a:solidFill>
            </a:endParaRPr>
          </a:p>
          <a:p>
            <a:pPr marL="0" indent="0">
              <a:spcBef>
                <a:spcPts val="900"/>
              </a:spcBef>
              <a:buNone/>
            </a:pPr>
            <a:endParaRPr lang="en-US" dirty="0">
              <a:solidFill>
                <a:srgbClr val="0E0E0E"/>
              </a:solidFill>
            </a:endParaRPr>
          </a:p>
          <a:p>
            <a:pPr marL="0" indent="0">
              <a:spcBef>
                <a:spcPts val="900"/>
              </a:spcBef>
              <a:buNone/>
            </a:pPr>
            <a:endParaRPr lang="en-US" dirty="0">
              <a:solidFill>
                <a:srgbClr val="0E0E0E"/>
              </a:solidFill>
            </a:endParaRPr>
          </a:p>
          <a:p>
            <a:pPr marL="0" indent="0">
              <a:spcBef>
                <a:spcPts val="900"/>
              </a:spcBef>
              <a:buNone/>
            </a:pPr>
            <a:endParaRPr lang="en-US" dirty="0">
              <a:solidFill>
                <a:srgbClr val="0E0E0E"/>
              </a:solidFill>
              <a:effectLst/>
            </a:endParaRPr>
          </a:p>
          <a:p>
            <a:pPr marL="0" indent="0">
              <a:spcBef>
                <a:spcPts val="900"/>
              </a:spcBef>
              <a:buNone/>
            </a:pPr>
            <a:endParaRPr lang="en-US" dirty="0">
              <a:solidFill>
                <a:srgbClr val="0E0E0E"/>
              </a:solidFill>
            </a:endParaRPr>
          </a:p>
          <a:p>
            <a:pPr marL="0" indent="0">
              <a:spcBef>
                <a:spcPts val="900"/>
              </a:spcBef>
              <a:buNone/>
            </a:pPr>
            <a:endParaRPr lang="en-US" dirty="0">
              <a:solidFill>
                <a:srgbClr val="0E0E0E"/>
              </a:solidFill>
              <a:effectLst/>
            </a:endParaRPr>
          </a:p>
          <a:p>
            <a:pPr marL="0" indent="0">
              <a:spcBef>
                <a:spcPts val="900"/>
              </a:spcBef>
              <a:buNone/>
            </a:pPr>
            <a:endParaRPr lang="en-US" dirty="0">
              <a:solidFill>
                <a:srgbClr val="0E0E0E"/>
              </a:solidFill>
            </a:endParaRPr>
          </a:p>
          <a:p>
            <a:pPr marL="0" indent="0">
              <a:spcBef>
                <a:spcPts val="900"/>
              </a:spcBef>
              <a:buNone/>
            </a:pPr>
            <a:endParaRPr lang="en-US" dirty="0">
              <a:solidFill>
                <a:srgbClr val="0E0E0E"/>
              </a:solidFill>
              <a:effectLst/>
            </a:endParaRPr>
          </a:p>
          <a:p>
            <a:pPr marL="0" indent="0">
              <a:spcBef>
                <a:spcPts val="900"/>
              </a:spcBef>
              <a:buNone/>
            </a:pPr>
            <a:endParaRPr lang="en-US" dirty="0">
              <a:solidFill>
                <a:srgbClr val="0E0E0E"/>
              </a:solidFill>
            </a:endParaRPr>
          </a:p>
          <a:p>
            <a:pPr marL="0" indent="0">
              <a:spcBef>
                <a:spcPts val="900"/>
              </a:spcBef>
              <a:buNone/>
            </a:pPr>
            <a:r>
              <a:rPr lang="en-US" dirty="0">
                <a:solidFill>
                  <a:srgbClr val="0E0E0E"/>
                </a:solidFill>
                <a:effectLst/>
              </a:rPr>
              <a:t>Contextual embeddings are produced by deep learning models like BERT and GPT. These models use the transformer architecture, which processes the entire sentence at once and learns relationships between all the words using mechanisms like attention. They also handle polysemy, adapt to unseen words through sub-word tokenization, and create embeddings that capture grammatical and semantic relationships.</a:t>
            </a:r>
          </a:p>
        </p:txBody>
      </p:sp>
      <p:pic>
        <p:nvPicPr>
          <p:cNvPr id="11266" name="Picture 2">
            <a:extLst>
              <a:ext uri="{FF2B5EF4-FFF2-40B4-BE49-F238E27FC236}">
                <a16:creationId xmlns:a16="http://schemas.microsoft.com/office/drawing/2014/main" id="{37C8763C-5741-5036-31FD-41D501261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929" y="3990975"/>
            <a:ext cx="8377751" cy="319563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ll word embeddings models including ELMo">
            <a:extLst>
              <a:ext uri="{FF2B5EF4-FFF2-40B4-BE49-F238E27FC236}">
                <a16:creationId xmlns:a16="http://schemas.microsoft.com/office/drawing/2014/main" id="{484A58BB-1BA7-39D4-99A2-8E599E7C6E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90" t="8624" r="4174" b="2344"/>
          <a:stretch/>
        </p:blipFill>
        <p:spPr bwMode="auto">
          <a:xfrm>
            <a:off x="1155694" y="3676471"/>
            <a:ext cx="8052353" cy="439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450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p:txBody>
          <a:bodyPr/>
          <a:lstStyle/>
          <a:p>
            <a:r>
              <a:rPr lang="en-US" dirty="0"/>
              <a:t>Word Embeddings</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a:xfrm>
            <a:off x="1155697" y="3352799"/>
            <a:ext cx="8674103" cy="5590918"/>
          </a:xfrm>
        </p:spPr>
        <p:txBody>
          <a:bodyPr/>
          <a:lstStyle/>
          <a:p>
            <a:r>
              <a:rPr lang="en-US" dirty="0"/>
              <a:t>Today we explored word vectors and word embeddings</a:t>
            </a:r>
          </a:p>
          <a:p>
            <a:r>
              <a:rPr lang="en-US" dirty="0"/>
              <a:t>We saw the difficulties of converting the concept of language into a numerical representation</a:t>
            </a:r>
          </a:p>
          <a:p>
            <a:r>
              <a:rPr lang="en-US" dirty="0"/>
              <a:t>The simpler concepts of document vectors were introduced</a:t>
            </a:r>
          </a:p>
          <a:p>
            <a:r>
              <a:rPr lang="en-US" dirty="0"/>
              <a:t>More complex and denser word embeddings algorithms like Word2Vec were discussed as a means to solve the limitations of simpler sparse vectors</a:t>
            </a:r>
          </a:p>
          <a:p>
            <a:r>
              <a:rPr lang="en-US" dirty="0"/>
              <a:t>Modern, contextual embeddings were also introduced which are produced from technologies like </a:t>
            </a:r>
            <a:r>
              <a:rPr lang="en-US"/>
              <a:t>attention-based transformers.</a:t>
            </a:r>
            <a:endParaRPr lang="en-US" dirty="0"/>
          </a:p>
          <a:p>
            <a:pPr marL="0" indent="0">
              <a:buNone/>
            </a:pPr>
            <a:r>
              <a:rPr lang="en-US" dirty="0"/>
              <a:t>----------------------------------------------------------------------------- </a:t>
            </a:r>
          </a:p>
          <a:p>
            <a:pPr marL="0" indent="0">
              <a:buNone/>
            </a:pPr>
            <a:endParaRPr lang="en-US" dirty="0"/>
          </a:p>
        </p:txBody>
      </p:sp>
      <p:pic>
        <p:nvPicPr>
          <p:cNvPr id="3" name="Picture 2">
            <a:extLst>
              <a:ext uri="{FF2B5EF4-FFF2-40B4-BE49-F238E27FC236}">
                <a16:creationId xmlns:a16="http://schemas.microsoft.com/office/drawing/2014/main" id="{071DC896-B02E-CB97-8627-8C0A7BAD1E3A}"/>
              </a:ext>
            </a:extLst>
          </p:cNvPr>
          <p:cNvPicPr>
            <a:picLocks noChangeAspect="1"/>
          </p:cNvPicPr>
          <p:nvPr/>
        </p:nvPicPr>
        <p:blipFill>
          <a:blip r:embed="rId3"/>
          <a:srcRect l="2888" t="4581" r="5406"/>
          <a:stretch/>
        </p:blipFill>
        <p:spPr>
          <a:xfrm>
            <a:off x="10282564" y="3352799"/>
            <a:ext cx="8005436" cy="4957763"/>
          </a:xfrm>
          <a:prstGeom prst="rect">
            <a:avLst/>
          </a:prstGeom>
        </p:spPr>
      </p:pic>
    </p:spTree>
    <p:extLst>
      <p:ext uri="{BB962C8B-B14F-4D97-AF65-F5344CB8AC3E}">
        <p14:creationId xmlns:p14="http://schemas.microsoft.com/office/powerpoint/2010/main" val="231433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prstGeom prst="rect">
            <a:avLst/>
          </a:prstGeom>
          <a:noFill/>
          <a:ln>
            <a:noFill/>
          </a:ln>
        </p:spPr>
        <p:txBody>
          <a:bodyPr spcFirstLastPara="1" vert="horz" wrap="square" lIns="137138" tIns="68550" rIns="137138" bIns="68550" rtlCol="0" anchor="t" anchorCtr="0">
            <a:noAutofit/>
          </a:bodyPr>
          <a:lstStyle/>
          <a:p>
            <a:r>
              <a:rPr lang="en-US" sz="2800" dirty="0">
                <a:solidFill>
                  <a:srgbClr val="0E0E0E"/>
                </a:solidFill>
                <a:effectLst/>
                <a:latin typeface="+mn-lt"/>
              </a:rPr>
              <a:t>Motivation for Word Embeddings</a:t>
            </a:r>
          </a:p>
          <a:p>
            <a:r>
              <a:rPr lang="en-US" sz="2800" dirty="0">
                <a:solidFill>
                  <a:srgbClr val="0E0E0E"/>
                </a:solidFill>
                <a:effectLst/>
                <a:latin typeface="+mn-lt"/>
              </a:rPr>
              <a:t>Classical Embedding Methods</a:t>
            </a:r>
          </a:p>
          <a:p>
            <a:r>
              <a:rPr lang="en-US" sz="2800" dirty="0">
                <a:solidFill>
                  <a:srgbClr val="0E0E0E"/>
                </a:solidFill>
                <a:effectLst/>
                <a:latin typeface="+mn-lt"/>
              </a:rPr>
              <a:t>Modern Word Embeddings</a:t>
            </a:r>
          </a:p>
          <a:p>
            <a:r>
              <a:rPr lang="en-US" sz="2800" dirty="0">
                <a:solidFill>
                  <a:srgbClr val="0E0E0E"/>
                </a:solidFill>
                <a:effectLst/>
                <a:latin typeface="+mn-lt"/>
              </a:rPr>
              <a:t>Contextual Embeddings and Beyond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dirty="0">
                <a:effectLst/>
                <a:latin typeface="+mn-lt"/>
              </a:rPr>
              <a:t>Motivation for Word Embeddings</a:t>
            </a:r>
          </a:p>
        </p:txBody>
      </p:sp>
      <p:sp>
        <p:nvSpPr>
          <p:cNvPr id="7" name="TextBox 6">
            <a:extLst>
              <a:ext uri="{FF2B5EF4-FFF2-40B4-BE49-F238E27FC236}">
                <a16:creationId xmlns:a16="http://schemas.microsoft.com/office/drawing/2014/main" id="{2D6EE57F-4D9E-CF84-2D70-744101F12037}"/>
              </a:ext>
            </a:extLst>
          </p:cNvPr>
          <p:cNvSpPr txBox="1"/>
          <p:nvPr/>
        </p:nvSpPr>
        <p:spPr>
          <a:xfrm>
            <a:off x="1257300" y="4528251"/>
            <a:ext cx="9144000" cy="523220"/>
          </a:xfrm>
          <a:prstGeom prst="rect">
            <a:avLst/>
          </a:prstGeom>
          <a:noFill/>
        </p:spPr>
        <p:txBody>
          <a:bodyPr wrap="square">
            <a:spAutoFit/>
          </a:bodyPr>
          <a:lstStyle/>
          <a:p>
            <a:r>
              <a:rPr lang="en-US" sz="2800" dirty="0"/>
              <a:t>Connecting text to data</a:t>
            </a: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DA9BEA5-80ED-267A-91B6-987DCF7635BF}"/>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A13A1B54-FC42-741D-CEF9-9C966D6F5CD4}"/>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Translating text to numbers</a:t>
            </a:r>
            <a:endParaRPr dirty="0"/>
          </a:p>
        </p:txBody>
      </p:sp>
      <p:sp>
        <p:nvSpPr>
          <p:cNvPr id="107" name="Google Shape;107;p15">
            <a:extLst>
              <a:ext uri="{FF2B5EF4-FFF2-40B4-BE49-F238E27FC236}">
                <a16:creationId xmlns:a16="http://schemas.microsoft.com/office/drawing/2014/main" id="{0FC02419-E534-C7D6-2336-E235DD896E31}"/>
              </a:ext>
            </a:extLst>
          </p:cNvPr>
          <p:cNvSpPr txBox="1">
            <a:spLocks noGrp="1"/>
          </p:cNvSpPr>
          <p:nvPr>
            <p:ph type="body" sz="quarter" idx="10"/>
          </p:nvPr>
        </p:nvSpPr>
        <p:spPr>
          <a:xfrm>
            <a:off x="1155696" y="1688126"/>
            <a:ext cx="8316917" cy="8000386"/>
          </a:xfrm>
          <a:prstGeom prst="rect">
            <a:avLst/>
          </a:prstGeom>
          <a:noFill/>
          <a:ln>
            <a:noFill/>
          </a:ln>
        </p:spPr>
        <p:txBody>
          <a:bodyPr spcFirstLastPara="1" vert="horz" wrap="square" lIns="137138" tIns="68550" rIns="137138" bIns="68550" rtlCol="0" anchor="t" anchorCtr="0">
            <a:noAutofit/>
          </a:bodyPr>
          <a:lstStyle/>
          <a:p>
            <a:pPr marL="0" indent="0">
              <a:spcBef>
                <a:spcPts val="900"/>
              </a:spcBef>
              <a:buNone/>
            </a:pPr>
            <a:r>
              <a:rPr lang="en-US" sz="2400" dirty="0">
                <a:solidFill>
                  <a:srgbClr val="0E0E0E"/>
                </a:solidFill>
                <a:effectLst/>
                <a:latin typeface="+mn-lt"/>
              </a:rPr>
              <a:t>For any language model, we need a way to convert and represent the human-native languages, written in text and spoken verbally, into a format that can be utilized by </a:t>
            </a:r>
            <a:r>
              <a:rPr lang="en-US" dirty="0">
                <a:solidFill>
                  <a:srgbClr val="0E0E0E"/>
                </a:solidFill>
                <a:latin typeface="+mn-lt"/>
              </a:rPr>
              <a:t>our computational language models. </a:t>
            </a:r>
          </a:p>
          <a:p>
            <a:pPr marL="0" indent="0">
              <a:spcBef>
                <a:spcPts val="900"/>
              </a:spcBef>
              <a:buNone/>
            </a:pPr>
            <a:endParaRPr lang="en-US" sz="2400" dirty="0">
              <a:solidFill>
                <a:srgbClr val="0E0E0E"/>
              </a:solidFill>
              <a:effectLst/>
              <a:latin typeface="+mn-lt"/>
            </a:endParaRPr>
          </a:p>
          <a:p>
            <a:pPr marL="0" indent="0">
              <a:spcBef>
                <a:spcPts val="900"/>
              </a:spcBef>
              <a:buNone/>
            </a:pPr>
            <a:r>
              <a:rPr lang="en-US" dirty="0">
                <a:solidFill>
                  <a:srgbClr val="0E0E0E"/>
                </a:solidFill>
                <a:latin typeface="+mn-lt"/>
              </a:rPr>
              <a:t>Encoding this information will lead us to the concept of word embedding vectors. But it will help to first see how we get there. </a:t>
            </a:r>
          </a:p>
          <a:p>
            <a:pPr marL="0" indent="0">
              <a:spcBef>
                <a:spcPts val="900"/>
              </a:spcBef>
              <a:buNone/>
            </a:pPr>
            <a:endParaRPr lang="en-US" dirty="0">
              <a:solidFill>
                <a:srgbClr val="0E0E0E"/>
              </a:solidFill>
              <a:latin typeface="+mn-lt"/>
            </a:endParaRPr>
          </a:p>
          <a:p>
            <a:pPr marL="0" indent="0">
              <a:spcBef>
                <a:spcPts val="900"/>
              </a:spcBef>
              <a:buNone/>
            </a:pPr>
            <a:r>
              <a:rPr lang="en-US" dirty="0">
                <a:solidFill>
                  <a:srgbClr val="0E0E0E"/>
                </a:solidFill>
                <a:latin typeface="+mn-lt"/>
              </a:rPr>
              <a:t>Let’s answer these questions:</a:t>
            </a:r>
          </a:p>
          <a:p>
            <a:pPr>
              <a:spcBef>
                <a:spcPts val="900"/>
              </a:spcBef>
            </a:pPr>
            <a:r>
              <a:rPr lang="en-US" dirty="0">
                <a:solidFill>
                  <a:srgbClr val="0E0E0E"/>
                </a:solidFill>
                <a:latin typeface="+mn-lt"/>
              </a:rPr>
              <a:t>Why is this difficult?</a:t>
            </a:r>
          </a:p>
          <a:p>
            <a:pPr>
              <a:spcBef>
                <a:spcPts val="900"/>
              </a:spcBef>
            </a:pPr>
            <a:r>
              <a:rPr lang="en-US" dirty="0">
                <a:solidFill>
                  <a:srgbClr val="0E0E0E"/>
                </a:solidFill>
                <a:latin typeface="+mn-lt"/>
              </a:rPr>
              <a:t>How is it helpful?</a:t>
            </a:r>
          </a:p>
          <a:p>
            <a:pPr>
              <a:spcBef>
                <a:spcPts val="900"/>
              </a:spcBef>
            </a:pPr>
            <a:r>
              <a:rPr lang="en-US" dirty="0">
                <a:solidFill>
                  <a:srgbClr val="0E0E0E"/>
                </a:solidFill>
                <a:latin typeface="+mn-lt"/>
              </a:rPr>
              <a:t>Is there a perfect way to do it?</a:t>
            </a:r>
          </a:p>
          <a:p>
            <a:pPr>
              <a:spcBef>
                <a:spcPts val="900"/>
              </a:spcBef>
              <a:buFontTx/>
              <a:buChar char="-"/>
            </a:pPr>
            <a:endParaRPr lang="en-US" dirty="0">
              <a:solidFill>
                <a:srgbClr val="0E0E0E"/>
              </a:solidFill>
              <a:latin typeface="+mn-lt"/>
            </a:endParaRPr>
          </a:p>
        </p:txBody>
      </p:sp>
      <p:pic>
        <p:nvPicPr>
          <p:cNvPr id="2" name="Picture 1">
            <a:extLst>
              <a:ext uri="{FF2B5EF4-FFF2-40B4-BE49-F238E27FC236}">
                <a16:creationId xmlns:a16="http://schemas.microsoft.com/office/drawing/2014/main" id="{3887AE48-8226-63AE-6464-00C36055887D}"/>
              </a:ext>
            </a:extLst>
          </p:cNvPr>
          <p:cNvPicPr>
            <a:picLocks noChangeAspect="1"/>
          </p:cNvPicPr>
          <p:nvPr/>
        </p:nvPicPr>
        <p:blipFill>
          <a:blip r:embed="rId3"/>
          <a:stretch>
            <a:fillRect/>
          </a:stretch>
        </p:blipFill>
        <p:spPr>
          <a:xfrm>
            <a:off x="10272712" y="1203200"/>
            <a:ext cx="7772400" cy="529121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898943E-A361-8195-F3CB-3FACFFD8EA51}"/>
              </a:ext>
            </a:extLst>
          </p:cNvPr>
          <p:cNvPicPr>
            <a:picLocks noChangeAspect="1"/>
          </p:cNvPicPr>
          <p:nvPr/>
        </p:nvPicPr>
        <p:blipFill>
          <a:blip r:embed="rId4"/>
          <a:stretch>
            <a:fillRect/>
          </a:stretch>
        </p:blipFill>
        <p:spPr>
          <a:xfrm>
            <a:off x="11274425" y="6821821"/>
            <a:ext cx="3798888" cy="2995277"/>
          </a:xfrm>
          <a:prstGeom prst="rect">
            <a:avLst/>
          </a:prstGeom>
        </p:spPr>
      </p:pic>
    </p:spTree>
    <p:extLst>
      <p:ext uri="{BB962C8B-B14F-4D97-AF65-F5344CB8AC3E}">
        <p14:creationId xmlns:p14="http://schemas.microsoft.com/office/powerpoint/2010/main" val="364664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76F0D0A-4824-26CE-E8F1-2087603851D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B33A469B-5FE1-3498-4B8E-55586BB889B3}"/>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Why is Language hard to represent?</a:t>
            </a:r>
            <a:endParaRPr dirty="0"/>
          </a:p>
        </p:txBody>
      </p:sp>
      <p:sp>
        <p:nvSpPr>
          <p:cNvPr id="107" name="Google Shape;107;p15">
            <a:extLst>
              <a:ext uri="{FF2B5EF4-FFF2-40B4-BE49-F238E27FC236}">
                <a16:creationId xmlns:a16="http://schemas.microsoft.com/office/drawing/2014/main" id="{8F8CFE27-9CA9-8673-48A7-322C12D700EB}"/>
              </a:ext>
            </a:extLst>
          </p:cNvPr>
          <p:cNvSpPr txBox="1">
            <a:spLocks noGrp="1"/>
          </p:cNvSpPr>
          <p:nvPr>
            <p:ph type="body" sz="quarter" idx="10"/>
          </p:nvPr>
        </p:nvSpPr>
        <p:spPr>
          <a:xfrm>
            <a:off x="1155696" y="1688126"/>
            <a:ext cx="16779158" cy="8000386"/>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endParaRPr lang="en-US" dirty="0">
              <a:solidFill>
                <a:srgbClr val="0E0E0E"/>
              </a:solidFill>
            </a:endParaRPr>
          </a:p>
          <a:p>
            <a:pPr marL="0" indent="0">
              <a:spcBef>
                <a:spcPts val="0"/>
              </a:spcBef>
              <a:buNone/>
            </a:pPr>
            <a:r>
              <a:rPr lang="en-US" dirty="0">
                <a:solidFill>
                  <a:srgbClr val="0E0E0E"/>
                </a:solidFill>
              </a:rPr>
              <a:t>Complex language that we utilize is thought to have become a distinctly unique human trait around 100,000 years ago.</a:t>
            </a:r>
            <a:endParaRPr lang="en-US" dirty="0">
              <a:solidFill>
                <a:srgbClr val="0E0E0E"/>
              </a:solidFill>
              <a:effectLst/>
            </a:endParaRPr>
          </a:p>
          <a:p>
            <a:pPr>
              <a:spcBef>
                <a:spcPts val="0"/>
              </a:spcBef>
            </a:pPr>
            <a:endParaRPr lang="en-US" dirty="0">
              <a:solidFill>
                <a:srgbClr val="0E0E0E"/>
              </a:solidFill>
            </a:endParaRPr>
          </a:p>
          <a:p>
            <a:pPr>
              <a:spcBef>
                <a:spcPts val="0"/>
              </a:spcBef>
            </a:pPr>
            <a:r>
              <a:rPr lang="en-US" dirty="0">
                <a:solidFill>
                  <a:srgbClr val="0E0E0E"/>
                </a:solidFill>
              </a:rPr>
              <a:t>Language is so important to us as a species that we have special parts of the brain responsible for processing and decoding language as we experience and learn it. </a:t>
            </a:r>
            <a:endParaRPr lang="en-US" dirty="0">
              <a:solidFill>
                <a:srgbClr val="0E0E0E"/>
              </a:solidFill>
              <a:effectLst/>
            </a:endParaRPr>
          </a:p>
          <a:p>
            <a:pPr>
              <a:spcBef>
                <a:spcPts val="0"/>
              </a:spcBef>
            </a:pPr>
            <a:r>
              <a:rPr lang="en-US" dirty="0">
                <a:solidFill>
                  <a:srgbClr val="0E0E0E"/>
                </a:solidFill>
              </a:rPr>
              <a:t>Language itself is already representational; it is used to convey information and represent the world around us. </a:t>
            </a:r>
          </a:p>
          <a:p>
            <a:pPr marL="0" indent="0">
              <a:spcBef>
                <a:spcPts val="0"/>
              </a:spcBef>
              <a:buNone/>
            </a:pPr>
            <a:endParaRPr lang="en-US" dirty="0">
              <a:solidFill>
                <a:srgbClr val="0E0E0E"/>
              </a:solidFill>
            </a:endParaRPr>
          </a:p>
          <a:p>
            <a:pPr marL="0" indent="0">
              <a:spcBef>
                <a:spcPts val="0"/>
              </a:spcBef>
              <a:buNone/>
            </a:pPr>
            <a:r>
              <a:rPr lang="en-US" dirty="0">
                <a:solidFill>
                  <a:srgbClr val="0E0E0E"/>
                </a:solidFill>
              </a:rPr>
              <a:t>Converting this to a digital or numerical form, immediately poses challenges such as:</a:t>
            </a:r>
            <a:endParaRPr lang="en-US" dirty="0">
              <a:solidFill>
                <a:srgbClr val="0E0E0E"/>
              </a:solidFill>
              <a:effectLst/>
            </a:endParaRPr>
          </a:p>
          <a:p>
            <a:pPr lvl="1">
              <a:spcBef>
                <a:spcPts val="0"/>
              </a:spcBef>
            </a:pPr>
            <a:r>
              <a:rPr lang="en-US" dirty="0">
                <a:solidFill>
                  <a:srgbClr val="0E0E0E"/>
                </a:solidFill>
              </a:rPr>
              <a:t>How should we convey meaning of words?</a:t>
            </a:r>
          </a:p>
          <a:p>
            <a:pPr lvl="1">
              <a:spcBef>
                <a:spcPts val="0"/>
              </a:spcBef>
            </a:pPr>
            <a:r>
              <a:rPr lang="en-US" dirty="0">
                <a:solidFill>
                  <a:srgbClr val="0E0E0E"/>
                </a:solidFill>
                <a:effectLst/>
              </a:rPr>
              <a:t>Only </a:t>
            </a:r>
            <a:r>
              <a:rPr lang="en-US" dirty="0">
                <a:solidFill>
                  <a:srgbClr val="0E0E0E"/>
                </a:solidFill>
              </a:rPr>
              <a:t>certain combinations of letters make up words, the vast combinations of letters in a language are not words</a:t>
            </a:r>
          </a:p>
          <a:p>
            <a:pPr lvl="1">
              <a:spcBef>
                <a:spcPts val="0"/>
              </a:spcBef>
            </a:pPr>
            <a:r>
              <a:rPr lang="en-US" dirty="0">
                <a:solidFill>
                  <a:srgbClr val="0E0E0E"/>
                </a:solidFill>
                <a:effectLst/>
              </a:rPr>
              <a:t>The same word </a:t>
            </a:r>
            <a:r>
              <a:rPr lang="en-US" dirty="0">
                <a:solidFill>
                  <a:srgbClr val="0E0E0E"/>
                </a:solidFill>
              </a:rPr>
              <a:t>can have multiple meanings in different contexts</a:t>
            </a:r>
            <a:endParaRPr lang="en-US" dirty="0">
              <a:solidFill>
                <a:srgbClr val="0E0E0E"/>
              </a:solidFill>
              <a:effectLst/>
            </a:endParaRPr>
          </a:p>
        </p:txBody>
      </p:sp>
      <p:pic>
        <p:nvPicPr>
          <p:cNvPr id="1026" name="Picture 2" descr="Specialization within Language Areas (brain scanning)">
            <a:extLst>
              <a:ext uri="{FF2B5EF4-FFF2-40B4-BE49-F238E27FC236}">
                <a16:creationId xmlns:a16="http://schemas.microsoft.com/office/drawing/2014/main" id="{9E144A57-6498-255D-9921-A907D4BD62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1" t="9687" r="7156" b="14750"/>
          <a:stretch/>
        </p:blipFill>
        <p:spPr bwMode="auto">
          <a:xfrm>
            <a:off x="4717324" y="5381969"/>
            <a:ext cx="9313002" cy="405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0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FB9B36A-E24F-3981-01D4-CE8F3AF2425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8F175B1-8413-3D43-13F4-C9F2E2B0CC8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How is it helpful to represent language numerically?</a:t>
            </a:r>
            <a:endParaRPr dirty="0"/>
          </a:p>
        </p:txBody>
      </p:sp>
      <p:sp>
        <p:nvSpPr>
          <p:cNvPr id="107" name="Google Shape;107;p15">
            <a:extLst>
              <a:ext uri="{FF2B5EF4-FFF2-40B4-BE49-F238E27FC236}">
                <a16:creationId xmlns:a16="http://schemas.microsoft.com/office/drawing/2014/main" id="{21EF0246-58C9-B430-2431-F8A958F6D2E0}"/>
              </a:ext>
            </a:extLst>
          </p:cNvPr>
          <p:cNvSpPr txBox="1">
            <a:spLocks noGrp="1"/>
          </p:cNvSpPr>
          <p:nvPr>
            <p:ph type="body" sz="quarter" idx="10"/>
          </p:nvPr>
        </p:nvSpPr>
        <p:spPr>
          <a:xfrm>
            <a:off x="1155696" y="1688126"/>
            <a:ext cx="8316917" cy="800038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For our language models to be as useful as possible they should be capable of interpreting as much information from the tokens they have processed and be able to produce the right tokens to complete their tasks. </a:t>
            </a:r>
          </a:p>
          <a:p>
            <a:pPr marL="0" indent="0">
              <a:buNone/>
            </a:pPr>
            <a:endParaRPr lang="en-US" dirty="0">
              <a:solidFill>
                <a:srgbClr val="0E0E0E"/>
              </a:solidFill>
            </a:endParaRPr>
          </a:p>
          <a:p>
            <a:pPr marL="0" indent="0">
              <a:buNone/>
            </a:pPr>
            <a:endParaRPr lang="en-US" dirty="0">
              <a:solidFill>
                <a:srgbClr val="0E0E0E"/>
              </a:solidFill>
              <a:effectLst/>
            </a:endParaRPr>
          </a:p>
          <a:p>
            <a:pPr marL="0" indent="0">
              <a:buNone/>
            </a:pPr>
            <a:r>
              <a:rPr lang="en-US" dirty="0">
                <a:solidFill>
                  <a:srgbClr val="0E0E0E"/>
                </a:solidFill>
              </a:rPr>
              <a:t>Representing language as numbers, or even vectors, will afford our models more ability to perform analysis and pattern recognition. </a:t>
            </a:r>
          </a:p>
          <a:p>
            <a:pPr marL="0" indent="0">
              <a:buNone/>
            </a:pPr>
            <a:endParaRPr lang="en-US" dirty="0">
              <a:solidFill>
                <a:srgbClr val="0E0E0E"/>
              </a:solidFill>
              <a:effectLst/>
            </a:endParaRPr>
          </a:p>
          <a:p>
            <a:pPr marL="0" indent="0">
              <a:buNone/>
            </a:pPr>
            <a:r>
              <a:rPr lang="en-US" dirty="0">
                <a:solidFill>
                  <a:srgbClr val="0E0E0E"/>
                </a:solidFill>
              </a:rPr>
              <a:t>With a good representation, we can:</a:t>
            </a:r>
          </a:p>
          <a:p>
            <a:r>
              <a:rPr lang="en-US" dirty="0">
                <a:solidFill>
                  <a:srgbClr val="0E0E0E"/>
                </a:solidFill>
                <a:effectLst/>
              </a:rPr>
              <a:t>Build </a:t>
            </a:r>
            <a:r>
              <a:rPr lang="en-US" dirty="0">
                <a:solidFill>
                  <a:srgbClr val="0E0E0E"/>
                </a:solidFill>
              </a:rPr>
              <a:t>new words</a:t>
            </a:r>
          </a:p>
          <a:p>
            <a:r>
              <a:rPr lang="en-US" dirty="0">
                <a:solidFill>
                  <a:srgbClr val="0E0E0E"/>
                </a:solidFill>
                <a:effectLst/>
              </a:rPr>
              <a:t>Cluster similar </a:t>
            </a:r>
            <a:r>
              <a:rPr lang="en-US" dirty="0">
                <a:solidFill>
                  <a:srgbClr val="0E0E0E"/>
                </a:solidFill>
              </a:rPr>
              <a:t>words</a:t>
            </a:r>
          </a:p>
          <a:p>
            <a:r>
              <a:rPr lang="en-US" dirty="0">
                <a:solidFill>
                  <a:srgbClr val="0E0E0E"/>
                </a:solidFill>
                <a:effectLst/>
              </a:rPr>
              <a:t>Use </a:t>
            </a:r>
            <a:r>
              <a:rPr lang="en-US" dirty="0">
                <a:solidFill>
                  <a:srgbClr val="0E0E0E"/>
                </a:solidFill>
              </a:rPr>
              <a:t>semantic features to map/traverse an embedding space</a:t>
            </a:r>
            <a:endParaRPr lang="en-US" dirty="0">
              <a:solidFill>
                <a:srgbClr val="0E0E0E"/>
              </a:solidFill>
              <a:effectLst/>
            </a:endParaRPr>
          </a:p>
        </p:txBody>
      </p:sp>
      <p:pic>
        <p:nvPicPr>
          <p:cNvPr id="2050" name="Picture 2">
            <a:extLst>
              <a:ext uri="{FF2B5EF4-FFF2-40B4-BE49-F238E27FC236}">
                <a16:creationId xmlns:a16="http://schemas.microsoft.com/office/drawing/2014/main" id="{C2D42ED9-F13C-75E0-ECA5-A4C7BEE4F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5472" y="1688126"/>
            <a:ext cx="6143625" cy="4607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ithmetic Properties of Word Embeddings">
            <a:extLst>
              <a:ext uri="{FF2B5EF4-FFF2-40B4-BE49-F238E27FC236}">
                <a16:creationId xmlns:a16="http://schemas.microsoft.com/office/drawing/2014/main" id="{093A418B-8CC7-481A-132C-1F32A78DFC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98" t="6386" r="12401" b="23331"/>
          <a:stretch/>
        </p:blipFill>
        <p:spPr bwMode="auto">
          <a:xfrm>
            <a:off x="15030450" y="6086474"/>
            <a:ext cx="3257550" cy="26289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xample of the clustering of related keywords as is typical with word embeddings such as word2vec or GLoVe.">
            <a:extLst>
              <a:ext uri="{FF2B5EF4-FFF2-40B4-BE49-F238E27FC236}">
                <a16:creationId xmlns:a16="http://schemas.microsoft.com/office/drawing/2014/main" id="{49421C64-3877-443D-D76E-7D456F3B2E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185" r="9203"/>
          <a:stretch/>
        </p:blipFill>
        <p:spPr bwMode="auto">
          <a:xfrm>
            <a:off x="10444162" y="6457751"/>
            <a:ext cx="4457701" cy="323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06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2CA2A46-FF33-5276-0966-D68487153F9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EDD8D483-072D-6D65-5E4E-196BD48B0185}"/>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solidFill>
                  <a:srgbClr val="0E0E0E"/>
                </a:solidFill>
                <a:effectLst/>
              </a:rPr>
              <a:t>Is there a best way to represent all languages?</a:t>
            </a:r>
            <a:endParaRPr dirty="0"/>
          </a:p>
        </p:txBody>
      </p:sp>
      <p:sp>
        <p:nvSpPr>
          <p:cNvPr id="107" name="Google Shape;107;p15">
            <a:extLst>
              <a:ext uri="{FF2B5EF4-FFF2-40B4-BE49-F238E27FC236}">
                <a16:creationId xmlns:a16="http://schemas.microsoft.com/office/drawing/2014/main" id="{0BA38988-01EB-D319-2036-2E0F8C11B002}"/>
              </a:ext>
            </a:extLst>
          </p:cNvPr>
          <p:cNvSpPr txBox="1">
            <a:spLocks noGrp="1"/>
          </p:cNvSpPr>
          <p:nvPr>
            <p:ph type="body" sz="quarter" idx="10"/>
          </p:nvPr>
        </p:nvSpPr>
        <p:spPr>
          <a:xfrm>
            <a:off x="1155696" y="1688126"/>
            <a:ext cx="8316917" cy="800038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Whilst many similarities exist between different languages all across the globe, differences in the culture and in their abundance online mean that no two languages will ever be perfectly overlined in representation or model efficacy. </a:t>
            </a:r>
          </a:p>
          <a:p>
            <a:pPr marL="0" indent="0">
              <a:buNone/>
            </a:pPr>
            <a:endParaRPr lang="en-US" dirty="0">
              <a:solidFill>
                <a:srgbClr val="0E0E0E"/>
              </a:solidFill>
            </a:endParaRPr>
          </a:p>
          <a:p>
            <a:pPr marL="0" indent="0">
              <a:buNone/>
            </a:pPr>
            <a:endParaRPr lang="en-US" dirty="0">
              <a:solidFill>
                <a:srgbClr val="0E0E0E"/>
              </a:solidFill>
              <a:effectLst/>
            </a:endParaRPr>
          </a:p>
          <a:p>
            <a:pPr marL="0" indent="0">
              <a:buNone/>
            </a:pPr>
            <a:r>
              <a:rPr lang="en-US" dirty="0">
                <a:solidFill>
                  <a:srgbClr val="0E0E0E"/>
                </a:solidFill>
              </a:rPr>
              <a:t>This remains an open problem to this day, with a number of research endeavors focusing on how to best model multiple languages with generative AI models. </a:t>
            </a:r>
          </a:p>
          <a:p>
            <a:pPr marL="0" indent="0">
              <a:buNone/>
            </a:pPr>
            <a:endParaRPr lang="en-US" dirty="0">
              <a:solidFill>
                <a:srgbClr val="0E0E0E"/>
              </a:solidFill>
              <a:effectLst/>
            </a:endParaRPr>
          </a:p>
          <a:p>
            <a:r>
              <a:rPr lang="en-US" dirty="0">
                <a:solidFill>
                  <a:srgbClr val="0E0E0E"/>
                </a:solidFill>
                <a:effectLst/>
                <a:hlinkClick r:id="rId3"/>
              </a:rPr>
              <a:t>HuggingFace's BLOOM</a:t>
            </a:r>
            <a:endParaRPr lang="en-US" dirty="0">
              <a:solidFill>
                <a:srgbClr val="0E0E0E"/>
              </a:solidFill>
              <a:effectLst/>
            </a:endParaRPr>
          </a:p>
          <a:p>
            <a:r>
              <a:rPr lang="en-US" dirty="0">
                <a:solidFill>
                  <a:srgbClr val="0E0E0E"/>
                </a:solidFill>
                <a:effectLst/>
                <a:hlinkClick r:id="rId4"/>
              </a:rPr>
              <a:t>Cohere's Aya</a:t>
            </a:r>
            <a:endParaRPr lang="en-US" dirty="0">
              <a:solidFill>
                <a:srgbClr val="0E0E0E"/>
              </a:solidFill>
              <a:effectLst/>
            </a:endParaRPr>
          </a:p>
          <a:p>
            <a:r>
              <a:rPr lang="en-US" dirty="0">
                <a:solidFill>
                  <a:srgbClr val="0E0E0E"/>
                </a:solidFill>
                <a:effectLst/>
                <a:hlinkClick r:id="rId5"/>
              </a:rPr>
              <a:t>Microsoft's VeLLM</a:t>
            </a:r>
            <a:endParaRPr lang="en-US" dirty="0">
              <a:solidFill>
                <a:srgbClr val="0E0E0E"/>
              </a:solidFill>
              <a:effectLst/>
            </a:endParaRPr>
          </a:p>
          <a:p>
            <a:pPr marL="0" indent="0">
              <a:buNone/>
            </a:pPr>
            <a:endParaRPr lang="en-US" dirty="0">
              <a:solidFill>
                <a:srgbClr val="0E0E0E"/>
              </a:solidFill>
            </a:endParaRPr>
          </a:p>
          <a:p>
            <a:pPr marL="0" indent="0">
              <a:buNone/>
            </a:pPr>
            <a:endParaRPr lang="en-US" dirty="0">
              <a:solidFill>
                <a:srgbClr val="0E0E0E"/>
              </a:solidFill>
              <a:effectLst/>
            </a:endParaRPr>
          </a:p>
        </p:txBody>
      </p:sp>
      <p:pic>
        <p:nvPicPr>
          <p:cNvPr id="3074" name="Picture 2">
            <a:extLst>
              <a:ext uri="{FF2B5EF4-FFF2-40B4-BE49-F238E27FC236}">
                <a16:creationId xmlns:a16="http://schemas.microsoft.com/office/drawing/2014/main" id="{EF87FC6C-9FBA-DA8C-40A8-13BA0F8DA0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30086" y="692172"/>
            <a:ext cx="5829300" cy="51379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50011A5-A8E3-DFD1-A6A7-38F42AEBF5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1313" y="6029707"/>
            <a:ext cx="7643811" cy="356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7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FF0AEAA-F87A-A9A2-F79A-A2940382AC52}"/>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A4E9AFAE-7482-D491-8FF4-EED830DD527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dirty="0">
                <a:effectLst/>
                <a:latin typeface="+mn-lt"/>
              </a:rPr>
              <a:t>Classical Embedding Methods</a:t>
            </a:r>
          </a:p>
        </p:txBody>
      </p:sp>
      <p:sp>
        <p:nvSpPr>
          <p:cNvPr id="7" name="TextBox 6">
            <a:extLst>
              <a:ext uri="{FF2B5EF4-FFF2-40B4-BE49-F238E27FC236}">
                <a16:creationId xmlns:a16="http://schemas.microsoft.com/office/drawing/2014/main" id="{BBCFB7AB-6E16-8836-DF21-C40AE26956AC}"/>
              </a:ext>
            </a:extLst>
          </p:cNvPr>
          <p:cNvSpPr txBox="1"/>
          <p:nvPr/>
        </p:nvSpPr>
        <p:spPr>
          <a:xfrm>
            <a:off x="1257300" y="4528251"/>
            <a:ext cx="9144000" cy="523220"/>
          </a:xfrm>
          <a:prstGeom prst="rect">
            <a:avLst/>
          </a:prstGeom>
          <a:noFill/>
        </p:spPr>
        <p:txBody>
          <a:bodyPr wrap="square">
            <a:spAutoFit/>
          </a:bodyPr>
          <a:lstStyle/>
          <a:p>
            <a:r>
              <a:rPr lang="en-US" sz="2800" dirty="0"/>
              <a:t>Early attempts to vectorize language</a:t>
            </a:r>
          </a:p>
        </p:txBody>
      </p:sp>
    </p:spTree>
    <p:extLst>
      <p:ext uri="{BB962C8B-B14F-4D97-AF65-F5344CB8AC3E}">
        <p14:creationId xmlns:p14="http://schemas.microsoft.com/office/powerpoint/2010/main" val="533582771"/>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C09F53-2541-4DE5-B296-24A95858FFC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BAD9070-1DD1-42E6-B069-557960B5416C}">
  <ds:schemaRefs>
    <ds:schemaRef ds:uri="http://schemas.microsoft.com/sharepoint/v3/contenttype/forms"/>
  </ds:schemaRefs>
</ds:datastoreItem>
</file>

<file path=customXml/itemProps3.xml><?xml version="1.0" encoding="utf-8"?>
<ds:datastoreItem xmlns:ds="http://schemas.openxmlformats.org/officeDocument/2006/customXml" ds:itemID="{4E3D1B83-D198-41B0-82B9-148A2960B8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61571</TotalTime>
  <Words>2367</Words>
  <Application>Microsoft Office PowerPoint</Application>
  <PresentationFormat>Custom</PresentationFormat>
  <Paragraphs>212</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Main</vt:lpstr>
      <vt:lpstr>Lecture 2.3 - Word Embeddings</vt:lpstr>
      <vt:lpstr>PowerPoint Presentation</vt:lpstr>
      <vt:lpstr>This lecture</vt:lpstr>
      <vt:lpstr>Motivation for Word Embeddings</vt:lpstr>
      <vt:lpstr>Translating text to numbers</vt:lpstr>
      <vt:lpstr>Why is Language hard to represent?</vt:lpstr>
      <vt:lpstr>How is it helpful to represent language numerically?</vt:lpstr>
      <vt:lpstr>Is there a best way to represent all languages?</vt:lpstr>
      <vt:lpstr>Classical Embedding Methods</vt:lpstr>
      <vt:lpstr>Comparing documents and sparse vectors</vt:lpstr>
      <vt:lpstr>Models from word counting</vt:lpstr>
      <vt:lpstr>Limitations of early word counting models</vt:lpstr>
      <vt:lpstr>Ideal properties of good word vectors</vt:lpstr>
      <vt:lpstr>Modern Word Embeddings</vt:lpstr>
      <vt:lpstr>Creating dense, context aware word vectors</vt:lpstr>
      <vt:lpstr>Word2Vec</vt:lpstr>
      <vt:lpstr>Word2Vec: Continuous Bag-of-Words</vt:lpstr>
      <vt:lpstr>Word2Vec: Skip-gram</vt:lpstr>
      <vt:lpstr>Word Embedding Spaces</vt:lpstr>
      <vt:lpstr>Contextual Embeddings and Beyond</vt:lpstr>
      <vt:lpstr>Context Embeddings vs. Static embeddings</vt:lpstr>
      <vt:lpstr>Context Embeddings</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313</cp:revision>
  <dcterms:created xsi:type="dcterms:W3CDTF">2023-02-16T22:53:10Z</dcterms:created>
  <dcterms:modified xsi:type="dcterms:W3CDTF">2025-02-07T18:37:00Z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