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handoutMasterIdLst>
    <p:handoutMasterId r:id="rId28"/>
  </p:handoutMasterIdLst>
  <p:sldIdLst>
    <p:sldId id="276" r:id="rId5"/>
    <p:sldId id="263" r:id="rId6"/>
    <p:sldId id="277" r:id="rId7"/>
    <p:sldId id="278" r:id="rId8"/>
    <p:sldId id="348" r:id="rId9"/>
    <p:sldId id="343" r:id="rId10"/>
    <p:sldId id="346" r:id="rId11"/>
    <p:sldId id="357" r:id="rId12"/>
    <p:sldId id="347" r:id="rId13"/>
    <p:sldId id="349" r:id="rId14"/>
    <p:sldId id="344" r:id="rId15"/>
    <p:sldId id="345" r:id="rId16"/>
    <p:sldId id="358" r:id="rId17"/>
    <p:sldId id="350" r:id="rId18"/>
    <p:sldId id="360" r:id="rId19"/>
    <p:sldId id="359" r:id="rId20"/>
    <p:sldId id="352" r:id="rId21"/>
    <p:sldId id="353" r:id="rId22"/>
    <p:sldId id="354" r:id="rId23"/>
    <p:sldId id="355" r:id="rId24"/>
    <p:sldId id="356" r:id="rId25"/>
    <p:sldId id="259" r:id="rId26"/>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85FBC-5C96-45A1-C96E-505F9DD3EBBA}" name="Dora Csillag" initials="DC" userId="S::dcsillag@nvidia.com::0620853e-b4a9-48e4-ab89-464dac053f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900"/>
    <a:srgbClr val="3C3C3C"/>
    <a:srgbClr val="5E5E5E"/>
    <a:srgbClr val="2E2E2E"/>
    <a:srgbClr val="5494F8"/>
    <a:srgbClr val="9273F2"/>
    <a:srgbClr val="22C7A9"/>
    <a:srgbClr val="E1A624"/>
    <a:srgbClr val="8C8C8C"/>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D566A-2D1D-F555-5BE3-EE94A80E2EC7}" v="2" dt="2025-02-07T18:40:21.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7" autoAdjust="0"/>
    <p:restoredTop sz="86670" autoAdjust="0"/>
  </p:normalViewPr>
  <p:slideViewPr>
    <p:cSldViewPr snapToGrid="0">
      <p:cViewPr varScale="1">
        <p:scale>
          <a:sx n="58" d="100"/>
          <a:sy n="58" d="100"/>
        </p:scale>
        <p:origin x="60" y="1216"/>
      </p:cViewPr>
      <p:guideLst/>
    </p:cSldViewPr>
  </p:slideViewPr>
  <p:notesTextViewPr>
    <p:cViewPr>
      <p:scale>
        <a:sx n="1" d="1"/>
        <a:sy n="1" d="1"/>
      </p:scale>
      <p:origin x="0" y="0"/>
    </p:cViewPr>
  </p:notesTextViewPr>
  <p:notesViewPr>
    <p:cSldViewPr snapToGrid="0">
      <p:cViewPr varScale="1">
        <p:scale>
          <a:sx n="89" d="100"/>
          <a:sy n="89" d="100"/>
        </p:scale>
        <p:origin x="16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F8D566A-2D1D-F555-5BE3-EE94A80E2EC7}"/>
    <pc:docChg chg="modSld">
      <pc:chgData name="" userId="" providerId="" clId="Web-{CF8D566A-2D1D-F555-5BE3-EE94A80E2EC7}" dt="2025-02-07T18:40:15.550" v="0" actId="20577"/>
      <pc:docMkLst>
        <pc:docMk/>
      </pc:docMkLst>
      <pc:sldChg chg="modSp">
        <pc:chgData name="" userId="" providerId="" clId="Web-{CF8D566A-2D1D-F555-5BE3-EE94A80E2EC7}" dt="2025-02-07T18:40:15.550" v="0" actId="20577"/>
        <pc:sldMkLst>
          <pc:docMk/>
          <pc:sldMk cId="809099762" sldId="276"/>
        </pc:sldMkLst>
        <pc:spChg chg="mod">
          <ac:chgData name="" userId="" providerId="" clId="Web-{CF8D566A-2D1D-F555-5BE3-EE94A80E2EC7}" dt="2025-02-07T18:40:15.550" v="0" actId="20577"/>
          <ac:spMkLst>
            <pc:docMk/>
            <pc:sldMk cId="809099762" sldId="276"/>
            <ac:spMk id="44" creationId="{4EBA068B-2FF1-FB89-2F1F-2626FDA6AC2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EB37F4-52CA-CE5A-5DA9-7683CD4713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7D0F9CA9-E30E-0D0E-FF6D-0C177BDC6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92E269-073C-432F-99B9-1A430327F754}" type="datetimeFigureOut">
              <a:rPr lang="en-US" smtClean="0">
                <a:latin typeface="Arial" panose="020B0604020202020204" pitchFamily="34" charset="0"/>
                <a:cs typeface="Arial" panose="020B0604020202020204" pitchFamily="34" charset="0"/>
              </a:rPr>
              <a:t>2/7/2025</a:t>
            </a:fld>
            <a:endParaRPr lang="en-US">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A359C67-51D9-0A9F-6005-73E95F9966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C584CA1-2314-25CA-0438-5FD4B26D19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2A43E2-1904-4141-815A-62FAF73CF1B2}"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06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70DF7848-F7ED-498C-BF8F-E6D7D336C5C8}" type="datetimeFigureOut">
              <a:rPr lang="en-US" smtClean="0"/>
              <a:pPr/>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AC5F5F8-CF2F-46BA-81DC-1E28D791687C}" type="slidenum">
              <a:rPr lang="en-US" smtClean="0"/>
              <a:pPr/>
              <a:t>‹#›</a:t>
            </a:fld>
            <a:endParaRPr lang="en-US"/>
          </a:p>
        </p:txBody>
      </p:sp>
    </p:spTree>
    <p:extLst>
      <p:ext uri="{BB962C8B-B14F-4D97-AF65-F5344CB8AC3E}">
        <p14:creationId xmlns:p14="http://schemas.microsoft.com/office/powerpoint/2010/main" val="213735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https://pbs.twimg.com/media/Gd5WAejaQAAVHYh?format=jpg&amp;name=4096x4096</a:t>
            </a:r>
          </a:p>
        </p:txBody>
      </p:sp>
      <p:sp>
        <p:nvSpPr>
          <p:cNvPr id="4" name="Slide Number Placeholder 3"/>
          <p:cNvSpPr>
            <a:spLocks noGrp="1"/>
          </p:cNvSpPr>
          <p:nvPr>
            <p:ph type="sldNum" sz="quarter" idx="5"/>
          </p:nvPr>
        </p:nvSpPr>
        <p:spPr/>
        <p:txBody>
          <a:bodyPr/>
          <a:lstStyle/>
          <a:p>
            <a:fld id="{DAC5F5F8-CF2F-46BA-81DC-1E28D791687C}" type="slidenum">
              <a:rPr lang="en-US" smtClean="0"/>
              <a:pPr/>
              <a:t>1</a:t>
            </a:fld>
            <a:endParaRPr lang="en-US"/>
          </a:p>
        </p:txBody>
      </p:sp>
    </p:spTree>
    <p:extLst>
      <p:ext uri="{BB962C8B-B14F-4D97-AF65-F5344CB8AC3E}">
        <p14:creationId xmlns:p14="http://schemas.microsoft.com/office/powerpoint/2010/main" val="3716333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2E421709-165C-D588-C2D3-734A7A447334}"/>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F7974BFC-2D3B-A379-015A-76EE7FC0DD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FFBFFC93-29B1-721F-D80A-21C6014854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9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6EC7-9F93-0FFD-8D76-34468D0EA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2242F9-56F0-F921-5EF5-F1212C3B2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98B5C2-2F12-DC2E-32A2-EA79ADB2EFE0}"/>
              </a:ext>
            </a:extLst>
          </p:cNvPr>
          <p:cNvSpPr>
            <a:spLocks noGrp="1"/>
          </p:cNvSpPr>
          <p:nvPr>
            <p:ph type="body" idx="1"/>
          </p:nvPr>
        </p:nvSpPr>
        <p:spPr/>
        <p:txBody>
          <a:bodyPr/>
          <a:lstStyle/>
          <a:p>
            <a:r>
              <a:rPr lang="en-US" dirty="0"/>
              <a:t>https://theaisummer.com/attention/</a:t>
            </a:r>
          </a:p>
        </p:txBody>
      </p:sp>
      <p:sp>
        <p:nvSpPr>
          <p:cNvPr id="4" name="Slide Number Placeholder 3">
            <a:extLst>
              <a:ext uri="{FF2B5EF4-FFF2-40B4-BE49-F238E27FC236}">
                <a16:creationId xmlns:a16="http://schemas.microsoft.com/office/drawing/2014/main" id="{07F38892-E5BC-6F94-D417-D78D154735BD}"/>
              </a:ext>
            </a:extLst>
          </p:cNvPr>
          <p:cNvSpPr>
            <a:spLocks noGrp="1"/>
          </p:cNvSpPr>
          <p:nvPr>
            <p:ph type="sldNum" sz="quarter" idx="5"/>
          </p:nvPr>
        </p:nvSpPr>
        <p:spPr/>
        <p:txBody>
          <a:bodyPr/>
          <a:lstStyle/>
          <a:p>
            <a:fld id="{DAC5F5F8-CF2F-46BA-81DC-1E28D791687C}" type="slidenum">
              <a:rPr lang="en-US" smtClean="0"/>
              <a:pPr/>
              <a:t>12</a:t>
            </a:fld>
            <a:endParaRPr lang="en-US"/>
          </a:p>
        </p:txBody>
      </p:sp>
    </p:spTree>
    <p:extLst>
      <p:ext uri="{BB962C8B-B14F-4D97-AF65-F5344CB8AC3E}">
        <p14:creationId xmlns:p14="http://schemas.microsoft.com/office/powerpoint/2010/main" val="4925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D1751-DA0E-EB2A-B0BE-624078BAC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EB63A-62C4-3226-47F9-58EA39ED4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3B89B-3AF1-1D00-CA09-9201DCB0ED39}"/>
              </a:ext>
            </a:extLst>
          </p:cNvPr>
          <p:cNvSpPr>
            <a:spLocks noGrp="1"/>
          </p:cNvSpPr>
          <p:nvPr>
            <p:ph type="body" idx="1"/>
          </p:nvPr>
        </p:nvSpPr>
        <p:spPr/>
        <p:txBody>
          <a:bodyPr/>
          <a:lstStyle/>
          <a:p>
            <a:r>
              <a:rPr lang="en-US" dirty="0"/>
              <a:t>https://arxiv.org/pdf/1409.0473</a:t>
            </a:r>
          </a:p>
        </p:txBody>
      </p:sp>
      <p:sp>
        <p:nvSpPr>
          <p:cNvPr id="4" name="Slide Number Placeholder 3">
            <a:extLst>
              <a:ext uri="{FF2B5EF4-FFF2-40B4-BE49-F238E27FC236}">
                <a16:creationId xmlns:a16="http://schemas.microsoft.com/office/drawing/2014/main" id="{C4C40D76-1EA7-9D3F-AA3F-213A793DBE01}"/>
              </a:ext>
            </a:extLst>
          </p:cNvPr>
          <p:cNvSpPr>
            <a:spLocks noGrp="1"/>
          </p:cNvSpPr>
          <p:nvPr>
            <p:ph type="sldNum" sz="quarter" idx="5"/>
          </p:nvPr>
        </p:nvSpPr>
        <p:spPr/>
        <p:txBody>
          <a:bodyPr/>
          <a:lstStyle/>
          <a:p>
            <a:fld id="{DAC5F5F8-CF2F-46BA-81DC-1E28D791687C}" type="slidenum">
              <a:rPr lang="en-US" smtClean="0"/>
              <a:pPr/>
              <a:t>13</a:t>
            </a:fld>
            <a:endParaRPr lang="en-US"/>
          </a:p>
        </p:txBody>
      </p:sp>
    </p:spTree>
    <p:extLst>
      <p:ext uri="{BB962C8B-B14F-4D97-AF65-F5344CB8AC3E}">
        <p14:creationId xmlns:p14="http://schemas.microsoft.com/office/powerpoint/2010/main" val="357908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F49F8-7457-C276-BD77-6A6CC78C0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34F0F-42B2-CA18-7921-F601DFF62E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76A7-D511-3DF9-EF7D-E151B346ECAD}"/>
              </a:ext>
            </a:extLst>
          </p:cNvPr>
          <p:cNvSpPr>
            <a:spLocks noGrp="1"/>
          </p:cNvSpPr>
          <p:nvPr>
            <p:ph type="body" idx="1"/>
          </p:nvPr>
        </p:nvSpPr>
        <p:spPr/>
        <p:txBody>
          <a:bodyPr/>
          <a:lstStyle/>
          <a:p>
            <a:r>
              <a:rPr lang="en-US" dirty="0"/>
              <a:t>https://arxiv.org/pdf/1508.04025</a:t>
            </a:r>
          </a:p>
        </p:txBody>
      </p:sp>
      <p:sp>
        <p:nvSpPr>
          <p:cNvPr id="4" name="Slide Number Placeholder 3">
            <a:extLst>
              <a:ext uri="{FF2B5EF4-FFF2-40B4-BE49-F238E27FC236}">
                <a16:creationId xmlns:a16="http://schemas.microsoft.com/office/drawing/2014/main" id="{1F6C2B61-8A6F-3D30-303D-BA2301E3FD21}"/>
              </a:ext>
            </a:extLst>
          </p:cNvPr>
          <p:cNvSpPr>
            <a:spLocks noGrp="1"/>
          </p:cNvSpPr>
          <p:nvPr>
            <p:ph type="sldNum" sz="quarter" idx="5"/>
          </p:nvPr>
        </p:nvSpPr>
        <p:spPr/>
        <p:txBody>
          <a:bodyPr/>
          <a:lstStyle/>
          <a:p>
            <a:fld id="{DAC5F5F8-CF2F-46BA-81DC-1E28D791687C}" type="slidenum">
              <a:rPr lang="en-US" smtClean="0"/>
              <a:pPr/>
              <a:t>14</a:t>
            </a:fld>
            <a:endParaRPr lang="en-US"/>
          </a:p>
        </p:txBody>
      </p:sp>
    </p:spTree>
    <p:extLst>
      <p:ext uri="{BB962C8B-B14F-4D97-AF65-F5344CB8AC3E}">
        <p14:creationId xmlns:p14="http://schemas.microsoft.com/office/powerpoint/2010/main" val="136523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7466A-F86A-F6C7-3730-7CCEB0F4A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C64EF-903D-E074-1E2D-952CD3523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0D91A-A108-C1D5-F1B1-7FE6E55783F7}"/>
              </a:ext>
            </a:extLst>
          </p:cNvPr>
          <p:cNvSpPr>
            <a:spLocks noGrp="1"/>
          </p:cNvSpPr>
          <p:nvPr>
            <p:ph type="body" idx="1"/>
          </p:nvPr>
        </p:nvSpPr>
        <p:spPr/>
        <p:txBody>
          <a:bodyPr/>
          <a:lstStyle/>
          <a:p>
            <a:r>
              <a:rPr lang="en-US" dirty="0"/>
              <a:t>https://arxiv.org/pdf/1703.03130</a:t>
            </a:r>
          </a:p>
        </p:txBody>
      </p:sp>
      <p:sp>
        <p:nvSpPr>
          <p:cNvPr id="4" name="Slide Number Placeholder 3">
            <a:extLst>
              <a:ext uri="{FF2B5EF4-FFF2-40B4-BE49-F238E27FC236}">
                <a16:creationId xmlns:a16="http://schemas.microsoft.com/office/drawing/2014/main" id="{EAEA5C36-C99C-6BEA-336E-73572033B40F}"/>
              </a:ext>
            </a:extLst>
          </p:cNvPr>
          <p:cNvSpPr>
            <a:spLocks noGrp="1"/>
          </p:cNvSpPr>
          <p:nvPr>
            <p:ph type="sldNum" sz="quarter" idx="5"/>
          </p:nvPr>
        </p:nvSpPr>
        <p:spPr/>
        <p:txBody>
          <a:bodyPr/>
          <a:lstStyle/>
          <a:p>
            <a:fld id="{DAC5F5F8-CF2F-46BA-81DC-1E28D791687C}" type="slidenum">
              <a:rPr lang="en-US" smtClean="0"/>
              <a:pPr/>
              <a:t>15</a:t>
            </a:fld>
            <a:endParaRPr lang="en-US"/>
          </a:p>
        </p:txBody>
      </p:sp>
    </p:spTree>
    <p:extLst>
      <p:ext uri="{BB962C8B-B14F-4D97-AF65-F5344CB8AC3E}">
        <p14:creationId xmlns:p14="http://schemas.microsoft.com/office/powerpoint/2010/main" val="330691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B7A4-B6F7-C492-49B6-AC08206D39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B08FF-1C9F-2261-C454-8CBB1C893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132F6-335F-C7F7-34A1-84C751C52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4B870-E4A6-F6C9-527F-2DC5AFA992D0}"/>
              </a:ext>
            </a:extLst>
          </p:cNvPr>
          <p:cNvSpPr>
            <a:spLocks noGrp="1"/>
          </p:cNvSpPr>
          <p:nvPr>
            <p:ph type="sldNum" sz="quarter" idx="5"/>
          </p:nvPr>
        </p:nvSpPr>
        <p:spPr/>
        <p:txBody>
          <a:bodyPr/>
          <a:lstStyle/>
          <a:p>
            <a:fld id="{DAC5F5F8-CF2F-46BA-81DC-1E28D791687C}" type="slidenum">
              <a:rPr lang="en-US" smtClean="0"/>
              <a:pPr/>
              <a:t>16</a:t>
            </a:fld>
            <a:endParaRPr lang="en-US"/>
          </a:p>
        </p:txBody>
      </p:sp>
    </p:spTree>
    <p:extLst>
      <p:ext uri="{BB962C8B-B14F-4D97-AF65-F5344CB8AC3E}">
        <p14:creationId xmlns:p14="http://schemas.microsoft.com/office/powerpoint/2010/main" val="2834465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DF620F9-62BB-EA58-1E75-C39A2AC481AD}"/>
            </a:ext>
          </a:extLst>
        </p:cNvPr>
        <p:cNvGrpSpPr/>
        <p:nvPr/>
      </p:nvGrpSpPr>
      <p:grpSpPr>
        <a:xfrm>
          <a:off x="0" y="0"/>
          <a:ext cx="0" cy="0"/>
          <a:chOff x="0" y="0"/>
          <a:chExt cx="0" cy="0"/>
        </a:xfrm>
      </p:grpSpPr>
      <p:sp>
        <p:nvSpPr>
          <p:cNvPr id="103" name="Google Shape;103;p2:notes">
            <a:extLst>
              <a:ext uri="{FF2B5EF4-FFF2-40B4-BE49-F238E27FC236}">
                <a16:creationId xmlns:a16="http://schemas.microsoft.com/office/drawing/2014/main" id="{9EFA2F23-53F3-5772-FC87-8943742D7E5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a:extLst>
              <a:ext uri="{FF2B5EF4-FFF2-40B4-BE49-F238E27FC236}">
                <a16:creationId xmlns:a16="http://schemas.microsoft.com/office/drawing/2014/main" id="{ED429DD2-465E-82F5-2BFA-C8FEFA9F693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58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D0CC3-E81B-138B-E8A7-381FB539A3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F088C-C3A4-4C57-B985-16BC524E2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F831DC-BDC4-7ECD-E90C-4B6AA2CD5B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6CDD87-237E-F22D-7032-EE9A4F29DD7B}"/>
              </a:ext>
            </a:extLst>
          </p:cNvPr>
          <p:cNvSpPr>
            <a:spLocks noGrp="1"/>
          </p:cNvSpPr>
          <p:nvPr>
            <p:ph type="sldNum" sz="quarter" idx="5"/>
          </p:nvPr>
        </p:nvSpPr>
        <p:spPr/>
        <p:txBody>
          <a:bodyPr/>
          <a:lstStyle/>
          <a:p>
            <a:fld id="{DAC5F5F8-CF2F-46BA-81DC-1E28D791687C}" type="slidenum">
              <a:rPr lang="en-US" smtClean="0"/>
              <a:pPr/>
              <a:t>18</a:t>
            </a:fld>
            <a:endParaRPr lang="en-US"/>
          </a:p>
        </p:txBody>
      </p:sp>
    </p:spTree>
    <p:extLst>
      <p:ext uri="{BB962C8B-B14F-4D97-AF65-F5344CB8AC3E}">
        <p14:creationId xmlns:p14="http://schemas.microsoft.com/office/powerpoint/2010/main" val="269199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D7B78-7707-F528-2F2C-FFCCA43D7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154DD-B71E-D354-8DC8-1F06BCE6B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8B445D-FA99-C1FC-E13F-3CB09DBE3060}"/>
              </a:ext>
            </a:extLst>
          </p:cNvPr>
          <p:cNvSpPr>
            <a:spLocks noGrp="1"/>
          </p:cNvSpPr>
          <p:nvPr>
            <p:ph type="body" idx="1"/>
          </p:nvPr>
        </p:nvSpPr>
        <p:spPr/>
        <p:txBody>
          <a:bodyPr/>
          <a:lstStyle/>
          <a:p>
            <a:r>
              <a:rPr lang="en-US" dirty="0"/>
              <a:t>https://jalammar.github.io/illustrated-transformer/</a:t>
            </a:r>
          </a:p>
        </p:txBody>
      </p:sp>
      <p:sp>
        <p:nvSpPr>
          <p:cNvPr id="4" name="Slide Number Placeholder 3">
            <a:extLst>
              <a:ext uri="{FF2B5EF4-FFF2-40B4-BE49-F238E27FC236}">
                <a16:creationId xmlns:a16="http://schemas.microsoft.com/office/drawing/2014/main" id="{8BEF5E48-DB63-BA32-9E6C-A6E2853069AF}"/>
              </a:ext>
            </a:extLst>
          </p:cNvPr>
          <p:cNvSpPr>
            <a:spLocks noGrp="1"/>
          </p:cNvSpPr>
          <p:nvPr>
            <p:ph type="sldNum" sz="quarter" idx="5"/>
          </p:nvPr>
        </p:nvSpPr>
        <p:spPr/>
        <p:txBody>
          <a:bodyPr/>
          <a:lstStyle/>
          <a:p>
            <a:fld id="{DAC5F5F8-CF2F-46BA-81DC-1E28D791687C}" type="slidenum">
              <a:rPr lang="en-US" smtClean="0"/>
              <a:pPr/>
              <a:t>19</a:t>
            </a:fld>
            <a:endParaRPr lang="en-US"/>
          </a:p>
        </p:txBody>
      </p:sp>
    </p:spTree>
    <p:extLst>
      <p:ext uri="{BB962C8B-B14F-4D97-AF65-F5344CB8AC3E}">
        <p14:creationId xmlns:p14="http://schemas.microsoft.com/office/powerpoint/2010/main" val="333256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B26D3-ACD9-5D94-100D-328D60B4A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B40E4-7739-A037-6163-08FC80E7A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2DC52-4A42-471C-BCBB-F06AF738A384}"/>
              </a:ext>
            </a:extLst>
          </p:cNvPr>
          <p:cNvSpPr>
            <a:spLocks noGrp="1"/>
          </p:cNvSpPr>
          <p:nvPr>
            <p:ph type="body" idx="1"/>
          </p:nvPr>
        </p:nvSpPr>
        <p:spPr/>
        <p:txBody>
          <a:bodyPr/>
          <a:lstStyle/>
          <a:p>
            <a:r>
              <a:rPr lang="en-US" dirty="0"/>
              <a:t>https://media.licdn.com/dms/image/v2/D5612AQHGqpYzGg5Rgw/article-cover_image-shrink_600_2000/article-cover_image-shrink_600_2000/0/1710049461853?e=2147483647&amp;v=beta&amp;t=FMvxGDZZFSykfsb1fi3ebdRhq3eW_1XouRJyg3p_REc</a:t>
            </a:r>
          </a:p>
        </p:txBody>
      </p:sp>
      <p:sp>
        <p:nvSpPr>
          <p:cNvPr id="4" name="Slide Number Placeholder 3">
            <a:extLst>
              <a:ext uri="{FF2B5EF4-FFF2-40B4-BE49-F238E27FC236}">
                <a16:creationId xmlns:a16="http://schemas.microsoft.com/office/drawing/2014/main" id="{74056A00-8500-B1D3-2BC5-C980C4BEB1E0}"/>
              </a:ext>
            </a:extLst>
          </p:cNvPr>
          <p:cNvSpPr>
            <a:spLocks noGrp="1"/>
          </p:cNvSpPr>
          <p:nvPr>
            <p:ph type="sldNum" sz="quarter" idx="5"/>
          </p:nvPr>
        </p:nvSpPr>
        <p:spPr/>
        <p:txBody>
          <a:bodyPr/>
          <a:lstStyle/>
          <a:p>
            <a:fld id="{DAC5F5F8-CF2F-46BA-81DC-1E28D791687C}" type="slidenum">
              <a:rPr lang="en-US" smtClean="0"/>
              <a:pPr/>
              <a:t>20</a:t>
            </a:fld>
            <a:endParaRPr lang="en-US"/>
          </a:p>
        </p:txBody>
      </p:sp>
    </p:spTree>
    <p:extLst>
      <p:ext uri="{BB962C8B-B14F-4D97-AF65-F5344CB8AC3E}">
        <p14:creationId xmlns:p14="http://schemas.microsoft.com/office/powerpoint/2010/main" val="161847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0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A9997-95B7-8FC2-B2DF-2DDA7F070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708A9-B3E1-555B-CD1E-BCD5A5061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110D7-853E-E088-30D8-DDFDF24CCDA9}"/>
              </a:ext>
            </a:extLst>
          </p:cNvPr>
          <p:cNvSpPr>
            <a:spLocks noGrp="1"/>
          </p:cNvSpPr>
          <p:nvPr>
            <p:ph type="body" idx="1"/>
          </p:nvPr>
        </p:nvSpPr>
        <p:spPr/>
        <p:txBody>
          <a:bodyPr/>
          <a:lstStyle/>
          <a:p>
            <a:r>
              <a:rPr lang="en-US" dirty="0"/>
              <a:t>https://www.altexsoft.com/blog/language-models-gpt/</a:t>
            </a:r>
          </a:p>
          <a:p>
            <a:r>
              <a:rPr lang="en-US" dirty="0"/>
              <a:t>https://www.comet.com/site/blog/spam-filtering-using-bag-of-words/</a:t>
            </a:r>
          </a:p>
        </p:txBody>
      </p:sp>
      <p:sp>
        <p:nvSpPr>
          <p:cNvPr id="4" name="Slide Number Placeholder 3">
            <a:extLst>
              <a:ext uri="{FF2B5EF4-FFF2-40B4-BE49-F238E27FC236}">
                <a16:creationId xmlns:a16="http://schemas.microsoft.com/office/drawing/2014/main" id="{3DBEE1D5-F82C-4B7D-5A9B-00D65C6A10CC}"/>
              </a:ext>
            </a:extLst>
          </p:cNvPr>
          <p:cNvSpPr>
            <a:spLocks noGrp="1"/>
          </p:cNvSpPr>
          <p:nvPr>
            <p:ph type="sldNum" sz="quarter" idx="5"/>
          </p:nvPr>
        </p:nvSpPr>
        <p:spPr/>
        <p:txBody>
          <a:bodyPr/>
          <a:lstStyle/>
          <a:p>
            <a:fld id="{DAC5F5F8-CF2F-46BA-81DC-1E28D791687C}" type="slidenum">
              <a:rPr lang="en-US" smtClean="0"/>
              <a:pPr/>
              <a:t>5</a:t>
            </a:fld>
            <a:endParaRPr lang="en-US"/>
          </a:p>
        </p:txBody>
      </p:sp>
    </p:spTree>
    <p:extLst>
      <p:ext uri="{BB962C8B-B14F-4D97-AF65-F5344CB8AC3E}">
        <p14:creationId xmlns:p14="http://schemas.microsoft.com/office/powerpoint/2010/main" val="142851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https://www.analyticsvidhya.com/blog/2020/02/cnn-vs-rnn-vs-mlp-analyzing-3-types-of-neural-networks-in-deep-learning/</a:t>
            </a:r>
          </a:p>
        </p:txBody>
      </p:sp>
      <p:sp>
        <p:nvSpPr>
          <p:cNvPr id="4" name="Slide Number Placeholder 3"/>
          <p:cNvSpPr>
            <a:spLocks noGrp="1"/>
          </p:cNvSpPr>
          <p:nvPr>
            <p:ph type="sldNum" sz="quarter" idx="5"/>
          </p:nvPr>
        </p:nvSpPr>
        <p:spPr/>
        <p:txBody>
          <a:bodyPr/>
          <a:lstStyle/>
          <a:p>
            <a:fld id="{DAC5F5F8-CF2F-46BA-81DC-1E28D791687C}" type="slidenum">
              <a:rPr lang="en-US" smtClean="0"/>
              <a:pPr/>
              <a:t>6</a:t>
            </a:fld>
            <a:endParaRPr lang="en-US"/>
          </a:p>
        </p:txBody>
      </p:sp>
    </p:spTree>
    <p:extLst>
      <p:ext uri="{BB962C8B-B14F-4D97-AF65-F5344CB8AC3E}">
        <p14:creationId xmlns:p14="http://schemas.microsoft.com/office/powerpoint/2010/main" val="206355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7DA54-76FA-EAD6-3D70-1EED7ED72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172CA-E91F-721B-D2EC-3047DB3A5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15545-97E3-0DDB-2DDD-F06E003EBC5E}"/>
              </a:ext>
            </a:extLst>
          </p:cNvPr>
          <p:cNvSpPr>
            <a:spLocks noGrp="1"/>
          </p:cNvSpPr>
          <p:nvPr>
            <p:ph type="body" idx="1"/>
          </p:nvPr>
        </p:nvSpPr>
        <p:spPr/>
        <p:txBody>
          <a:bodyPr/>
          <a:lstStyle/>
          <a:p>
            <a:r>
              <a:rPr lang="en-US" dirty="0"/>
              <a:t>https://www.researchgate.net/publication/330323646/figure/fig2/AS:962174709166124@1606411735542/Traditional-vs-recurrent-neural-networks-RNNs.png</a:t>
            </a:r>
          </a:p>
        </p:txBody>
      </p:sp>
      <p:sp>
        <p:nvSpPr>
          <p:cNvPr id="4" name="Slide Number Placeholder 3">
            <a:extLst>
              <a:ext uri="{FF2B5EF4-FFF2-40B4-BE49-F238E27FC236}">
                <a16:creationId xmlns:a16="http://schemas.microsoft.com/office/drawing/2014/main" id="{AB8968C6-D6E7-701C-3E9A-22A845501CE0}"/>
              </a:ext>
            </a:extLst>
          </p:cNvPr>
          <p:cNvSpPr>
            <a:spLocks noGrp="1"/>
          </p:cNvSpPr>
          <p:nvPr>
            <p:ph type="sldNum" sz="quarter" idx="5"/>
          </p:nvPr>
        </p:nvSpPr>
        <p:spPr/>
        <p:txBody>
          <a:bodyPr/>
          <a:lstStyle/>
          <a:p>
            <a:fld id="{DAC5F5F8-CF2F-46BA-81DC-1E28D791687C}" type="slidenum">
              <a:rPr lang="en-US" smtClean="0"/>
              <a:pPr/>
              <a:t>7</a:t>
            </a:fld>
            <a:endParaRPr lang="en-US"/>
          </a:p>
        </p:txBody>
      </p:sp>
    </p:spTree>
    <p:extLst>
      <p:ext uri="{BB962C8B-B14F-4D97-AF65-F5344CB8AC3E}">
        <p14:creationId xmlns:p14="http://schemas.microsoft.com/office/powerpoint/2010/main" val="3684984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E90A1-4880-6F08-B33B-2D1E160CD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25894-F6D8-F235-AD23-A6041934E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BA7EF-F560-CEA7-AAA7-5C54522443ED}"/>
              </a:ext>
            </a:extLst>
          </p:cNvPr>
          <p:cNvSpPr>
            <a:spLocks noGrp="1"/>
          </p:cNvSpPr>
          <p:nvPr>
            <p:ph type="body" idx="1"/>
          </p:nvPr>
        </p:nvSpPr>
        <p:spPr/>
        <p:txBody>
          <a:bodyPr/>
          <a:lstStyle/>
          <a:p>
            <a:r>
              <a:rPr lang="en-US" dirty="0"/>
              <a:t>https://www.researchgate.net/publication/330323646/figure/fig2/AS:962174709166124@1606411735542/Traditional-vs-recurrent-neural-networks-RNNs.png</a:t>
            </a:r>
          </a:p>
        </p:txBody>
      </p:sp>
      <p:sp>
        <p:nvSpPr>
          <p:cNvPr id="4" name="Slide Number Placeholder 3">
            <a:extLst>
              <a:ext uri="{FF2B5EF4-FFF2-40B4-BE49-F238E27FC236}">
                <a16:creationId xmlns:a16="http://schemas.microsoft.com/office/drawing/2014/main" id="{B73003FB-0741-7390-FB92-C8482F05ACC4}"/>
              </a:ext>
            </a:extLst>
          </p:cNvPr>
          <p:cNvSpPr>
            <a:spLocks noGrp="1"/>
          </p:cNvSpPr>
          <p:nvPr>
            <p:ph type="sldNum" sz="quarter" idx="5"/>
          </p:nvPr>
        </p:nvSpPr>
        <p:spPr/>
        <p:txBody>
          <a:bodyPr/>
          <a:lstStyle/>
          <a:p>
            <a:fld id="{DAC5F5F8-CF2F-46BA-81DC-1E28D791687C}" type="slidenum">
              <a:rPr lang="en-US" smtClean="0"/>
              <a:pPr/>
              <a:t>8</a:t>
            </a:fld>
            <a:endParaRPr lang="en-US"/>
          </a:p>
        </p:txBody>
      </p:sp>
    </p:spTree>
    <p:extLst>
      <p:ext uri="{BB962C8B-B14F-4D97-AF65-F5344CB8AC3E}">
        <p14:creationId xmlns:p14="http://schemas.microsoft.com/office/powerpoint/2010/main" val="151119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89AF-0455-92D0-A378-A1CEF519B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A1A08-C278-29E2-3B17-D27CB87B2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D5CBF-ADFF-2137-819A-8F937B751DEB}"/>
              </a:ext>
            </a:extLst>
          </p:cNvPr>
          <p:cNvSpPr>
            <a:spLocks noGrp="1"/>
          </p:cNvSpPr>
          <p:nvPr>
            <p:ph type="body" idx="1"/>
          </p:nvPr>
        </p:nvSpPr>
        <p:spPr/>
        <p:txBody>
          <a:bodyPr/>
          <a:lstStyle/>
          <a:p>
            <a:r>
              <a:rPr lang="en-US" dirty="0"/>
              <a:t>https://ai.stackexchange.com/questions/18198/what-is-the-difference-between-lstm-and-rnn</a:t>
            </a:r>
          </a:p>
        </p:txBody>
      </p:sp>
      <p:sp>
        <p:nvSpPr>
          <p:cNvPr id="4" name="Slide Number Placeholder 3">
            <a:extLst>
              <a:ext uri="{FF2B5EF4-FFF2-40B4-BE49-F238E27FC236}">
                <a16:creationId xmlns:a16="http://schemas.microsoft.com/office/drawing/2014/main" id="{6DDD1C63-CE8A-6E93-7783-1D74C4EA3A4D}"/>
              </a:ext>
            </a:extLst>
          </p:cNvPr>
          <p:cNvSpPr>
            <a:spLocks noGrp="1"/>
          </p:cNvSpPr>
          <p:nvPr>
            <p:ph type="sldNum" sz="quarter" idx="5"/>
          </p:nvPr>
        </p:nvSpPr>
        <p:spPr/>
        <p:txBody>
          <a:bodyPr/>
          <a:lstStyle/>
          <a:p>
            <a:fld id="{DAC5F5F8-CF2F-46BA-81DC-1E28D791687C}" type="slidenum">
              <a:rPr lang="en-US" smtClean="0"/>
              <a:pPr/>
              <a:t>9</a:t>
            </a:fld>
            <a:endParaRPr lang="en-US"/>
          </a:p>
        </p:txBody>
      </p:sp>
    </p:spTree>
    <p:extLst>
      <p:ext uri="{BB962C8B-B14F-4D97-AF65-F5344CB8AC3E}">
        <p14:creationId xmlns:p14="http://schemas.microsoft.com/office/powerpoint/2010/main" val="132587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9DDD-CA78-605C-419C-11DC76355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FEFBF-1218-ADEE-807B-F0276ADF8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E7264-6AF5-A5F2-A15B-5B563FFEA1EF}"/>
              </a:ext>
            </a:extLst>
          </p:cNvPr>
          <p:cNvSpPr>
            <a:spLocks noGrp="1"/>
          </p:cNvSpPr>
          <p:nvPr>
            <p:ph type="body" idx="1"/>
          </p:nvPr>
        </p:nvSpPr>
        <p:spPr/>
        <p:txBody>
          <a:bodyPr/>
          <a:lstStyle/>
          <a:p>
            <a:r>
              <a:rPr lang="en-US" dirty="0"/>
              <a:t>https://botpenguin.com/glossary/vanishing-gradient-problem</a:t>
            </a:r>
          </a:p>
        </p:txBody>
      </p:sp>
      <p:sp>
        <p:nvSpPr>
          <p:cNvPr id="4" name="Slide Number Placeholder 3">
            <a:extLst>
              <a:ext uri="{FF2B5EF4-FFF2-40B4-BE49-F238E27FC236}">
                <a16:creationId xmlns:a16="http://schemas.microsoft.com/office/drawing/2014/main" id="{0AB74166-A8BD-814A-448E-6A1F8C446CF7}"/>
              </a:ext>
            </a:extLst>
          </p:cNvPr>
          <p:cNvSpPr>
            <a:spLocks noGrp="1"/>
          </p:cNvSpPr>
          <p:nvPr>
            <p:ph type="sldNum" sz="quarter" idx="5"/>
          </p:nvPr>
        </p:nvSpPr>
        <p:spPr/>
        <p:txBody>
          <a:bodyPr/>
          <a:lstStyle/>
          <a:p>
            <a:fld id="{DAC5F5F8-CF2F-46BA-81DC-1E28D791687C}" type="slidenum">
              <a:rPr lang="en-US" smtClean="0"/>
              <a:pPr/>
              <a:t>10</a:t>
            </a:fld>
            <a:endParaRPr lang="en-US"/>
          </a:p>
        </p:txBody>
      </p:sp>
    </p:spTree>
    <p:extLst>
      <p:ext uri="{BB962C8B-B14F-4D97-AF65-F5344CB8AC3E}">
        <p14:creationId xmlns:p14="http://schemas.microsoft.com/office/powerpoint/2010/main" val="506605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dirty="0"/>
          </a:p>
        </p:txBody>
      </p:sp>
      <p:sp>
        <p:nvSpPr>
          <p:cNvPr id="2" name="Title 1"/>
          <p:cNvSpPr>
            <a:spLocks noGrp="1"/>
          </p:cNvSpPr>
          <p:nvPr>
            <p:ph type="ctrTitle"/>
          </p:nvPr>
        </p:nvSpPr>
        <p:spPr>
          <a:xfrm>
            <a:off x="1155702" y="4219047"/>
            <a:ext cx="9027389"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55702" y="7907867"/>
            <a:ext cx="9027389" cy="1384300"/>
          </a:xfrm>
        </p:spPr>
        <p:txBody>
          <a:bodyPr>
            <a:normAutofit/>
          </a:bodyPr>
          <a:lstStyle>
            <a:lvl1pPr marL="0" indent="0" algn="l">
              <a:spcBef>
                <a:spcPts val="0"/>
              </a:spcBef>
              <a:buNone/>
              <a:defRPr sz="240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99458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FA8191-E24C-7B6F-FB58-49DEEABA7B36}"/>
              </a:ext>
            </a:extLst>
          </p:cNvPr>
          <p:cNvSpPr/>
          <p:nvPr userDrawn="1"/>
        </p:nvSpPr>
        <p:spPr>
          <a:xfrm>
            <a:off x="0" y="3126686"/>
            <a:ext cx="18288000" cy="7160315"/>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1155702" y="4219047"/>
            <a:ext cx="9025128" cy="3581400"/>
          </a:xfrm>
        </p:spPr>
        <p:txBody>
          <a:bodyPr anchor="b">
            <a:normAutofit/>
          </a:bodyPr>
          <a:lstStyle>
            <a:lvl1pPr algn="l">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descr="A picture containing shape&#10;&#10;Description automatically generated">
            <a:extLst>
              <a:ext uri="{FF2B5EF4-FFF2-40B4-BE49-F238E27FC236}">
                <a16:creationId xmlns:a16="http://schemas.microsoft.com/office/drawing/2014/main" id="{2D846C45-8C01-7905-824B-5D2DC8633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132" y="1058971"/>
            <a:ext cx="2878667" cy="991779"/>
          </a:xfrm>
          <a:prstGeom prst="rect">
            <a:avLst/>
          </a:prstGeom>
        </p:spPr>
      </p:pic>
    </p:spTree>
    <p:extLst>
      <p:ext uri="{BB962C8B-B14F-4D97-AF65-F5344CB8AC3E}">
        <p14:creationId xmlns:p14="http://schemas.microsoft.com/office/powerpoint/2010/main" val="125878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5CD6645-E358-065F-49DF-A46CA41A8E9A}"/>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15" name="Text Placeholder 14">
            <a:extLst>
              <a:ext uri="{FF2B5EF4-FFF2-40B4-BE49-F238E27FC236}">
                <a16:creationId xmlns:a16="http://schemas.microsoft.com/office/drawing/2014/main" id="{11EA9A5A-39E0-5829-436D-EEF970CD4EA7}"/>
              </a:ext>
            </a:extLst>
          </p:cNvPr>
          <p:cNvSpPr>
            <a:spLocks noGrp="1"/>
          </p:cNvSpPr>
          <p:nvPr>
            <p:ph type="body" sz="quarter" idx="10"/>
          </p:nvPr>
        </p:nvSpPr>
        <p:spPr>
          <a:xfrm>
            <a:off x="1155697" y="2726267"/>
            <a:ext cx="15773400" cy="62005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3">
            <a:extLst>
              <a:ext uri="{FF2B5EF4-FFF2-40B4-BE49-F238E27FC236}">
                <a16:creationId xmlns:a16="http://schemas.microsoft.com/office/drawing/2014/main" id="{5C57E5FA-D7D8-C710-CDD2-D87B90040932}"/>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51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26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929217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Picture Placeholder 16">
            <a:extLst>
              <a:ext uri="{FF2B5EF4-FFF2-40B4-BE49-F238E27FC236}">
                <a16:creationId xmlns:a16="http://schemas.microsoft.com/office/drawing/2014/main" id="{61494F35-04CA-F2B5-C6F7-5C728C698CF1}"/>
              </a:ext>
            </a:extLst>
          </p:cNvPr>
          <p:cNvSpPr>
            <a:spLocks noGrp="1"/>
          </p:cNvSpPr>
          <p:nvPr>
            <p:ph type="pic" sz="quarter" idx="12"/>
          </p:nvPr>
        </p:nvSpPr>
        <p:spPr>
          <a:xfrm>
            <a:off x="11199993" y="3352799"/>
            <a:ext cx="5729103" cy="5590917"/>
          </a:xfrm>
          <a:solidFill>
            <a:schemeClr val="tx1">
              <a:alpha val="16000"/>
            </a:schemeClr>
          </a:solidFill>
        </p:spPr>
        <p:txBody>
          <a:bodyPr anchor="ctr">
            <a:normAutofit/>
          </a:bodyPr>
          <a:lstStyle>
            <a:lvl1pPr marL="0" indent="0" algn="ctr">
              <a:buNone/>
              <a:defRPr sz="28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8472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BRANDED_Title, Subtitle, and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15773400"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C057BD5-2581-983E-3DFA-697C692A58AE}"/>
              </a:ext>
            </a:extLst>
          </p:cNvPr>
          <p:cNvSpPr/>
          <p:nvPr userDrawn="1"/>
        </p:nvSpPr>
        <p:spPr>
          <a:xfrm>
            <a:off x="13546667" y="9443753"/>
            <a:ext cx="4741333" cy="843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7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F6E807-C49A-A04F-40C6-DF05095458B7}"/>
              </a:ext>
            </a:extLst>
          </p:cNvPr>
          <p:cNvSpPr/>
          <p:nvPr userDrawn="1"/>
        </p:nvSpPr>
        <p:spPr>
          <a:xfrm>
            <a:off x="0" y="1"/>
            <a:ext cx="18288000" cy="7823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257300" y="2917428"/>
            <a:ext cx="15773400" cy="1988345"/>
          </a:xfrm>
          <a:prstGeom prst="rect">
            <a:avLst/>
          </a:prstGeom>
        </p:spPr>
        <p:txBody>
          <a:bodyPr vert="horz" lIns="91440" tIns="45720" rIns="91440" bIns="45720" rtlCol="0" anchor="ctr">
            <a:normAutofit/>
          </a:bodyPr>
          <a:lstStyle>
            <a:lvl1pPr algn="ctr">
              <a:defRPr sz="4800">
                <a:solidFill>
                  <a:schemeClr val="bg1"/>
                </a:solidFill>
              </a:defRPr>
            </a:lvl1pPr>
          </a:lstStyle>
          <a:p>
            <a:r>
              <a:rPr lang="en-US" dirty="0"/>
              <a:t>Click to edit Master title style</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72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2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DFF1F5-619C-8D6A-D8B9-9E0A4EA7EF1D}"/>
              </a:ext>
            </a:extLst>
          </p:cNvPr>
          <p:cNvSpPr>
            <a:spLocks noGrp="1"/>
          </p:cNvSpPr>
          <p:nvPr>
            <p:ph type="body" sz="quarter" idx="10"/>
          </p:nvPr>
        </p:nvSpPr>
        <p:spPr>
          <a:xfrm>
            <a:off x="1155697" y="2197373"/>
            <a:ext cx="15773400" cy="863600"/>
          </a:xfrm>
        </p:spPr>
        <p:txBody>
          <a:bodyPr>
            <a:noAutofit/>
          </a:bodyPr>
          <a:lstStyle>
            <a:lvl1pPr marL="0" indent="0">
              <a:buFontTx/>
              <a:buNone/>
              <a:defRPr sz="2800">
                <a:solidFill>
                  <a:schemeClr val="accent3"/>
                </a:solidFill>
              </a:defRPr>
            </a:lvl1pPr>
            <a:lvl2pPr marL="685800" indent="0">
              <a:buFontTx/>
              <a:buNone/>
              <a:defRPr sz="3200"/>
            </a:lvl2pPr>
            <a:lvl3pPr marL="1371600" indent="0">
              <a:buFontTx/>
              <a:buNone/>
              <a:defRPr sz="3200"/>
            </a:lvl3pPr>
            <a:lvl4pPr marL="2057400" indent="0">
              <a:buFontTx/>
              <a:buNone/>
              <a:defRPr sz="3200"/>
            </a:lvl4pPr>
            <a:lvl5pPr marL="2743200" indent="0">
              <a:buFontTx/>
              <a:buNone/>
              <a:defRPr sz="3200"/>
            </a:lvl5pPr>
          </a:lstStyle>
          <a:p>
            <a:pPr lvl="0"/>
            <a:r>
              <a:rPr lang="en-US" dirty="0"/>
              <a:t>Click to edit Master text styles</a:t>
            </a:r>
          </a:p>
        </p:txBody>
      </p:sp>
      <p:sp>
        <p:nvSpPr>
          <p:cNvPr id="4" name="Title Placeholder 1">
            <a:extLst>
              <a:ext uri="{FF2B5EF4-FFF2-40B4-BE49-F238E27FC236}">
                <a16:creationId xmlns:a16="http://schemas.microsoft.com/office/drawing/2014/main" id="{2FC26906-D94E-3788-FB06-C71BA5BF6020}"/>
              </a:ext>
            </a:extLst>
          </p:cNvPr>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lvl1pPr>
              <a:defRPr sz="4000"/>
            </a:lvl1pPr>
          </a:lstStyle>
          <a:p>
            <a:r>
              <a:rPr lang="en-US" dirty="0"/>
              <a:t>Click to edit Master title style</a:t>
            </a:r>
          </a:p>
        </p:txBody>
      </p:sp>
      <p:sp>
        <p:nvSpPr>
          <p:cNvPr id="8" name="Text Placeholder 7">
            <a:extLst>
              <a:ext uri="{FF2B5EF4-FFF2-40B4-BE49-F238E27FC236}">
                <a16:creationId xmlns:a16="http://schemas.microsoft.com/office/drawing/2014/main" id="{EEA1C85E-D9ED-0767-C6CA-FBF53441B2B4}"/>
              </a:ext>
            </a:extLst>
          </p:cNvPr>
          <p:cNvSpPr>
            <a:spLocks noGrp="1"/>
          </p:cNvSpPr>
          <p:nvPr>
            <p:ph type="body" sz="quarter" idx="11"/>
          </p:nvPr>
        </p:nvSpPr>
        <p:spPr>
          <a:xfrm>
            <a:off x="1155697" y="3352799"/>
            <a:ext cx="7378703" cy="5590918"/>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3">
            <a:extLst>
              <a:ext uri="{FF2B5EF4-FFF2-40B4-BE49-F238E27FC236}">
                <a16:creationId xmlns:a16="http://schemas.microsoft.com/office/drawing/2014/main" id="{AEBEBCDC-8A59-2F62-E90A-4C50B6C37D5C}"/>
              </a:ext>
            </a:extLst>
          </p:cNvPr>
          <p:cNvSpPr txBox="1">
            <a:spLocks/>
          </p:cNvSpPr>
          <p:nvPr userDrawn="1"/>
        </p:nvSpPr>
        <p:spPr>
          <a:xfrm>
            <a:off x="1155697" y="9610813"/>
            <a:ext cx="2151835" cy="395114"/>
          </a:xfrm>
          <a:prstGeom prst="rect">
            <a:avLst/>
          </a:prstGeom>
        </p:spPr>
        <p:txBody>
          <a:bodyPr vert="horz" lIns="91440" tIns="45720" rIns="91440" bIns="45720" rtlCol="0" anchor="ctr"/>
          <a:lstStyle>
            <a:defPPr>
              <a:defRPr lang="en-US"/>
            </a:defPPr>
            <a:lvl1pPr marL="0" algn="r" defTabSz="457200" rtl="0" eaLnBrk="1" latinLnBrk="0" hangingPunct="1">
              <a:defRPr sz="2400" kern="1200">
                <a:solidFill>
                  <a:schemeClr val="bg1"/>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a:solidFill>
                  <a:schemeClr val="tx1"/>
                </a:solidFill>
                <a:latin typeface="Arial" panose="020B0604020202020204" pitchFamily="34" charset="0"/>
                <a:cs typeface="Arial" panose="020B0604020202020204" pitchFamily="34" charset="0"/>
              </a:rPr>
              <a:t>Page </a:t>
            </a:r>
            <a:fld id="{15C3B6D4-0ADD-464C-BD2D-257BE3E2D8D3}" type="slidenum">
              <a:rPr lang="en-US" sz="1400" smtClean="0">
                <a:solidFill>
                  <a:schemeClr val="tx1"/>
                </a:solidFill>
                <a:latin typeface="Arial" panose="020B0604020202020204" pitchFamily="34" charset="0"/>
                <a:cs typeface="Arial" panose="020B0604020202020204" pitchFamily="34" charset="0"/>
              </a:rPr>
              <a:pPr algn="l"/>
              <a:t>‹#›</a:t>
            </a:fld>
            <a:endParaRPr lang="en-US" sz="14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0083DBB-8F6E-467D-C641-425479F81F28}"/>
              </a:ext>
            </a:extLst>
          </p:cNvPr>
          <p:cNvSpPr>
            <a:spLocks noGrp="1"/>
          </p:cNvSpPr>
          <p:nvPr>
            <p:ph type="body" sz="quarter" idx="12"/>
          </p:nvPr>
        </p:nvSpPr>
        <p:spPr>
          <a:xfrm>
            <a:off x="9532934" y="3352271"/>
            <a:ext cx="7396163" cy="5588000"/>
          </a:xfrm>
        </p:spPr>
        <p:txBody>
          <a:bodyPr>
            <a:normAutofit/>
          </a:bodyPr>
          <a:lstStyle>
            <a:lvl1pPr marL="342900" indent="-342900">
              <a:buFont typeface="Wingdings" panose="05000000000000000000" pitchFamily="2" charset="2"/>
              <a:buChar char="§"/>
              <a:defRPr sz="2400"/>
            </a:lvl1pPr>
            <a:lvl2pPr marL="1028700" indent="-342900">
              <a:buFont typeface="Wingdings" panose="05000000000000000000" pitchFamily="2" charset="2"/>
              <a:buChar char="§"/>
              <a:defRPr sz="2000"/>
            </a:lvl2pPr>
            <a:lvl3pPr marL="1714500" indent="-342900">
              <a:buFont typeface="Wingdings" panose="05000000000000000000" pitchFamily="2" charset="2"/>
              <a:buChar char="§"/>
              <a:defRPr sz="1800"/>
            </a:lvl3pPr>
            <a:lvl4pPr marL="2400300" indent="-342900">
              <a:buFont typeface="Wingdings" panose="05000000000000000000" pitchFamily="2" charset="2"/>
              <a:buChar char="§"/>
              <a:defRPr sz="1800"/>
            </a:lvl4pPr>
            <a:lvl5pPr marL="3086100" indent="-342900">
              <a:buFont typeface="Wingdings" panose="05000000000000000000"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43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2286000" y="1683544"/>
            <a:ext cx="13716000" cy="35814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20" name="Google Shape;20;p2"/>
          <p:cNvSpPr txBox="1">
            <a:spLocks noGrp="1"/>
          </p:cNvSpPr>
          <p:nvPr>
            <p:ph type="dt" idx="10"/>
          </p:nvPr>
        </p:nvSpPr>
        <p:spPr>
          <a:xfrm>
            <a:off x="14719609" y="9643252"/>
            <a:ext cx="130694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103160" y="9643252"/>
            <a:ext cx="834927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6283568" y="9643252"/>
            <a:ext cx="747132"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7763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5697" y="209028"/>
            <a:ext cx="15773400" cy="198834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5697" y="2726267"/>
            <a:ext cx="15773400" cy="6200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55697" y="9534526"/>
            <a:ext cx="4114800" cy="547688"/>
          </a:xfrm>
          <a:prstGeom prst="rect">
            <a:avLst/>
          </a:prstGeom>
        </p:spPr>
        <p:txBody>
          <a:bodyPr vert="horz" lIns="91440" tIns="45720" rIns="91440" bIns="45720" rtlCol="0" anchor="ctr"/>
          <a:lstStyle>
            <a:lvl1pPr algn="l">
              <a:defRPr sz="1800">
                <a:solidFill>
                  <a:schemeClr val="tx1"/>
                </a:solidFill>
                <a:latin typeface="Arial" panose="020B0604020202020204" pitchFamily="34" charset="0"/>
                <a:cs typeface="Arial" panose="020B0604020202020204" pitchFamily="34" charset="0"/>
              </a:defRPr>
            </a:lvl1pPr>
          </a:lstStyle>
          <a:p>
            <a:fld id="{3EF21BC3-6855-482B-BE14-433C3AA25B72}" type="slidenum">
              <a:rPr lang="en-US" smtClean="0"/>
              <a:pPr/>
              <a:t>‹#›</a:t>
            </a:fld>
            <a:endParaRPr lang="en-US"/>
          </a:p>
        </p:txBody>
      </p:sp>
      <p:cxnSp>
        <p:nvCxnSpPr>
          <p:cNvPr id="12" name="Straight Connector 11">
            <a:extLst>
              <a:ext uri="{FF2B5EF4-FFF2-40B4-BE49-F238E27FC236}">
                <a16:creationId xmlns:a16="http://schemas.microsoft.com/office/drawing/2014/main" id="{655BF8F4-9CF3-58AD-1D19-2FC5E8004A43}"/>
              </a:ext>
            </a:extLst>
          </p:cNvPr>
          <p:cNvCxnSpPr>
            <a:cxnSpLocks/>
          </p:cNvCxnSpPr>
          <p:nvPr userDrawn="1"/>
        </p:nvCxnSpPr>
        <p:spPr>
          <a:xfrm>
            <a:off x="16802165" y="9641056"/>
            <a:ext cx="0" cy="34254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shape&#10;&#10;Description automatically generated">
            <a:extLst>
              <a:ext uri="{FF2B5EF4-FFF2-40B4-BE49-F238E27FC236}">
                <a16:creationId xmlns:a16="http://schemas.microsoft.com/office/drawing/2014/main" id="{05730FE6-9808-E59D-A5FF-D197158D56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6846633" y="9602074"/>
            <a:ext cx="1213194" cy="417978"/>
          </a:xfrm>
          <a:prstGeom prst="rect">
            <a:avLst/>
          </a:prstGeom>
        </p:spPr>
      </p:pic>
      <p:pic>
        <p:nvPicPr>
          <p:cNvPr id="9" name="Picture 8" descr="A green text on a black background&#10;&#10;Description automatically generated">
            <a:extLst>
              <a:ext uri="{FF2B5EF4-FFF2-40B4-BE49-F238E27FC236}">
                <a16:creationId xmlns:a16="http://schemas.microsoft.com/office/drawing/2014/main" id="{B61162B8-5C69-860C-DEF2-4AD0A11F35A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667223" y="9677029"/>
            <a:ext cx="925653" cy="270602"/>
          </a:xfrm>
          <a:prstGeom prst="rect">
            <a:avLst/>
          </a:prstGeom>
        </p:spPr>
      </p:pic>
    </p:spTree>
    <p:extLst>
      <p:ext uri="{BB962C8B-B14F-4D97-AF65-F5344CB8AC3E}">
        <p14:creationId xmlns:p14="http://schemas.microsoft.com/office/powerpoint/2010/main" val="973396642"/>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74" r:id="rId3"/>
    <p:sldLayoutId id="2147483684" r:id="rId4"/>
    <p:sldLayoutId id="2147483690" r:id="rId5"/>
    <p:sldLayoutId id="2147483689" r:id="rId6"/>
    <p:sldLayoutId id="2147483688" r:id="rId7"/>
    <p:sldLayoutId id="2147483685" r:id="rId8"/>
    <p:sldLayoutId id="2147483691" r:id="rId9"/>
  </p:sldLayoutIdLst>
  <p:txStyles>
    <p:titleStyle>
      <a:lvl1pPr algn="l" defTabSz="13716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reativecommons.org/licenses/by-nc/4.0/legalcod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4EBA068B-2FF1-FB89-2F1F-2626FDA6AC2D}"/>
              </a:ext>
            </a:extLst>
          </p:cNvPr>
          <p:cNvSpPr>
            <a:spLocks noGrp="1"/>
          </p:cNvSpPr>
          <p:nvPr>
            <p:ph type="ctrTitle"/>
          </p:nvPr>
        </p:nvSpPr>
        <p:spPr>
          <a:xfrm>
            <a:off x="1155701" y="4219047"/>
            <a:ext cx="10033223" cy="3581400"/>
          </a:xfrm>
        </p:spPr>
        <p:txBody>
          <a:bodyPr/>
          <a:lstStyle/>
          <a:p>
            <a:r>
              <a:rPr lang="en-US" dirty="0">
                <a:latin typeface="Arial"/>
                <a:cs typeface="Arial"/>
              </a:rPr>
              <a:t>Lecture 3.1 - Language Models and Attention</a:t>
            </a:r>
          </a:p>
        </p:txBody>
      </p:sp>
      <p:sp>
        <p:nvSpPr>
          <p:cNvPr id="45" name="Subtitle 44">
            <a:extLst>
              <a:ext uri="{FF2B5EF4-FFF2-40B4-BE49-F238E27FC236}">
                <a16:creationId xmlns:a16="http://schemas.microsoft.com/office/drawing/2014/main" id="{9162B3C6-DC4F-9333-7495-3ADDADB4E852}"/>
              </a:ext>
            </a:extLst>
          </p:cNvPr>
          <p:cNvSpPr>
            <a:spLocks noGrp="1"/>
          </p:cNvSpPr>
          <p:nvPr>
            <p:ph type="subTitle" idx="1"/>
          </p:nvPr>
        </p:nvSpPr>
        <p:spPr/>
        <p:txBody>
          <a:bodyPr/>
          <a:lstStyle/>
          <a:p>
            <a:r>
              <a:rPr lang="en-US" dirty="0"/>
              <a:t>Generative AI Teaching Kit</a:t>
            </a:r>
          </a:p>
        </p:txBody>
      </p:sp>
      <p:cxnSp>
        <p:nvCxnSpPr>
          <p:cNvPr id="29" name="Straight Connector 28">
            <a:extLst>
              <a:ext uri="{FF2B5EF4-FFF2-40B4-BE49-F238E27FC236}">
                <a16:creationId xmlns:a16="http://schemas.microsoft.com/office/drawing/2014/main" id="{225CC8BF-FCEA-BEFC-9B2F-BF5A0BBEAA02}"/>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91C7D1D-1EF7-437E-C59A-9EDAF77DD3B2}"/>
              </a:ext>
            </a:extLst>
          </p:cNvPr>
          <p:cNvPicPr>
            <a:picLocks noChangeAspect="1"/>
          </p:cNvPicPr>
          <p:nvPr/>
        </p:nvPicPr>
        <p:blipFill>
          <a:blip r:embed="rId3">
            <a:extLst>
              <a:ext uri="{28A0092B-C50C-407E-A947-70E740481C1C}">
                <a14:useLocalDpi xmlns:a14="http://schemas.microsoft.com/office/drawing/2010/main" val="0"/>
              </a:ext>
            </a:extLst>
          </a:blip>
          <a:srcRect t="6089" b="6089"/>
          <a:stretch/>
        </p:blipFill>
        <p:spPr>
          <a:xfrm>
            <a:off x="11030906" y="4219048"/>
            <a:ext cx="5776578" cy="5073120"/>
          </a:xfrm>
          <a:prstGeom prst="rect">
            <a:avLst/>
          </a:prstGeom>
        </p:spPr>
      </p:pic>
      <p:pic>
        <p:nvPicPr>
          <p:cNvPr id="2" name="Picture 1" descr="A green text on a black background&#10;&#10;Description automatically generated">
            <a:extLst>
              <a:ext uri="{FF2B5EF4-FFF2-40B4-BE49-F238E27FC236}">
                <a16:creationId xmlns:a16="http://schemas.microsoft.com/office/drawing/2014/main" id="{A5BC2650-98A6-C775-039B-2AF1582A5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spTree>
    <p:extLst>
      <p:ext uri="{BB962C8B-B14F-4D97-AF65-F5344CB8AC3E}">
        <p14:creationId xmlns:p14="http://schemas.microsoft.com/office/powerpoint/2010/main" val="80909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D55CB-00FB-9D26-F36D-4EC66D531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01273-390F-AC4E-98EF-3A0ADDD88DB3}"/>
              </a:ext>
            </a:extLst>
          </p:cNvPr>
          <p:cNvSpPr>
            <a:spLocks noGrp="1"/>
          </p:cNvSpPr>
          <p:nvPr>
            <p:ph type="title"/>
          </p:nvPr>
        </p:nvSpPr>
        <p:spPr/>
        <p:txBody>
          <a:bodyPr anchor="ctr"/>
          <a:lstStyle/>
          <a:p>
            <a:r>
              <a:rPr lang="en-US" dirty="0"/>
              <a:t>Limitations of RNNs and LSTMs in Language Modeling</a:t>
            </a:r>
          </a:p>
        </p:txBody>
      </p:sp>
      <p:sp>
        <p:nvSpPr>
          <p:cNvPr id="3" name="Text Placeholder 2">
            <a:extLst>
              <a:ext uri="{FF2B5EF4-FFF2-40B4-BE49-F238E27FC236}">
                <a16:creationId xmlns:a16="http://schemas.microsoft.com/office/drawing/2014/main" id="{835651DB-478E-08C0-8577-EBFAD9526482}"/>
              </a:ext>
            </a:extLst>
          </p:cNvPr>
          <p:cNvSpPr>
            <a:spLocks noGrp="1"/>
          </p:cNvSpPr>
          <p:nvPr>
            <p:ph type="body" sz="quarter" idx="10"/>
          </p:nvPr>
        </p:nvSpPr>
        <p:spPr>
          <a:xfrm>
            <a:off x="939866" y="1883884"/>
            <a:ext cx="11949869" cy="6964912"/>
          </a:xfrm>
        </p:spPr>
        <p:txBody>
          <a:bodyPr>
            <a:noAutofit/>
          </a:bodyPr>
          <a:lstStyle/>
          <a:p>
            <a:pPr marL="0" indent="0" algn="l">
              <a:lnSpc>
                <a:spcPct val="100000"/>
              </a:lnSpc>
              <a:spcBef>
                <a:spcPts val="0"/>
              </a:spcBef>
              <a:buNone/>
            </a:pPr>
            <a:r>
              <a:rPr lang="en-US" b="1" dirty="0">
                <a:solidFill>
                  <a:srgbClr val="0E0E0E"/>
                </a:solidFill>
              </a:rPr>
              <a:t>Sequential Processing Bottleneck</a:t>
            </a:r>
          </a:p>
          <a:p>
            <a:pPr>
              <a:lnSpc>
                <a:spcPct val="100000"/>
              </a:lnSpc>
              <a:spcBef>
                <a:spcPts val="0"/>
              </a:spcBef>
            </a:pPr>
            <a:r>
              <a:rPr lang="en-US" dirty="0">
                <a:solidFill>
                  <a:srgbClr val="0E0E0E"/>
                </a:solidFill>
              </a:rPr>
              <a:t>RNNs and LSTMs process inputs step-by-step, making training and inference slow for long sequences.</a:t>
            </a:r>
          </a:p>
          <a:p>
            <a:pPr marL="0" indent="0" algn="l">
              <a:lnSpc>
                <a:spcPct val="100000"/>
              </a:lnSpc>
              <a:spcBef>
                <a:spcPts val="0"/>
              </a:spcBef>
              <a:buNone/>
            </a:pPr>
            <a:r>
              <a:rPr lang="en-US" b="1" dirty="0">
                <a:solidFill>
                  <a:srgbClr val="0E0E0E"/>
                </a:solidFill>
              </a:rPr>
              <a:t>Vanishing Gradients</a:t>
            </a:r>
          </a:p>
          <a:p>
            <a:pPr>
              <a:lnSpc>
                <a:spcPct val="100000"/>
              </a:lnSpc>
              <a:spcBef>
                <a:spcPts val="0"/>
              </a:spcBef>
            </a:pPr>
            <a:r>
              <a:rPr lang="en-US" dirty="0">
                <a:solidFill>
                  <a:srgbClr val="0E0E0E"/>
                </a:solidFill>
              </a:rPr>
              <a:t>Gradients diminish as they backpropagate through many time steps, limiting the network’s ability to learn relationships across long sequences.</a:t>
            </a:r>
          </a:p>
          <a:p>
            <a:pPr marL="0" indent="0" algn="l">
              <a:lnSpc>
                <a:spcPct val="100000"/>
              </a:lnSpc>
              <a:spcBef>
                <a:spcPts val="0"/>
              </a:spcBef>
              <a:buNone/>
            </a:pPr>
            <a:r>
              <a:rPr lang="en-US" b="1" dirty="0">
                <a:solidFill>
                  <a:srgbClr val="0E0E0E"/>
                </a:solidFill>
              </a:rPr>
              <a:t>Challenges with Long-Range Dependencies</a:t>
            </a:r>
          </a:p>
          <a:p>
            <a:pPr>
              <a:lnSpc>
                <a:spcPct val="100000"/>
              </a:lnSpc>
              <a:spcBef>
                <a:spcPts val="0"/>
              </a:spcBef>
            </a:pPr>
            <a:r>
              <a:rPr lang="en-US" dirty="0">
                <a:solidFill>
                  <a:srgbClr val="0E0E0E"/>
                </a:solidFill>
              </a:rPr>
              <a:t>Even with LSTMs, retaining information from distant parts of a sequence is difficult, leading to a loss of context over time.</a:t>
            </a:r>
          </a:p>
          <a:p>
            <a:pPr marL="0" indent="0" algn="l">
              <a:lnSpc>
                <a:spcPct val="100000"/>
              </a:lnSpc>
              <a:spcBef>
                <a:spcPts val="0"/>
              </a:spcBef>
              <a:buNone/>
            </a:pPr>
            <a:r>
              <a:rPr lang="en-US" b="1" dirty="0">
                <a:solidFill>
                  <a:srgbClr val="0E0E0E"/>
                </a:solidFill>
              </a:rPr>
              <a:t>Focus on Local Context</a:t>
            </a:r>
          </a:p>
          <a:p>
            <a:pPr>
              <a:lnSpc>
                <a:spcPct val="100000"/>
              </a:lnSpc>
              <a:spcBef>
                <a:spcPts val="0"/>
              </a:spcBef>
            </a:pPr>
            <a:r>
              <a:rPr lang="en-US" dirty="0">
                <a:solidFill>
                  <a:srgbClr val="0E0E0E"/>
                </a:solidFill>
              </a:rPr>
              <a:t>RNNs and LSTMs prioritize immediate neighboring words but struggle to model relationships across the entire input effectively.</a:t>
            </a:r>
          </a:p>
          <a:p>
            <a:pPr>
              <a:lnSpc>
                <a:spcPct val="100000"/>
              </a:lnSpc>
              <a:spcBef>
                <a:spcPts val="0"/>
              </a:spcBef>
            </a:pPr>
            <a:endParaRPr lang="en-US" dirty="0">
              <a:solidFill>
                <a:srgbClr val="0E0E0E"/>
              </a:solidFill>
            </a:endParaRPr>
          </a:p>
          <a:p>
            <a:pPr>
              <a:lnSpc>
                <a:spcPct val="100000"/>
              </a:lnSpc>
              <a:spcBef>
                <a:spcPts val="0"/>
              </a:spcBef>
            </a:pPr>
            <a:endParaRPr lang="en-US" dirty="0">
              <a:solidFill>
                <a:srgbClr val="0E0E0E"/>
              </a:solidFill>
            </a:endParaRPr>
          </a:p>
          <a:p>
            <a:pPr>
              <a:lnSpc>
                <a:spcPct val="100000"/>
              </a:lnSpc>
              <a:spcBef>
                <a:spcPts val="0"/>
              </a:spcBef>
            </a:pPr>
            <a:endParaRPr lang="en-US" dirty="0">
              <a:solidFill>
                <a:srgbClr val="0E0E0E"/>
              </a:solidFill>
            </a:endParaRPr>
          </a:p>
          <a:p>
            <a:pPr marL="0" indent="0">
              <a:lnSpc>
                <a:spcPct val="100000"/>
              </a:lnSpc>
              <a:spcBef>
                <a:spcPts val="0"/>
              </a:spcBef>
              <a:buNone/>
            </a:pPr>
            <a:endParaRPr lang="en-US" dirty="0">
              <a:solidFill>
                <a:srgbClr val="0E0E0E"/>
              </a:solidFill>
            </a:endParaRPr>
          </a:p>
        </p:txBody>
      </p:sp>
      <p:pic>
        <p:nvPicPr>
          <p:cNvPr id="5123" name="Picture 3" descr="BotPenguin AI Chatbot maker">
            <a:extLst>
              <a:ext uri="{FF2B5EF4-FFF2-40B4-BE49-F238E27FC236}">
                <a16:creationId xmlns:a16="http://schemas.microsoft.com/office/drawing/2014/main" id="{95CA10FF-D232-FD03-DEF4-5DD9D916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8249" y="1773715"/>
            <a:ext cx="4671152" cy="46711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5AD663-3D32-3EC5-B8A0-2DF034F8ED29}"/>
              </a:ext>
            </a:extLst>
          </p:cNvPr>
          <p:cNvSpPr txBox="1"/>
          <p:nvPr/>
        </p:nvSpPr>
        <p:spPr>
          <a:xfrm>
            <a:off x="1155697" y="7479786"/>
            <a:ext cx="16735696" cy="1200329"/>
          </a:xfrm>
          <a:prstGeom prst="rect">
            <a:avLst/>
          </a:prstGeom>
          <a:noFill/>
        </p:spPr>
        <p:txBody>
          <a:bodyPr wrap="square">
            <a:spAutoFit/>
          </a:bodyPr>
          <a:lstStyle/>
          <a:p>
            <a:pPr marL="0" indent="0">
              <a:lnSpc>
                <a:spcPct val="100000"/>
              </a:lnSpc>
              <a:spcBef>
                <a:spcPts val="0"/>
              </a:spcBef>
              <a:buNone/>
            </a:pPr>
            <a:r>
              <a:rPr lang="en-US" sz="2400" b="1" dirty="0">
                <a:solidFill>
                  <a:srgbClr val="FF0000"/>
                </a:solidFill>
              </a:rPr>
              <a:t>The solution?</a:t>
            </a:r>
          </a:p>
          <a:p>
            <a:pPr marL="0" indent="0">
              <a:lnSpc>
                <a:spcPct val="100000"/>
              </a:lnSpc>
              <a:spcBef>
                <a:spcPts val="0"/>
              </a:spcBef>
              <a:buNone/>
            </a:pPr>
            <a:r>
              <a:rPr lang="en-US" sz="2400" b="1" dirty="0">
                <a:solidFill>
                  <a:srgbClr val="0E0E0E"/>
                </a:solidFill>
              </a:rPr>
              <a:t>A new mechanism that would enable parallel process, dynamically focusing on relevant sequence parts, and capturing long-range dependencies without the limitations of step-by-step computing or vanishing gradients…</a:t>
            </a:r>
          </a:p>
        </p:txBody>
      </p:sp>
    </p:spTree>
    <p:extLst>
      <p:ext uri="{BB962C8B-B14F-4D97-AF65-F5344CB8AC3E}">
        <p14:creationId xmlns:p14="http://schemas.microsoft.com/office/powerpoint/2010/main" val="68425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0E98927B-CAB8-C59A-2619-2E019D8D783A}"/>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6010EECA-7C33-E357-DF4E-56A8203EFC1A}"/>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Evolution of attention mechanisms pre-transformers</a:t>
            </a:r>
          </a:p>
        </p:txBody>
      </p:sp>
    </p:spTree>
    <p:extLst>
      <p:ext uri="{BB962C8B-B14F-4D97-AF65-F5344CB8AC3E}">
        <p14:creationId xmlns:p14="http://schemas.microsoft.com/office/powerpoint/2010/main" val="403778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2196-6092-4414-7FB5-EF38D19B3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50212-B7EE-2D98-44FD-12541C2DCE16}"/>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Adding Attention</a:t>
            </a:r>
          </a:p>
        </p:txBody>
      </p:sp>
      <p:sp>
        <p:nvSpPr>
          <p:cNvPr id="3" name="Text Placeholder 2">
            <a:extLst>
              <a:ext uri="{FF2B5EF4-FFF2-40B4-BE49-F238E27FC236}">
                <a16:creationId xmlns:a16="http://schemas.microsoft.com/office/drawing/2014/main" id="{B33CA8D0-5E57-AA4F-9EC8-D8DE67C6A8C6}"/>
              </a:ext>
            </a:extLst>
          </p:cNvPr>
          <p:cNvSpPr>
            <a:spLocks noGrp="1"/>
          </p:cNvSpPr>
          <p:nvPr>
            <p:ph type="body" sz="quarter" idx="10"/>
          </p:nvPr>
        </p:nvSpPr>
        <p:spPr>
          <a:xfrm>
            <a:off x="939865" y="1965232"/>
            <a:ext cx="11718515" cy="7638722"/>
          </a:xfrm>
        </p:spPr>
        <p:txBody>
          <a:bodyPr>
            <a:noAutofit/>
          </a:bodyPr>
          <a:lstStyle/>
          <a:p>
            <a:pPr marL="0" indent="0">
              <a:buNone/>
            </a:pPr>
            <a:r>
              <a:rPr lang="en-US" b="1" dirty="0"/>
              <a:t>What is Attention?</a:t>
            </a:r>
          </a:p>
          <a:p>
            <a:pPr marL="0" indent="0">
              <a:buNone/>
            </a:pPr>
            <a:r>
              <a:rPr lang="en-US" dirty="0"/>
              <a:t>Attention is a mechanism that enables a model to focus on the most relevant parts of the input while making predictions.</a:t>
            </a:r>
          </a:p>
          <a:p>
            <a:pPr marL="0" indent="0">
              <a:buNone/>
            </a:pPr>
            <a:r>
              <a:rPr lang="en-US" dirty="0"/>
              <a:t>Instead of treating all input information equally, it assigns varying levels of "importance" (weights) to different parts based on the task.</a:t>
            </a:r>
          </a:p>
          <a:p>
            <a:pPr marL="0" indent="0">
              <a:buNone/>
            </a:pPr>
            <a:endParaRPr lang="en-US" dirty="0"/>
          </a:p>
          <a:p>
            <a:pPr marL="0" indent="0">
              <a:buNone/>
            </a:pPr>
            <a:r>
              <a:rPr lang="en-US" b="1" u="sng" dirty="0"/>
              <a:t>Key Idea</a:t>
            </a:r>
            <a:r>
              <a:rPr lang="en-US" dirty="0"/>
              <a:t>: </a:t>
            </a:r>
          </a:p>
          <a:p>
            <a:pPr marL="0" indent="0">
              <a:buNone/>
            </a:pPr>
            <a:r>
              <a:rPr lang="en-US" dirty="0"/>
              <a:t>When processing sequences, attention computes a weighted sum of the input elements, where the weights represent how much "attention" each element deserves.</a:t>
            </a:r>
          </a:p>
          <a:p>
            <a:pPr marL="0" indent="0">
              <a:buNone/>
            </a:pPr>
            <a:endParaRPr lang="en-US" dirty="0"/>
          </a:p>
          <a:p>
            <a:pPr marL="0" indent="0">
              <a:buNone/>
            </a:pPr>
            <a:r>
              <a:rPr lang="en-US" b="1" dirty="0"/>
              <a:t>Different to other Layer types?</a:t>
            </a:r>
          </a:p>
          <a:p>
            <a:r>
              <a:rPr lang="en-US" i="1" u="sng" dirty="0"/>
              <a:t>Fully Connected</a:t>
            </a:r>
            <a:r>
              <a:rPr lang="en-US" dirty="0"/>
              <a:t>: Listens to everyone equally, regardless of relevance.</a:t>
            </a:r>
          </a:p>
          <a:p>
            <a:r>
              <a:rPr lang="en-US" i="1" u="sng" dirty="0"/>
              <a:t>Convolution</a:t>
            </a:r>
            <a:r>
              <a:rPr lang="en-US" dirty="0"/>
              <a:t>: Pays attention only to nearby neighbors.</a:t>
            </a:r>
          </a:p>
          <a:p>
            <a:r>
              <a:rPr lang="en-US" i="1" u="sng" dirty="0"/>
              <a:t>Attention</a:t>
            </a:r>
            <a:r>
              <a:rPr lang="en-US" dirty="0"/>
              <a:t>: Actively decides who to listen to, whether they are nearby or far away.</a:t>
            </a:r>
          </a:p>
        </p:txBody>
      </p:sp>
      <p:pic>
        <p:nvPicPr>
          <p:cNvPr id="6149" name="Picture 5" descr="How Attention works in Deep Learning: understanding the attention mechanism in sequence models">
            <a:extLst>
              <a:ext uri="{FF2B5EF4-FFF2-40B4-BE49-F238E27FC236}">
                <a16:creationId xmlns:a16="http://schemas.microsoft.com/office/drawing/2014/main" id="{B6434F6C-518E-285E-1DB2-D84D03E89F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54"/>
          <a:stretch/>
        </p:blipFill>
        <p:spPr bwMode="auto">
          <a:xfrm>
            <a:off x="13782926" y="5354198"/>
            <a:ext cx="3377922" cy="3531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ow Attention works in Deep Learning: understanding the attention mechanism in sequence models">
            <a:extLst>
              <a:ext uri="{FF2B5EF4-FFF2-40B4-BE49-F238E27FC236}">
                <a16:creationId xmlns:a16="http://schemas.microsoft.com/office/drawing/2014/main" id="{93FF972E-2046-29AA-9D1A-93727DB3A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454"/>
          <a:stretch/>
        </p:blipFill>
        <p:spPr bwMode="auto">
          <a:xfrm>
            <a:off x="13970213" y="1258678"/>
            <a:ext cx="3377922" cy="353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34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6A48D-18B8-B721-7221-236548328B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BB16E3-B0D3-8597-7FF4-295099667AFA}"/>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Early Attention Attempts – Bahdanau et.al 2014</a:t>
            </a:r>
          </a:p>
        </p:txBody>
      </p:sp>
      <p:sp>
        <p:nvSpPr>
          <p:cNvPr id="3" name="Text Placeholder 2">
            <a:extLst>
              <a:ext uri="{FF2B5EF4-FFF2-40B4-BE49-F238E27FC236}">
                <a16:creationId xmlns:a16="http://schemas.microsoft.com/office/drawing/2014/main" id="{551F09E1-FAA8-D877-B359-21001F876395}"/>
              </a:ext>
            </a:extLst>
          </p:cNvPr>
          <p:cNvSpPr>
            <a:spLocks noGrp="1"/>
          </p:cNvSpPr>
          <p:nvPr>
            <p:ph type="body" sz="quarter" idx="10"/>
          </p:nvPr>
        </p:nvSpPr>
        <p:spPr>
          <a:xfrm>
            <a:off x="517792" y="1915046"/>
            <a:ext cx="17197331" cy="6200518"/>
          </a:xfrm>
        </p:spPr>
        <p:txBody>
          <a:bodyPr>
            <a:noAutofit/>
          </a:bodyPr>
          <a:lstStyle/>
          <a:p>
            <a:pPr marL="0" indent="0">
              <a:buNone/>
            </a:pPr>
            <a:r>
              <a:rPr lang="en-US" dirty="0"/>
              <a:t>Bahdanau et.al introduced a mechanism to dynamically focus on specific parts of the input sequence while generating each element of the output sequence.</a:t>
            </a:r>
          </a:p>
          <a:p>
            <a:r>
              <a:rPr lang="en-US" dirty="0"/>
              <a:t>The encoder produces a set of </a:t>
            </a:r>
            <a:r>
              <a:rPr lang="en-US" b="1" dirty="0"/>
              <a:t>context vectors</a:t>
            </a:r>
            <a:r>
              <a:rPr lang="en-US" dirty="0"/>
              <a:t> (hidden states) for each input token.</a:t>
            </a:r>
          </a:p>
          <a:p>
            <a:r>
              <a:rPr lang="en-US" dirty="0"/>
              <a:t>For each output token, the decoder calculates an </a:t>
            </a:r>
            <a:r>
              <a:rPr lang="en-US" b="1" dirty="0"/>
              <a:t>attention score</a:t>
            </a:r>
            <a:r>
              <a:rPr lang="en-US" dirty="0"/>
              <a:t> for each input token based on its relevance to the current decoding step.</a:t>
            </a:r>
          </a:p>
          <a:p>
            <a:r>
              <a:rPr lang="en-US" dirty="0"/>
              <a:t>The scores are normalized (using SoftMax) to produce attention weights, which are used to compute a </a:t>
            </a:r>
            <a:r>
              <a:rPr lang="en-US" b="1" dirty="0"/>
              <a:t>weighted sum of encoder hidden states</a:t>
            </a:r>
            <a:r>
              <a:rPr lang="en-US" dirty="0"/>
              <a:t> (context vector).</a:t>
            </a:r>
          </a:p>
          <a:p>
            <a:r>
              <a:rPr lang="en-US" dirty="0"/>
              <a:t>This context vector is then used by the decoder to produce the next output token.</a:t>
            </a:r>
          </a:p>
          <a:p>
            <a:endParaRPr lang="en-US" dirty="0"/>
          </a:p>
        </p:txBody>
      </p:sp>
      <p:pic>
        <p:nvPicPr>
          <p:cNvPr id="5" name="Picture 4">
            <a:extLst>
              <a:ext uri="{FF2B5EF4-FFF2-40B4-BE49-F238E27FC236}">
                <a16:creationId xmlns:a16="http://schemas.microsoft.com/office/drawing/2014/main" id="{16837767-8216-EAEC-C18D-C1A2DB40AE36}"/>
              </a:ext>
            </a:extLst>
          </p:cNvPr>
          <p:cNvPicPr>
            <a:picLocks noChangeAspect="1"/>
          </p:cNvPicPr>
          <p:nvPr/>
        </p:nvPicPr>
        <p:blipFill>
          <a:blip r:embed="rId3"/>
          <a:stretch>
            <a:fillRect/>
          </a:stretch>
        </p:blipFill>
        <p:spPr>
          <a:xfrm>
            <a:off x="12460077" y="5042748"/>
            <a:ext cx="2777325" cy="5035224"/>
          </a:xfrm>
          <a:prstGeom prst="rect">
            <a:avLst/>
          </a:prstGeom>
        </p:spPr>
      </p:pic>
      <p:pic>
        <p:nvPicPr>
          <p:cNvPr id="12" name="Picture 11">
            <a:extLst>
              <a:ext uri="{FF2B5EF4-FFF2-40B4-BE49-F238E27FC236}">
                <a16:creationId xmlns:a16="http://schemas.microsoft.com/office/drawing/2014/main" id="{378BC44A-746E-0455-E611-23517C27B243}"/>
              </a:ext>
            </a:extLst>
          </p:cNvPr>
          <p:cNvPicPr>
            <a:picLocks noChangeAspect="1"/>
          </p:cNvPicPr>
          <p:nvPr/>
        </p:nvPicPr>
        <p:blipFill>
          <a:blip r:embed="rId4"/>
          <a:stretch>
            <a:fillRect/>
          </a:stretch>
        </p:blipFill>
        <p:spPr>
          <a:xfrm>
            <a:off x="3778787" y="5385707"/>
            <a:ext cx="7712574" cy="4692265"/>
          </a:xfrm>
          <a:prstGeom prst="rect">
            <a:avLst/>
          </a:prstGeom>
        </p:spPr>
      </p:pic>
    </p:spTree>
    <p:extLst>
      <p:ext uri="{BB962C8B-B14F-4D97-AF65-F5344CB8AC3E}">
        <p14:creationId xmlns:p14="http://schemas.microsoft.com/office/powerpoint/2010/main" val="2950203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197E8-3EEB-9CEA-1FF6-FDA806CB9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8D2C4-3AB8-70F7-8F12-7B31CD2FD8F6}"/>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Improved Attention – Luong et.al 2015</a:t>
            </a:r>
          </a:p>
        </p:txBody>
      </p:sp>
      <p:sp>
        <p:nvSpPr>
          <p:cNvPr id="3" name="Text Placeholder 2">
            <a:extLst>
              <a:ext uri="{FF2B5EF4-FFF2-40B4-BE49-F238E27FC236}">
                <a16:creationId xmlns:a16="http://schemas.microsoft.com/office/drawing/2014/main" id="{E52AEC7E-E91A-AAEB-23DB-8F63093385FD}"/>
              </a:ext>
            </a:extLst>
          </p:cNvPr>
          <p:cNvSpPr>
            <a:spLocks noGrp="1"/>
          </p:cNvSpPr>
          <p:nvPr>
            <p:ph type="body" sz="quarter" idx="10"/>
          </p:nvPr>
        </p:nvSpPr>
        <p:spPr>
          <a:xfrm>
            <a:off x="667986" y="2346593"/>
            <a:ext cx="13158132" cy="6502203"/>
          </a:xfrm>
        </p:spPr>
        <p:txBody>
          <a:bodyPr>
            <a:noAutofit/>
          </a:bodyPr>
          <a:lstStyle/>
          <a:p>
            <a:pPr marL="0" indent="0">
              <a:buNone/>
            </a:pPr>
            <a:r>
              <a:rPr lang="en-US" b="1" dirty="0"/>
              <a:t>Luong et.al i</a:t>
            </a:r>
            <a:r>
              <a:rPr lang="en-US" dirty="0"/>
              <a:t>ntroduced in the paper </a:t>
            </a:r>
            <a:r>
              <a:rPr lang="en-US" i="1" dirty="0"/>
              <a:t>“Effective Approaches to Attention-based Neural Machine Translation”</a:t>
            </a:r>
            <a:r>
              <a:rPr lang="en-US" dirty="0"/>
              <a:t> by Minh-Thang Luong et al., this innovation focused on improving the computational efficiency and flexibility of attention mechanisms.</a:t>
            </a:r>
          </a:p>
          <a:p>
            <a:pPr marL="0" indent="0">
              <a:buNone/>
            </a:pPr>
            <a:r>
              <a:rPr lang="en-US" b="1" dirty="0"/>
              <a:t>Multiplicative Attention (Dot-Product Scoring)</a:t>
            </a:r>
            <a:r>
              <a:rPr lang="en-US" dirty="0"/>
              <a:t>:</a:t>
            </a:r>
          </a:p>
          <a:p>
            <a:pPr marL="114300"/>
            <a:r>
              <a:rPr lang="en-US" dirty="0"/>
              <a:t>Replaced Bahdanau's additive scoring function with a simpler </a:t>
            </a:r>
            <a:r>
              <a:rPr lang="en-US" b="1" dirty="0"/>
              <a:t>dot-product</a:t>
            </a:r>
            <a:r>
              <a:rPr lang="en-US" dirty="0"/>
              <a:t> or </a:t>
            </a:r>
            <a:r>
              <a:rPr lang="en-US" b="1" dirty="0"/>
              <a:t>scaled dot-product</a:t>
            </a:r>
            <a:r>
              <a:rPr lang="en-US" dirty="0"/>
              <a:t> function to calculate attention scores.</a:t>
            </a:r>
          </a:p>
          <a:p>
            <a:pPr marL="114300"/>
            <a:r>
              <a:rPr lang="en-US" dirty="0"/>
              <a:t>Resulted in faster computations while maintaining strong performance.</a:t>
            </a:r>
          </a:p>
          <a:p>
            <a:pPr marL="457200" lvl="1" indent="0">
              <a:buNone/>
            </a:pPr>
            <a:endParaRPr lang="en-US" dirty="0"/>
          </a:p>
          <a:p>
            <a:pPr marL="0" indent="0">
              <a:buNone/>
            </a:pPr>
            <a:r>
              <a:rPr lang="en-US" b="1" dirty="0"/>
              <a:t>Global vs. Local Attention</a:t>
            </a:r>
            <a:r>
              <a:rPr lang="en-US" dirty="0"/>
              <a:t>:</a:t>
            </a:r>
          </a:p>
          <a:p>
            <a:pPr marL="0" indent="-228600">
              <a:buNone/>
            </a:pPr>
            <a:r>
              <a:rPr lang="en-US" dirty="0"/>
              <a:t>Proposed two types of attention mechanisms:</a:t>
            </a:r>
          </a:p>
          <a:p>
            <a:pPr marL="457200" lvl="1" indent="-228600">
              <a:buFont typeface="+mj-lt"/>
              <a:buAutoNum type="arabicPeriod"/>
            </a:pPr>
            <a:r>
              <a:rPr lang="en-US" b="1" dirty="0"/>
              <a:t>Global Attention</a:t>
            </a:r>
            <a:r>
              <a:rPr lang="en-US" dirty="0"/>
              <a:t>: Attends to all input tokens for each output token (like Bahdanau et.al).</a:t>
            </a:r>
          </a:p>
          <a:p>
            <a:pPr marL="457200" lvl="1" indent="-228600">
              <a:buFont typeface="+mj-lt"/>
              <a:buAutoNum type="arabicPeriod"/>
            </a:pPr>
            <a:r>
              <a:rPr lang="en-US" b="1" dirty="0"/>
              <a:t>Local Attention</a:t>
            </a:r>
            <a:r>
              <a:rPr lang="en-US" dirty="0"/>
              <a:t>: Focuses on a subset of the input sequence for efficiency, using a predicted alignment window.</a:t>
            </a:r>
          </a:p>
          <a:p>
            <a:pPr marL="0" indent="0">
              <a:buNone/>
            </a:pPr>
            <a:r>
              <a:rPr lang="en-US" b="1" dirty="0"/>
              <a:t>Improved Training Efficiency</a:t>
            </a:r>
            <a:r>
              <a:rPr lang="en-US" dirty="0"/>
              <a:t>:</a:t>
            </a:r>
          </a:p>
          <a:p>
            <a:pPr marL="0" indent="-228600">
              <a:buNone/>
            </a:pPr>
            <a:r>
              <a:rPr lang="en-US" dirty="0"/>
              <a:t>By simplifying the attention computation, Luong et.al allowed larger models and longer sequences to be trained more effectively.</a:t>
            </a:r>
          </a:p>
        </p:txBody>
      </p:sp>
      <p:pic>
        <p:nvPicPr>
          <p:cNvPr id="5" name="Picture 4">
            <a:extLst>
              <a:ext uri="{FF2B5EF4-FFF2-40B4-BE49-F238E27FC236}">
                <a16:creationId xmlns:a16="http://schemas.microsoft.com/office/drawing/2014/main" id="{A2108535-65F2-F438-72AA-5A1E1A1FF87E}"/>
              </a:ext>
            </a:extLst>
          </p:cNvPr>
          <p:cNvPicPr>
            <a:picLocks noChangeAspect="1"/>
          </p:cNvPicPr>
          <p:nvPr/>
        </p:nvPicPr>
        <p:blipFill>
          <a:blip r:embed="rId3"/>
          <a:stretch>
            <a:fillRect/>
          </a:stretch>
        </p:blipFill>
        <p:spPr>
          <a:xfrm>
            <a:off x="13826117" y="886884"/>
            <a:ext cx="3793898" cy="4473051"/>
          </a:xfrm>
          <a:prstGeom prst="rect">
            <a:avLst/>
          </a:prstGeom>
        </p:spPr>
      </p:pic>
      <p:pic>
        <p:nvPicPr>
          <p:cNvPr id="7" name="Picture 6">
            <a:extLst>
              <a:ext uri="{FF2B5EF4-FFF2-40B4-BE49-F238E27FC236}">
                <a16:creationId xmlns:a16="http://schemas.microsoft.com/office/drawing/2014/main" id="{7A1BB4D7-DF92-1ABF-0BCF-BCF8897E02A5}"/>
              </a:ext>
            </a:extLst>
          </p:cNvPr>
          <p:cNvPicPr>
            <a:picLocks noChangeAspect="1"/>
          </p:cNvPicPr>
          <p:nvPr/>
        </p:nvPicPr>
        <p:blipFill>
          <a:blip r:embed="rId4"/>
          <a:stretch>
            <a:fillRect/>
          </a:stretch>
        </p:blipFill>
        <p:spPr>
          <a:xfrm>
            <a:off x="14039810" y="5359935"/>
            <a:ext cx="3366512" cy="4392976"/>
          </a:xfrm>
          <a:prstGeom prst="rect">
            <a:avLst/>
          </a:prstGeom>
        </p:spPr>
      </p:pic>
    </p:spTree>
    <p:extLst>
      <p:ext uri="{BB962C8B-B14F-4D97-AF65-F5344CB8AC3E}">
        <p14:creationId xmlns:p14="http://schemas.microsoft.com/office/powerpoint/2010/main" val="286209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5661-6FF5-3060-7537-BA0EDB8B0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E877B-E783-C0F0-6F3A-0B66E2A50E1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Early Self-Attention – Lin et.al 2017</a:t>
            </a:r>
          </a:p>
        </p:txBody>
      </p:sp>
      <p:sp>
        <p:nvSpPr>
          <p:cNvPr id="3" name="Text Placeholder 2">
            <a:extLst>
              <a:ext uri="{FF2B5EF4-FFF2-40B4-BE49-F238E27FC236}">
                <a16:creationId xmlns:a16="http://schemas.microsoft.com/office/drawing/2014/main" id="{85BFAF4F-BEE0-8507-DCC2-E326AB27A04E}"/>
              </a:ext>
            </a:extLst>
          </p:cNvPr>
          <p:cNvSpPr>
            <a:spLocks noGrp="1"/>
          </p:cNvSpPr>
          <p:nvPr>
            <p:ph type="body" sz="quarter" idx="10"/>
          </p:nvPr>
        </p:nvSpPr>
        <p:spPr>
          <a:xfrm>
            <a:off x="667987" y="2346593"/>
            <a:ext cx="8784486" cy="6502203"/>
          </a:xfrm>
        </p:spPr>
        <p:txBody>
          <a:bodyPr>
            <a:noAutofit/>
          </a:bodyPr>
          <a:lstStyle/>
          <a:p>
            <a:pPr marL="0" indent="0">
              <a:buNone/>
            </a:pPr>
            <a:r>
              <a:rPr lang="en-US" b="1" dirty="0"/>
              <a:t>Lin et al.</a:t>
            </a:r>
            <a:r>
              <a:rPr lang="en-US" dirty="0"/>
              <a:t> introduced a self-attention mechanism to create structured, multi-aspect sentence embeddings, enabling models to focus on different parts of a sentence simultaneously.</a:t>
            </a:r>
          </a:p>
          <a:p>
            <a:pPr marL="0" indent="0">
              <a:buNone/>
            </a:pPr>
            <a:endParaRPr lang="en-US" dirty="0"/>
          </a:p>
          <a:p>
            <a:r>
              <a:rPr lang="en-US" b="1" dirty="0"/>
              <a:t>Self-Attention for Sentence Embeddings:</a:t>
            </a:r>
          </a:p>
          <a:p>
            <a:pPr marL="0" indent="0">
              <a:spcBef>
                <a:spcPts val="0"/>
              </a:spcBef>
              <a:buNone/>
            </a:pPr>
            <a:r>
              <a:rPr lang="en-US" dirty="0"/>
              <a:t>Dynamically assigns attention weights to input tokens, emphasizing their importance to the sentence representation.</a:t>
            </a:r>
          </a:p>
          <a:p>
            <a:pPr marL="0" indent="0">
              <a:spcBef>
                <a:spcPts val="0"/>
              </a:spcBef>
              <a:buNone/>
            </a:pPr>
            <a:endParaRPr lang="en-US" dirty="0"/>
          </a:p>
          <a:p>
            <a:pPr>
              <a:spcBef>
                <a:spcPts val="0"/>
              </a:spcBef>
            </a:pPr>
            <a:endParaRPr lang="en-US" dirty="0"/>
          </a:p>
          <a:p>
            <a:pPr>
              <a:spcBef>
                <a:spcPts val="0"/>
              </a:spcBef>
            </a:pPr>
            <a:r>
              <a:rPr lang="en-US" b="1" dirty="0"/>
              <a:t>Multi-Aspect Representations:</a:t>
            </a:r>
          </a:p>
          <a:p>
            <a:pPr marL="0" indent="0">
              <a:spcBef>
                <a:spcPts val="0"/>
              </a:spcBef>
              <a:buNone/>
            </a:pPr>
            <a:r>
              <a:rPr lang="en-US" dirty="0"/>
              <a:t>Captures diverse aspects of a sentence by generating </a:t>
            </a:r>
            <a:r>
              <a:rPr lang="en-US" b="1" dirty="0"/>
              <a:t>multiple attention vectors (hops)</a:t>
            </a:r>
            <a:r>
              <a:rPr lang="en-US" dirty="0"/>
              <a:t>, enabling richer embeddings.</a:t>
            </a:r>
          </a:p>
          <a:p>
            <a:pPr marL="0" indent="0">
              <a:spcBef>
                <a:spcPts val="0"/>
              </a:spcBef>
              <a:buNone/>
            </a:pPr>
            <a:endParaRPr lang="en-US" dirty="0"/>
          </a:p>
          <a:p>
            <a:pPr>
              <a:spcBef>
                <a:spcPts val="0"/>
              </a:spcBef>
            </a:pPr>
            <a:endParaRPr lang="en-US" b="1" dirty="0"/>
          </a:p>
          <a:p>
            <a:pPr>
              <a:spcBef>
                <a:spcPts val="0"/>
              </a:spcBef>
            </a:pPr>
            <a:r>
              <a:rPr lang="en-US" b="1" dirty="0"/>
              <a:t>Regularization for Diversity:</a:t>
            </a:r>
          </a:p>
          <a:p>
            <a:pPr marL="0" indent="0">
              <a:spcBef>
                <a:spcPts val="0"/>
              </a:spcBef>
              <a:buNone/>
            </a:pPr>
            <a:r>
              <a:rPr lang="en-US" dirty="0"/>
              <a:t>Introduced a </a:t>
            </a:r>
            <a:r>
              <a:rPr lang="en-US" b="1" dirty="0"/>
              <a:t>penalty term</a:t>
            </a:r>
            <a:r>
              <a:rPr lang="en-US" dirty="0"/>
              <a:t> to ensure attention focuses on distinct sentence parts, reducing redundancy.</a:t>
            </a:r>
          </a:p>
        </p:txBody>
      </p:sp>
      <p:pic>
        <p:nvPicPr>
          <p:cNvPr id="6" name="Picture 5">
            <a:extLst>
              <a:ext uri="{FF2B5EF4-FFF2-40B4-BE49-F238E27FC236}">
                <a16:creationId xmlns:a16="http://schemas.microsoft.com/office/drawing/2014/main" id="{EE855206-3B90-7F54-D79E-00537524908B}"/>
              </a:ext>
            </a:extLst>
          </p:cNvPr>
          <p:cNvPicPr>
            <a:picLocks noChangeAspect="1"/>
          </p:cNvPicPr>
          <p:nvPr/>
        </p:nvPicPr>
        <p:blipFill>
          <a:blip r:embed="rId3"/>
          <a:srcRect l="6977" t="8205" r="4847"/>
          <a:stretch/>
        </p:blipFill>
        <p:spPr>
          <a:xfrm>
            <a:off x="10631277" y="1161773"/>
            <a:ext cx="5468408" cy="3145823"/>
          </a:xfrm>
          <a:prstGeom prst="rect">
            <a:avLst/>
          </a:prstGeom>
        </p:spPr>
      </p:pic>
      <p:pic>
        <p:nvPicPr>
          <p:cNvPr id="9" name="Picture 8">
            <a:extLst>
              <a:ext uri="{FF2B5EF4-FFF2-40B4-BE49-F238E27FC236}">
                <a16:creationId xmlns:a16="http://schemas.microsoft.com/office/drawing/2014/main" id="{E2BD01A5-0D45-B23A-3AD9-554801A29D12}"/>
              </a:ext>
            </a:extLst>
          </p:cNvPr>
          <p:cNvPicPr>
            <a:picLocks noChangeAspect="1"/>
          </p:cNvPicPr>
          <p:nvPr/>
        </p:nvPicPr>
        <p:blipFill>
          <a:blip r:embed="rId4"/>
          <a:stretch>
            <a:fillRect/>
          </a:stretch>
        </p:blipFill>
        <p:spPr>
          <a:xfrm>
            <a:off x="10543261" y="4307596"/>
            <a:ext cx="7744739" cy="5638101"/>
          </a:xfrm>
          <a:prstGeom prst="rect">
            <a:avLst/>
          </a:prstGeom>
        </p:spPr>
      </p:pic>
    </p:spTree>
    <p:extLst>
      <p:ext uri="{BB962C8B-B14F-4D97-AF65-F5344CB8AC3E}">
        <p14:creationId xmlns:p14="http://schemas.microsoft.com/office/powerpoint/2010/main" val="233631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D5B4-67E0-3C2B-5F02-23DE8701A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578D0-DE4E-F9DD-450A-F046BD2E7803}"/>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Remaining Limitations with Attention Methods</a:t>
            </a:r>
          </a:p>
        </p:txBody>
      </p:sp>
      <p:sp>
        <p:nvSpPr>
          <p:cNvPr id="3" name="Text Placeholder 2">
            <a:extLst>
              <a:ext uri="{FF2B5EF4-FFF2-40B4-BE49-F238E27FC236}">
                <a16:creationId xmlns:a16="http://schemas.microsoft.com/office/drawing/2014/main" id="{40225A74-B15A-5512-50B5-571E4E8B8045}"/>
              </a:ext>
            </a:extLst>
          </p:cNvPr>
          <p:cNvSpPr>
            <a:spLocks noGrp="1"/>
          </p:cNvSpPr>
          <p:nvPr>
            <p:ph type="body" sz="quarter" idx="10"/>
          </p:nvPr>
        </p:nvSpPr>
        <p:spPr>
          <a:xfrm>
            <a:off x="884781" y="2043241"/>
            <a:ext cx="16247522" cy="6200518"/>
          </a:xfrm>
        </p:spPr>
        <p:txBody>
          <a:bodyPr>
            <a:noAutofit/>
          </a:bodyPr>
          <a:lstStyle/>
          <a:p>
            <a:pPr marL="0" indent="0">
              <a:lnSpc>
                <a:spcPct val="100000"/>
              </a:lnSpc>
              <a:spcBef>
                <a:spcPts val="0"/>
              </a:spcBef>
              <a:buNone/>
            </a:pPr>
            <a:r>
              <a:rPr lang="en-US" sz="2800" dirty="0"/>
              <a:t>Despite the novel innovations of attention methods, these approaches still suffered from some general limitations, preventing their widespread use.</a:t>
            </a:r>
          </a:p>
          <a:p>
            <a:pPr marL="0" indent="0">
              <a:lnSpc>
                <a:spcPct val="100000"/>
              </a:lnSpc>
              <a:spcBef>
                <a:spcPts val="0"/>
              </a:spcBef>
              <a:buNone/>
            </a:pPr>
            <a:endParaRPr lang="en-US" sz="2800" b="1" dirty="0"/>
          </a:p>
          <a:p>
            <a:pPr marL="0" indent="0">
              <a:lnSpc>
                <a:spcPct val="100000"/>
              </a:lnSpc>
              <a:spcBef>
                <a:spcPts val="0"/>
              </a:spcBef>
              <a:buNone/>
            </a:pPr>
            <a:r>
              <a:rPr lang="en-US" sz="2800" b="1" dirty="0"/>
              <a:t>Dependence on Recurrence</a:t>
            </a:r>
          </a:p>
          <a:p>
            <a:pPr lvl="1">
              <a:lnSpc>
                <a:spcPct val="100000"/>
              </a:lnSpc>
              <a:spcBef>
                <a:spcPts val="0"/>
              </a:spcBef>
            </a:pPr>
            <a:r>
              <a:rPr lang="en-US" sz="2400" dirty="0"/>
              <a:t>Attention mechanisms (e.g., Bahdanau, Luong, Lin et al.) were tightly integrated with RNNs/LSTMs, which process sequences sequentially.</a:t>
            </a:r>
          </a:p>
          <a:p>
            <a:pPr lvl="1">
              <a:lnSpc>
                <a:spcPct val="100000"/>
              </a:lnSpc>
              <a:spcBef>
                <a:spcPts val="0"/>
              </a:spcBef>
            </a:pPr>
            <a:r>
              <a:rPr lang="en-US" sz="2400" dirty="0"/>
              <a:t>Gradient Issues: The reliance on recurrence also made them susceptible to vanishing or exploding gradients, limiting their ability to model very long dependencies.</a:t>
            </a:r>
          </a:p>
          <a:p>
            <a:pPr marL="1143000" lvl="1" indent="-457200">
              <a:lnSpc>
                <a:spcPct val="100000"/>
              </a:lnSpc>
              <a:spcBef>
                <a:spcPts val="0"/>
              </a:spcBef>
              <a:buFont typeface="+mj-lt"/>
              <a:buAutoNum type="arabicPeriod"/>
            </a:pPr>
            <a:endParaRPr lang="en-US" sz="2400" dirty="0"/>
          </a:p>
          <a:p>
            <a:pPr marL="0" indent="0">
              <a:lnSpc>
                <a:spcPct val="100000"/>
              </a:lnSpc>
              <a:spcBef>
                <a:spcPts val="0"/>
              </a:spcBef>
              <a:buNone/>
            </a:pPr>
            <a:r>
              <a:rPr lang="en-US" sz="2800" b="1" dirty="0"/>
              <a:t>Lack of Scalability</a:t>
            </a:r>
          </a:p>
          <a:p>
            <a:pPr lvl="1">
              <a:lnSpc>
                <a:spcPct val="100000"/>
              </a:lnSpc>
              <a:spcBef>
                <a:spcPts val="0"/>
              </a:spcBef>
            </a:pPr>
            <a:r>
              <a:rPr lang="en-US" sz="2400" dirty="0"/>
              <a:t>RNN/LSTM-based models with attention were computationally expensive and struggled with large datasets or sequences.</a:t>
            </a:r>
          </a:p>
          <a:p>
            <a:pPr lvl="1">
              <a:lnSpc>
                <a:spcPct val="100000"/>
              </a:lnSpc>
              <a:spcBef>
                <a:spcPts val="0"/>
              </a:spcBef>
            </a:pPr>
            <a:r>
              <a:rPr lang="en-US" sz="2400" dirty="0"/>
              <a:t>Memory Usage: Maintaining hidden states for long sequences was resource-intensive.</a:t>
            </a:r>
          </a:p>
          <a:p>
            <a:pPr marL="1143000" lvl="1" indent="-457200">
              <a:lnSpc>
                <a:spcPct val="100000"/>
              </a:lnSpc>
              <a:spcBef>
                <a:spcPts val="0"/>
              </a:spcBef>
              <a:buFont typeface="+mj-lt"/>
              <a:buAutoNum type="arabicPeriod"/>
            </a:pPr>
            <a:endParaRPr lang="en-US" sz="2400" dirty="0"/>
          </a:p>
          <a:p>
            <a:pPr marL="0" indent="0">
              <a:lnSpc>
                <a:spcPct val="100000"/>
              </a:lnSpc>
              <a:spcBef>
                <a:spcPts val="0"/>
              </a:spcBef>
              <a:buNone/>
            </a:pPr>
            <a:r>
              <a:rPr lang="en-US" sz="2800" b="1" dirty="0"/>
              <a:t>Inefficient Training</a:t>
            </a:r>
          </a:p>
          <a:p>
            <a:pPr lvl="1">
              <a:lnSpc>
                <a:spcPct val="100000"/>
              </a:lnSpc>
              <a:spcBef>
                <a:spcPts val="0"/>
              </a:spcBef>
            </a:pPr>
            <a:r>
              <a:rPr lang="en-US" sz="2400" dirty="0"/>
              <a:t>Training LSTM-based models with attention was slow because of sequential dependencies and the need to process data step-by-step.</a:t>
            </a:r>
          </a:p>
        </p:txBody>
      </p:sp>
    </p:spTree>
    <p:extLst>
      <p:ext uri="{BB962C8B-B14F-4D97-AF65-F5344CB8AC3E}">
        <p14:creationId xmlns:p14="http://schemas.microsoft.com/office/powerpoint/2010/main" val="3420527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A30A6F8A-C541-7CD3-252E-D7DE28FBF954}"/>
            </a:ext>
          </a:extLst>
        </p:cNvPr>
        <p:cNvGrpSpPr/>
        <p:nvPr/>
      </p:nvGrpSpPr>
      <p:grpSpPr>
        <a:xfrm>
          <a:off x="0" y="0"/>
          <a:ext cx="0" cy="0"/>
          <a:chOff x="0" y="0"/>
          <a:chExt cx="0" cy="0"/>
        </a:xfrm>
      </p:grpSpPr>
      <p:sp>
        <p:nvSpPr>
          <p:cNvPr id="106" name="Google Shape;106;p15">
            <a:extLst>
              <a:ext uri="{FF2B5EF4-FFF2-40B4-BE49-F238E27FC236}">
                <a16:creationId xmlns:a16="http://schemas.microsoft.com/office/drawing/2014/main" id="{F7C9B1F3-8306-2098-EB0E-51DB202A448B}"/>
              </a:ext>
            </a:extLst>
          </p:cNvPr>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The </a:t>
            </a:r>
            <a:r>
              <a:rPr lang="en-US" dirty="0"/>
              <a:t>Self-</a:t>
            </a:r>
            <a:r>
              <a:rPr lang="en-US" sz="4800" b="0" dirty="0">
                <a:effectLst/>
              </a:rPr>
              <a:t>Attention Mechanism</a:t>
            </a:r>
          </a:p>
        </p:txBody>
      </p:sp>
    </p:spTree>
    <p:extLst>
      <p:ext uri="{BB962C8B-B14F-4D97-AF65-F5344CB8AC3E}">
        <p14:creationId xmlns:p14="http://schemas.microsoft.com/office/powerpoint/2010/main" val="700169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5D150-63B8-BF0E-B8F4-8586BE9F7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991E2-7521-9D10-8573-E3E40F3A4AD5}"/>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Attention is all you need – Vaswani et.al 2017</a:t>
            </a:r>
          </a:p>
        </p:txBody>
      </p:sp>
      <p:sp>
        <p:nvSpPr>
          <p:cNvPr id="3" name="Text Placeholder 2">
            <a:extLst>
              <a:ext uri="{FF2B5EF4-FFF2-40B4-BE49-F238E27FC236}">
                <a16:creationId xmlns:a16="http://schemas.microsoft.com/office/drawing/2014/main" id="{69F3AD46-E18D-982D-CED8-5B1DFB27F45F}"/>
              </a:ext>
            </a:extLst>
          </p:cNvPr>
          <p:cNvSpPr>
            <a:spLocks noGrp="1"/>
          </p:cNvSpPr>
          <p:nvPr>
            <p:ph type="body" sz="quarter" idx="10"/>
          </p:nvPr>
        </p:nvSpPr>
        <p:spPr>
          <a:xfrm>
            <a:off x="939865" y="2648278"/>
            <a:ext cx="16929493" cy="6200518"/>
          </a:xfrm>
        </p:spPr>
        <p:txBody>
          <a:bodyPr>
            <a:noAutofit/>
          </a:bodyPr>
          <a:lstStyle/>
          <a:p>
            <a:pPr marL="0" indent="0">
              <a:spcBef>
                <a:spcPts val="0"/>
              </a:spcBef>
              <a:buNone/>
            </a:pPr>
            <a:r>
              <a:rPr lang="en-US" dirty="0"/>
              <a:t>One of the most seminal papers of machine learning to date. “Attention is all you need” introduced a new concept of how to make use of attention and completely removed the reliance on recurrence to process sequences. In the next lesson we will dive deeper into the Transformer model, but now we will focus on how self-attention is presented in that paper. </a:t>
            </a:r>
          </a:p>
          <a:p>
            <a:pPr marL="0" indent="0">
              <a:spcBef>
                <a:spcPts val="0"/>
              </a:spcBef>
              <a:buNone/>
            </a:pPr>
            <a:endParaRPr lang="en-US" dirty="0"/>
          </a:p>
          <a:p>
            <a:pPr marL="0" indent="0">
              <a:spcBef>
                <a:spcPts val="0"/>
              </a:spcBef>
              <a:buNone/>
            </a:pPr>
            <a:r>
              <a:rPr lang="en-US" b="1" dirty="0"/>
              <a:t>Self-Attention: What Does It Actually Mean?</a:t>
            </a:r>
          </a:p>
          <a:p>
            <a:pPr marL="0" indent="0">
              <a:spcBef>
                <a:spcPts val="0"/>
              </a:spcBef>
              <a:buNone/>
            </a:pPr>
            <a:r>
              <a:rPr lang="en-US" dirty="0"/>
              <a:t>Self-attention is a mechanism that allows a model to dynamically focus on the most relevant parts of a sequence when computing representations for each token.</a:t>
            </a:r>
          </a:p>
          <a:p>
            <a:pPr marL="0" indent="0">
              <a:spcBef>
                <a:spcPts val="0"/>
              </a:spcBef>
              <a:buNone/>
            </a:pPr>
            <a:endParaRPr lang="en-US" b="1" dirty="0"/>
          </a:p>
          <a:p>
            <a:pPr marL="0" indent="0">
              <a:spcBef>
                <a:spcPts val="0"/>
              </a:spcBef>
              <a:buNone/>
            </a:pPr>
            <a:r>
              <a:rPr lang="en-US" b="1" dirty="0"/>
              <a:t>Key Concept:</a:t>
            </a:r>
          </a:p>
          <a:p>
            <a:pPr marL="0" indent="0">
              <a:spcBef>
                <a:spcPts val="0"/>
              </a:spcBef>
              <a:buNone/>
            </a:pPr>
            <a:r>
              <a:rPr lang="en-US" dirty="0"/>
              <a:t>Every </a:t>
            </a:r>
            <a:r>
              <a:rPr lang="en-US" u="sng" dirty="0"/>
              <a:t>token</a:t>
            </a:r>
            <a:r>
              <a:rPr lang="en-US" dirty="0"/>
              <a:t> in the sequence can </a:t>
            </a:r>
            <a:r>
              <a:rPr lang="en-US" i="1" dirty="0"/>
              <a:t>attend</a:t>
            </a:r>
            <a:r>
              <a:rPr lang="en-US" dirty="0"/>
              <a:t> to </a:t>
            </a:r>
            <a:r>
              <a:rPr lang="en-US" u="sng" dirty="0"/>
              <a:t>every other token</a:t>
            </a:r>
            <a:r>
              <a:rPr lang="en-US" dirty="0"/>
              <a:t>, including </a:t>
            </a:r>
            <a:r>
              <a:rPr lang="en-US" b="1" dirty="0"/>
              <a:t>itself</a:t>
            </a:r>
            <a:r>
              <a:rPr lang="en-US" dirty="0"/>
              <a:t>, to understand its relationship and importance in the context of the entire sequence.</a:t>
            </a:r>
          </a:p>
          <a:p>
            <a:pPr marL="0" indent="0">
              <a:spcBef>
                <a:spcPts val="0"/>
              </a:spcBef>
              <a:buNone/>
            </a:pPr>
            <a:endParaRPr lang="en-US" dirty="0"/>
          </a:p>
          <a:p>
            <a:pPr marL="0" indent="0">
              <a:spcBef>
                <a:spcPts val="0"/>
              </a:spcBef>
              <a:buNone/>
            </a:pPr>
            <a:r>
              <a:rPr lang="en-US" dirty="0"/>
              <a:t>E.g.</a:t>
            </a:r>
          </a:p>
          <a:p>
            <a:pPr marL="0" indent="0">
              <a:spcBef>
                <a:spcPts val="0"/>
              </a:spcBef>
              <a:buNone/>
            </a:pPr>
            <a:r>
              <a:rPr lang="en-US" dirty="0"/>
              <a:t>In the sentence: "</a:t>
            </a:r>
            <a:r>
              <a:rPr lang="en-US" b="1" dirty="0"/>
              <a:t>The cat chased the mouse</a:t>
            </a:r>
            <a:r>
              <a:rPr lang="en-US" dirty="0"/>
              <a:t>," </a:t>
            </a:r>
          </a:p>
          <a:p>
            <a:pPr marL="0" indent="0">
              <a:spcBef>
                <a:spcPts val="0"/>
              </a:spcBef>
              <a:buNone/>
            </a:pPr>
            <a:endParaRPr lang="en-US" dirty="0"/>
          </a:p>
          <a:p>
            <a:pPr marL="0" indent="0">
              <a:spcBef>
                <a:spcPts val="0"/>
              </a:spcBef>
              <a:buNone/>
            </a:pPr>
            <a:r>
              <a:rPr lang="en-US" dirty="0"/>
              <a:t>Self-attention helps the model understand that "</a:t>
            </a:r>
            <a:r>
              <a:rPr lang="en-US" i="1" dirty="0"/>
              <a:t>the mouse</a:t>
            </a:r>
            <a:r>
              <a:rPr lang="en-US" dirty="0"/>
              <a:t>" is what "</a:t>
            </a:r>
            <a:r>
              <a:rPr lang="en-US" i="1" dirty="0"/>
              <a:t>the cat</a:t>
            </a:r>
            <a:r>
              <a:rPr lang="en-US" dirty="0"/>
              <a:t>" </a:t>
            </a:r>
            <a:r>
              <a:rPr lang="en-US" b="1" dirty="0"/>
              <a:t>chased</a:t>
            </a:r>
            <a:r>
              <a:rPr lang="en-US" dirty="0"/>
              <a:t>, by focusing on the semantic relationship between "chased" and "the mouse."</a:t>
            </a:r>
          </a:p>
          <a:p>
            <a:pPr marL="0" indent="0">
              <a:spcBef>
                <a:spcPts val="0"/>
              </a:spcBef>
              <a:buNone/>
            </a:pPr>
            <a:endParaRPr lang="en-US" dirty="0"/>
          </a:p>
        </p:txBody>
      </p:sp>
    </p:spTree>
    <p:extLst>
      <p:ext uri="{BB962C8B-B14F-4D97-AF65-F5344CB8AC3E}">
        <p14:creationId xmlns:p14="http://schemas.microsoft.com/office/powerpoint/2010/main" val="133754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6148-9472-F047-7323-50CE002C3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B42252-1C08-81C7-813E-64390FF5F62F}"/>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How Self-Attention Mechanisms Work</a:t>
            </a:r>
          </a:p>
        </p:txBody>
      </p:sp>
      <p:sp>
        <p:nvSpPr>
          <p:cNvPr id="3" name="Text Placeholder 2">
            <a:extLst>
              <a:ext uri="{FF2B5EF4-FFF2-40B4-BE49-F238E27FC236}">
                <a16:creationId xmlns:a16="http://schemas.microsoft.com/office/drawing/2014/main" id="{E643DFA7-9FCC-950E-0501-2DDAB9A41512}"/>
              </a:ext>
            </a:extLst>
          </p:cNvPr>
          <p:cNvSpPr>
            <a:spLocks noGrp="1"/>
          </p:cNvSpPr>
          <p:nvPr>
            <p:ph type="body" sz="quarter" idx="10"/>
          </p:nvPr>
        </p:nvSpPr>
        <p:spPr>
          <a:xfrm>
            <a:off x="939867" y="1949986"/>
            <a:ext cx="10980384" cy="6898810"/>
          </a:xfrm>
        </p:spPr>
        <p:txBody>
          <a:bodyPr>
            <a:noAutofit/>
          </a:bodyPr>
          <a:lstStyle/>
          <a:p>
            <a:pPr marL="0" indent="0">
              <a:spcBef>
                <a:spcPts val="0"/>
              </a:spcBef>
              <a:buNone/>
            </a:pPr>
            <a:r>
              <a:rPr lang="en-US" dirty="0"/>
              <a:t>The implementation of self-attention can vary, but the essence is to:</a:t>
            </a:r>
          </a:p>
          <a:p>
            <a:pPr>
              <a:spcBef>
                <a:spcPts val="0"/>
              </a:spcBef>
            </a:pPr>
            <a:r>
              <a:rPr lang="en-US" b="1" dirty="0"/>
              <a:t>Compare: </a:t>
            </a:r>
            <a:r>
              <a:rPr lang="en-US" dirty="0"/>
              <a:t>Each token is compared to every other token in the sequence to compute relevance scores.</a:t>
            </a:r>
          </a:p>
          <a:p>
            <a:pPr marL="0" indent="0">
              <a:spcBef>
                <a:spcPts val="0"/>
              </a:spcBef>
              <a:buNone/>
            </a:pPr>
            <a:endParaRPr lang="en-US" dirty="0"/>
          </a:p>
          <a:p>
            <a:pPr>
              <a:spcBef>
                <a:spcPts val="0"/>
              </a:spcBef>
            </a:pPr>
            <a:r>
              <a:rPr lang="en-US" b="1" dirty="0"/>
              <a:t>Weight: </a:t>
            </a:r>
            <a:r>
              <a:rPr lang="en-US" dirty="0"/>
              <a:t>Assign weights to other tokens based on their relevance to the current token.</a:t>
            </a:r>
          </a:p>
          <a:p>
            <a:pPr marL="0" indent="0">
              <a:spcBef>
                <a:spcPts val="0"/>
              </a:spcBef>
              <a:buNone/>
            </a:pPr>
            <a:endParaRPr lang="en-US" dirty="0"/>
          </a:p>
          <a:p>
            <a:pPr>
              <a:spcBef>
                <a:spcPts val="0"/>
              </a:spcBef>
            </a:pPr>
            <a:r>
              <a:rPr lang="en-US" b="1" dirty="0"/>
              <a:t>Aggregate: </a:t>
            </a:r>
            <a:r>
              <a:rPr lang="en-US" dirty="0"/>
              <a:t>Combine information from all tokens, weighted by their relevance, to compute a new representation for the current token.</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a:t>Global Context</a:t>
            </a:r>
          </a:p>
          <a:p>
            <a:pPr marL="0" indent="0">
              <a:spcBef>
                <a:spcPts val="0"/>
              </a:spcBef>
              <a:buNone/>
            </a:pPr>
            <a:r>
              <a:rPr lang="en-US" dirty="0"/>
              <a:t>Captures relationships between tokens across the entire sequence, not just local neighbors.</a:t>
            </a:r>
          </a:p>
          <a:p>
            <a:pPr marL="0" indent="0">
              <a:spcBef>
                <a:spcPts val="0"/>
              </a:spcBef>
              <a:buNone/>
            </a:pPr>
            <a:endParaRPr lang="en-US" dirty="0"/>
          </a:p>
          <a:p>
            <a:pPr marL="0" indent="0">
              <a:spcBef>
                <a:spcPts val="0"/>
              </a:spcBef>
              <a:buNone/>
            </a:pPr>
            <a:r>
              <a:rPr lang="en-US" b="1" dirty="0"/>
              <a:t>Dynamic Focus</a:t>
            </a:r>
          </a:p>
          <a:p>
            <a:pPr marL="0" indent="0">
              <a:spcBef>
                <a:spcPts val="0"/>
              </a:spcBef>
              <a:buNone/>
            </a:pPr>
            <a:r>
              <a:rPr lang="en-US" dirty="0"/>
              <a:t>The model decides what to focus on for each token, rather than relying on fixed patterns (e.g., sliding windows in convolution).</a:t>
            </a:r>
          </a:p>
          <a:p>
            <a:pPr marL="0" indent="0">
              <a:spcBef>
                <a:spcPts val="0"/>
              </a:spcBef>
              <a:buNone/>
            </a:pPr>
            <a:endParaRPr lang="en-US" dirty="0"/>
          </a:p>
          <a:p>
            <a:pPr marL="0" indent="0">
              <a:spcBef>
                <a:spcPts val="0"/>
              </a:spcBef>
              <a:buNone/>
            </a:pPr>
            <a:r>
              <a:rPr lang="en-US" b="1" dirty="0"/>
              <a:t>Flexibility</a:t>
            </a:r>
          </a:p>
          <a:p>
            <a:pPr marL="0" indent="0">
              <a:spcBef>
                <a:spcPts val="0"/>
              </a:spcBef>
              <a:buNone/>
            </a:pPr>
            <a:r>
              <a:rPr lang="en-US" dirty="0"/>
              <a:t>Works for variable-length sequences and tasks requiring both short- and long-range dependencies.</a:t>
            </a:r>
          </a:p>
          <a:p>
            <a:pPr marL="0" indent="0">
              <a:spcBef>
                <a:spcPts val="0"/>
              </a:spcBef>
              <a:buNone/>
            </a:pPr>
            <a:endParaRPr lang="en-US" dirty="0"/>
          </a:p>
          <a:p>
            <a:pPr marL="0" indent="0">
              <a:spcBef>
                <a:spcPts val="0"/>
              </a:spcBef>
              <a:buNone/>
            </a:pPr>
            <a:endParaRPr lang="en-US" dirty="0"/>
          </a:p>
        </p:txBody>
      </p:sp>
      <p:pic>
        <p:nvPicPr>
          <p:cNvPr id="4" name="Picture 3">
            <a:extLst>
              <a:ext uri="{FF2B5EF4-FFF2-40B4-BE49-F238E27FC236}">
                <a16:creationId xmlns:a16="http://schemas.microsoft.com/office/drawing/2014/main" id="{0E066221-2D67-B5E2-E369-F7A8A3398EB8}"/>
              </a:ext>
            </a:extLst>
          </p:cNvPr>
          <p:cNvPicPr>
            <a:picLocks noChangeAspect="1"/>
          </p:cNvPicPr>
          <p:nvPr/>
        </p:nvPicPr>
        <p:blipFill>
          <a:blip r:embed="rId3"/>
          <a:stretch>
            <a:fillRect/>
          </a:stretch>
        </p:blipFill>
        <p:spPr>
          <a:xfrm>
            <a:off x="11578729" y="2648278"/>
            <a:ext cx="6709272" cy="6340799"/>
          </a:xfrm>
          <a:prstGeom prst="rect">
            <a:avLst/>
          </a:prstGeom>
        </p:spPr>
      </p:pic>
    </p:spTree>
    <p:extLst>
      <p:ext uri="{BB962C8B-B14F-4D97-AF65-F5344CB8AC3E}">
        <p14:creationId xmlns:p14="http://schemas.microsoft.com/office/powerpoint/2010/main" val="289521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1">
            <a:extLst>
              <a:ext uri="{FF2B5EF4-FFF2-40B4-BE49-F238E27FC236}">
                <a16:creationId xmlns:a16="http://schemas.microsoft.com/office/drawing/2014/main" id="{9A27CA3A-0360-E591-A282-F769734FEFAC}"/>
              </a:ext>
            </a:extLst>
          </p:cNvPr>
          <p:cNvSpPr txBox="1">
            <a:spLocks/>
          </p:cNvSpPr>
          <p:nvPr/>
        </p:nvSpPr>
        <p:spPr bwMode="auto">
          <a:xfrm>
            <a:off x="853440" y="4774469"/>
            <a:ext cx="16581120" cy="738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defTabSz="346459" rtl="0" eaLnBrk="1" fontAlgn="base" latinLnBrk="0" hangingPunct="1">
              <a:lnSpc>
                <a:spcPct val="90000"/>
              </a:lnSpc>
              <a:spcBef>
                <a:spcPts val="0"/>
              </a:spcBef>
              <a:spcAft>
                <a:spcPts val="0"/>
              </a:spcAft>
              <a:buClr>
                <a:srgbClr val="6F6F6F"/>
              </a:buClr>
              <a:buSzPct val="100000"/>
              <a:buFontTx/>
              <a:buNone/>
              <a:defRPr sz="1400" b="0" kern="120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2pPr>
            <a:lvl3pPr marL="804863" indent="-203200" algn="l" defTabSz="346459" rtl="0" eaLnBrk="1" fontAlgn="base" latinLnBrk="0" hangingPunct="1">
              <a:lnSpc>
                <a:spcPct val="90000"/>
              </a:lnSpc>
              <a:spcBef>
                <a:spcPts val="225"/>
              </a:spcBef>
              <a:spcAft>
                <a:spcPts val="225"/>
              </a:spcAft>
              <a:buClr>
                <a:schemeClr val="bg2"/>
              </a:buClr>
              <a:buSzPct val="100000"/>
              <a:buFont typeface="Arial" panose="020B0604020202020204" pitchFamily="34" charset="0"/>
              <a:buChar char="–"/>
              <a:defRPr sz="1400" b="0" kern="1200">
                <a:solidFill>
                  <a:schemeClr val="bg2"/>
                </a:solidFill>
                <a:latin typeface="Arial" panose="020B0604020202020204" pitchFamily="34" charset="0"/>
                <a:ea typeface="+mn-ea"/>
                <a:cs typeface="Arial" panose="020B0604020202020204" pitchFamily="34" charset="0"/>
              </a:defRPr>
            </a:lvl3pPr>
            <a:lvl4pPr marL="1331066"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4pPr>
            <a:lvl5pPr marL="1588230" indent="-171443" algn="l" defTabSz="1371600" rtl="0" eaLnBrk="1" fontAlgn="base" latinLnBrk="0" hangingPunct="1">
              <a:lnSpc>
                <a:spcPct val="90000"/>
              </a:lnSpc>
              <a:spcBef>
                <a:spcPct val="20000"/>
              </a:spcBef>
              <a:spcAft>
                <a:spcPct val="0"/>
              </a:spcAft>
              <a:buFont typeface="Wingdings" panose="05000000000000000000" pitchFamily="2" charset="2"/>
              <a:buChar char="»"/>
              <a:defRPr sz="1500" kern="1200">
                <a:solidFill>
                  <a:schemeClr val="bg1"/>
                </a:solidFill>
                <a:latin typeface="+mn-lt"/>
                <a:ea typeface="+mn-ea"/>
                <a:cs typeface="Arial" panose="020B0604020202020204" pitchFamily="34" charset="0"/>
              </a:defRPr>
            </a:lvl5pPr>
            <a:lvl6pPr marL="1931117"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6pPr>
            <a:lvl7pPr marL="2274003"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7pPr>
            <a:lvl8pPr marL="2616890"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8pPr>
            <a:lvl9pPr marL="2959775" indent="-171443" algn="l" defTabSz="1371600" rtl="0" eaLnBrk="1" fontAlgn="base" latinLnBrk="0" hangingPunct="1">
              <a:lnSpc>
                <a:spcPct val="90000"/>
              </a:lnSpc>
              <a:spcBef>
                <a:spcPct val="20000"/>
              </a:spcBef>
              <a:spcAft>
                <a:spcPct val="0"/>
              </a:spcAft>
              <a:buFont typeface="Arial" panose="020B0604020202020204" pitchFamily="34" charset="0"/>
              <a:buChar char="»"/>
              <a:defRPr sz="1500" kern="1200">
                <a:solidFill>
                  <a:schemeClr val="bg1"/>
                </a:solidFill>
                <a:latin typeface="+mn-lt"/>
                <a:ea typeface="+mn-ea"/>
                <a:cs typeface="+mn-cs"/>
              </a:defRPr>
            </a:lvl9pPr>
          </a:lstStyle>
          <a:p>
            <a:pPr>
              <a:spcBef>
                <a:spcPts val="90"/>
              </a:spcBef>
              <a:spcAft>
                <a:spcPts val="90"/>
              </a:spcAft>
              <a:defRPr/>
            </a:pPr>
            <a:r>
              <a:rPr lang="en-US" sz="2000" kern="0" dirty="0">
                <a:solidFill>
                  <a:schemeClr val="bg1"/>
                </a:solidFill>
              </a:rPr>
              <a:t>The NVIDIA Deep Learning Institute Generative AI Teaching Kit is licensed by NVIDIA and Dartmouth College under the</a:t>
            </a:r>
          </a:p>
          <a:p>
            <a:pPr>
              <a:spcBef>
                <a:spcPts val="90"/>
              </a:spcBef>
              <a:spcAft>
                <a:spcPts val="90"/>
              </a:spcAft>
              <a:defRPr/>
            </a:pP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Creative Commons Attribution-</a:t>
            </a:r>
            <a:r>
              <a:rPr lang="en-US" sz="2000" u="sng" dirty="0" err="1">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NonCommercial</a:t>
            </a:r>
            <a:r>
              <a:rPr lang="en-US" sz="2000" u="sng"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rPr>
              <a:t> 4.0 International License.</a:t>
            </a:r>
            <a:endParaRPr lang="en-US" sz="2000" dirty="0">
              <a:solidFill>
                <a:schemeClr val="bg1">
                  <a:lumMod val="85000"/>
                </a:schemeClr>
              </a:solidFill>
              <a:ea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0CCC100F-0696-2CAC-C3FC-6B37B1357F72}"/>
              </a:ext>
            </a:extLst>
          </p:cNvPr>
          <p:cNvPicPr>
            <a:picLocks noChangeAspect="1"/>
          </p:cNvPicPr>
          <p:nvPr/>
        </p:nvPicPr>
        <p:blipFill>
          <a:blip r:embed="rId3"/>
          <a:stretch>
            <a:fillRect/>
          </a:stretch>
        </p:blipFill>
        <p:spPr>
          <a:xfrm>
            <a:off x="7218218" y="2464241"/>
            <a:ext cx="3851564" cy="1333232"/>
          </a:xfrm>
          <a:prstGeom prst="rect">
            <a:avLst/>
          </a:prstGeom>
        </p:spPr>
      </p:pic>
    </p:spTree>
    <p:extLst>
      <p:ext uri="{BB962C8B-B14F-4D97-AF65-F5344CB8AC3E}">
        <p14:creationId xmlns:p14="http://schemas.microsoft.com/office/powerpoint/2010/main" val="2382784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7FAD-B5D3-724D-4D19-EA1F10646C8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43FBB30-012C-2BFE-56B1-539B49E0AE96}"/>
              </a:ext>
            </a:extLst>
          </p:cNvPr>
          <p:cNvPicPr>
            <a:picLocks noChangeAspect="1"/>
          </p:cNvPicPr>
          <p:nvPr/>
        </p:nvPicPr>
        <p:blipFill>
          <a:blip r:embed="rId3"/>
          <a:srcRect r="6046"/>
          <a:stretch/>
        </p:blipFill>
        <p:spPr>
          <a:xfrm>
            <a:off x="11124438" y="1746975"/>
            <a:ext cx="7028157" cy="3740227"/>
          </a:xfrm>
          <a:prstGeom prst="rect">
            <a:avLst/>
          </a:prstGeom>
        </p:spPr>
      </p:pic>
      <p:sp>
        <p:nvSpPr>
          <p:cNvPr id="2" name="Title 1">
            <a:extLst>
              <a:ext uri="{FF2B5EF4-FFF2-40B4-BE49-F238E27FC236}">
                <a16:creationId xmlns:a16="http://schemas.microsoft.com/office/drawing/2014/main" id="{84FF2FE6-E3DD-AC51-5B0F-48CB8119B381}"/>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Queries, Key, and Values</a:t>
            </a:r>
          </a:p>
        </p:txBody>
      </p:sp>
      <p:sp>
        <p:nvSpPr>
          <p:cNvPr id="3" name="Text Placeholder 2">
            <a:extLst>
              <a:ext uri="{FF2B5EF4-FFF2-40B4-BE49-F238E27FC236}">
                <a16:creationId xmlns:a16="http://schemas.microsoft.com/office/drawing/2014/main" id="{7E44882B-B18F-FB4F-DEC4-86D726395E9F}"/>
              </a:ext>
            </a:extLst>
          </p:cNvPr>
          <p:cNvSpPr>
            <a:spLocks noGrp="1"/>
          </p:cNvSpPr>
          <p:nvPr>
            <p:ph type="body" sz="quarter" idx="10"/>
          </p:nvPr>
        </p:nvSpPr>
        <p:spPr>
          <a:xfrm>
            <a:off x="972917" y="1921165"/>
            <a:ext cx="11365975" cy="6200518"/>
          </a:xfrm>
        </p:spPr>
        <p:txBody>
          <a:bodyPr>
            <a:noAutofit/>
          </a:bodyPr>
          <a:lstStyle/>
          <a:p>
            <a:pPr marL="0" indent="0">
              <a:buNone/>
            </a:pPr>
            <a:r>
              <a:rPr lang="en-US" dirty="0"/>
              <a:t>In the Attention is all you need paper, a novel algorithm, based on Queries, Keys, and Values is presented to handle the attention calculations:</a:t>
            </a:r>
          </a:p>
          <a:p>
            <a:pPr marL="0" indent="0">
              <a:spcBef>
                <a:spcPts val="0"/>
              </a:spcBef>
              <a:buNone/>
            </a:pPr>
            <a:r>
              <a:rPr lang="en-US" dirty="0"/>
              <a:t>QKV allows each token to decide:</a:t>
            </a:r>
          </a:p>
          <a:p>
            <a:pPr>
              <a:spcBef>
                <a:spcPts val="0"/>
              </a:spcBef>
            </a:pPr>
            <a:r>
              <a:rPr lang="en-US" dirty="0"/>
              <a:t>What it wants to know (</a:t>
            </a:r>
            <a:r>
              <a:rPr lang="en-US" b="1" dirty="0"/>
              <a:t>Query</a:t>
            </a:r>
            <a:r>
              <a:rPr lang="en-US" dirty="0"/>
              <a:t>).</a:t>
            </a:r>
          </a:p>
          <a:p>
            <a:pPr>
              <a:spcBef>
                <a:spcPts val="0"/>
              </a:spcBef>
            </a:pPr>
            <a:r>
              <a:rPr lang="en-US" dirty="0"/>
              <a:t>What information it can provide (</a:t>
            </a:r>
            <a:r>
              <a:rPr lang="en-US" b="1" dirty="0"/>
              <a:t>Key</a:t>
            </a:r>
            <a:r>
              <a:rPr lang="en-US" dirty="0"/>
              <a:t>).</a:t>
            </a:r>
          </a:p>
          <a:p>
            <a:pPr>
              <a:spcBef>
                <a:spcPts val="0"/>
              </a:spcBef>
            </a:pPr>
            <a:r>
              <a:rPr lang="en-US" dirty="0"/>
              <a:t>The actual data it contributes to the result (</a:t>
            </a:r>
            <a:r>
              <a:rPr lang="en-US" b="1" dirty="0"/>
              <a:t>Value</a:t>
            </a:r>
            <a:r>
              <a:rPr lang="en-US" dirty="0"/>
              <a:t>).</a:t>
            </a:r>
          </a:p>
          <a:p>
            <a:pPr marL="0" indent="0">
              <a:buNone/>
            </a:pPr>
            <a:endParaRPr lang="en-US" dirty="0"/>
          </a:p>
          <a:p>
            <a:pPr marL="0" indent="0">
              <a:spcBef>
                <a:spcPts val="0"/>
              </a:spcBef>
              <a:buNone/>
            </a:pPr>
            <a:r>
              <a:rPr lang="en-US" b="1" dirty="0"/>
              <a:t>Step 1: Create Q, K, V</a:t>
            </a:r>
          </a:p>
          <a:p>
            <a:pPr marL="0" indent="0">
              <a:spcBef>
                <a:spcPts val="0"/>
              </a:spcBef>
              <a:buNone/>
            </a:pPr>
            <a:r>
              <a:rPr lang="en-US" dirty="0"/>
              <a:t>Each input token (e.g., word embedding) is linearly transformed into three vectors: Query (Q), Key (K), and Value (V). </a:t>
            </a:r>
          </a:p>
          <a:p>
            <a:pPr marL="0" indent="0">
              <a:spcBef>
                <a:spcPts val="0"/>
              </a:spcBef>
              <a:buNone/>
            </a:pPr>
            <a:endParaRPr lang="en-US" dirty="0"/>
          </a:p>
          <a:p>
            <a:pPr marL="0" indent="0">
              <a:spcBef>
                <a:spcPts val="0"/>
              </a:spcBef>
              <a:buNone/>
            </a:pPr>
            <a:r>
              <a:rPr lang="en-US" b="1" dirty="0"/>
              <a:t>Step 2: Compute Attention Scores:</a:t>
            </a:r>
          </a:p>
          <a:p>
            <a:pPr marL="0" indent="0">
              <a:spcBef>
                <a:spcPts val="0"/>
              </a:spcBef>
              <a:buNone/>
            </a:pPr>
            <a:r>
              <a:rPr lang="en-US" dirty="0"/>
              <a:t>Compare the Query of a token with the Keys of all tokens in the sequence to measure relevance. Use the dot product to capture similarity.</a:t>
            </a:r>
          </a:p>
          <a:p>
            <a:pPr marL="0" indent="0">
              <a:spcBef>
                <a:spcPts val="0"/>
              </a:spcBef>
              <a:buNone/>
            </a:pPr>
            <a:endParaRPr lang="en-US" dirty="0"/>
          </a:p>
          <a:p>
            <a:pPr marL="0" indent="0">
              <a:spcBef>
                <a:spcPts val="0"/>
              </a:spcBef>
              <a:buNone/>
            </a:pPr>
            <a:r>
              <a:rPr lang="en-US" b="1" dirty="0"/>
              <a:t>Step 3: Normalize Scores (SoftMax):</a:t>
            </a:r>
          </a:p>
          <a:p>
            <a:pPr marL="0" indent="0">
              <a:spcBef>
                <a:spcPts val="0"/>
              </a:spcBef>
              <a:buNone/>
            </a:pPr>
            <a:r>
              <a:rPr lang="en-US" dirty="0"/>
              <a:t>Apply SoftMax to the attention scores to ensure they sum to 1, producing attention weights.</a:t>
            </a:r>
          </a:p>
          <a:p>
            <a:pPr marL="0" indent="0">
              <a:spcBef>
                <a:spcPts val="0"/>
              </a:spcBef>
              <a:buNone/>
            </a:pPr>
            <a:endParaRPr lang="en-US" dirty="0"/>
          </a:p>
          <a:p>
            <a:pPr marL="0" indent="0">
              <a:spcBef>
                <a:spcPts val="0"/>
              </a:spcBef>
              <a:buNone/>
            </a:pPr>
            <a:r>
              <a:rPr lang="en-US" b="1" dirty="0"/>
              <a:t>Step 4: Aggregate Values:</a:t>
            </a:r>
          </a:p>
          <a:p>
            <a:pPr marL="0" indent="0">
              <a:spcBef>
                <a:spcPts val="0"/>
              </a:spcBef>
              <a:buNone/>
            </a:pPr>
            <a:r>
              <a:rPr lang="en-US" dirty="0"/>
              <a:t>Multiply the attention weights by the corresponding Values and sum them to produce the output representation for each token.</a:t>
            </a:r>
          </a:p>
        </p:txBody>
      </p:sp>
      <p:pic>
        <p:nvPicPr>
          <p:cNvPr id="6" name="Picture 5">
            <a:extLst>
              <a:ext uri="{FF2B5EF4-FFF2-40B4-BE49-F238E27FC236}">
                <a16:creationId xmlns:a16="http://schemas.microsoft.com/office/drawing/2014/main" id="{B77278A7-872A-BBBF-BE97-05C6A0A9CA1F}"/>
              </a:ext>
            </a:extLst>
          </p:cNvPr>
          <p:cNvPicPr>
            <a:picLocks noChangeAspect="1"/>
          </p:cNvPicPr>
          <p:nvPr/>
        </p:nvPicPr>
        <p:blipFill>
          <a:blip r:embed="rId4"/>
          <a:stretch>
            <a:fillRect/>
          </a:stretch>
        </p:blipFill>
        <p:spPr>
          <a:xfrm>
            <a:off x="11585154" y="6286338"/>
            <a:ext cx="6680812" cy="1036208"/>
          </a:xfrm>
          <a:prstGeom prst="rect">
            <a:avLst/>
          </a:prstGeom>
        </p:spPr>
      </p:pic>
    </p:spTree>
    <p:extLst>
      <p:ext uri="{BB962C8B-B14F-4D97-AF65-F5344CB8AC3E}">
        <p14:creationId xmlns:p14="http://schemas.microsoft.com/office/powerpoint/2010/main" val="120977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05CF3-C068-9B8D-AD58-77659226F43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A63343D-0108-9DE2-74E4-8FBD1FEFDF6D}"/>
              </a:ext>
            </a:extLst>
          </p:cNvPr>
          <p:cNvSpPr>
            <a:spLocks noGrp="1"/>
          </p:cNvSpPr>
          <p:nvPr>
            <p:ph type="body" sz="quarter" idx="10"/>
          </p:nvPr>
        </p:nvSpPr>
        <p:spPr>
          <a:xfrm>
            <a:off x="1155697" y="2197373"/>
            <a:ext cx="9292170" cy="863600"/>
          </a:xfrm>
        </p:spPr>
        <p:txBody>
          <a:bodyPr/>
          <a:lstStyle/>
          <a:p>
            <a:r>
              <a:rPr lang="en-US" dirty="0"/>
              <a:t>Language Models and Attention </a:t>
            </a:r>
          </a:p>
        </p:txBody>
      </p:sp>
      <p:sp>
        <p:nvSpPr>
          <p:cNvPr id="4" name="Title 3">
            <a:extLst>
              <a:ext uri="{FF2B5EF4-FFF2-40B4-BE49-F238E27FC236}">
                <a16:creationId xmlns:a16="http://schemas.microsoft.com/office/drawing/2014/main" id="{C121E1DE-238B-7491-1451-FB79C8F19FB4}"/>
              </a:ext>
            </a:extLst>
          </p:cNvPr>
          <p:cNvSpPr>
            <a:spLocks noGrp="1"/>
          </p:cNvSpPr>
          <p:nvPr>
            <p:ph type="title"/>
          </p:nvPr>
        </p:nvSpPr>
        <p:spPr/>
        <p:txBody>
          <a:bodyPr anchor="ctr"/>
          <a:lstStyle/>
          <a:p>
            <a:r>
              <a:rPr lang="en-US" dirty="0"/>
              <a:t>Wrap Up</a:t>
            </a:r>
          </a:p>
        </p:txBody>
      </p:sp>
      <p:sp>
        <p:nvSpPr>
          <p:cNvPr id="6" name="Text Placeholder 5">
            <a:extLst>
              <a:ext uri="{FF2B5EF4-FFF2-40B4-BE49-F238E27FC236}">
                <a16:creationId xmlns:a16="http://schemas.microsoft.com/office/drawing/2014/main" id="{668BBFD7-9FB3-06AF-8627-A9AE3FCC2163}"/>
              </a:ext>
            </a:extLst>
          </p:cNvPr>
          <p:cNvSpPr>
            <a:spLocks noGrp="1"/>
          </p:cNvSpPr>
          <p:nvPr>
            <p:ph type="body" sz="quarter" idx="11"/>
          </p:nvPr>
        </p:nvSpPr>
        <p:spPr/>
        <p:txBody>
          <a:bodyPr>
            <a:normAutofit fontScale="92500"/>
          </a:bodyPr>
          <a:lstStyle/>
          <a:p>
            <a:r>
              <a:rPr lang="en-US" dirty="0"/>
              <a:t>Today we introduced the concepts of deep learning in the context of language models.</a:t>
            </a:r>
          </a:p>
          <a:p>
            <a:r>
              <a:rPr lang="en-US" dirty="0"/>
              <a:t>We saw some of the older model architectures like recurrent neural networks that were used to model sequence data as an improvement over traditional feedforward neural networks. </a:t>
            </a:r>
          </a:p>
          <a:p>
            <a:r>
              <a:rPr lang="en-US" dirty="0"/>
              <a:t>The concept of attention mechanisms was also discussed as a means to add extra information between parts of sequences</a:t>
            </a:r>
          </a:p>
          <a:p>
            <a:r>
              <a:rPr lang="en-US" dirty="0"/>
              <a:t>As a precursor to the introduction of the full transformer model, we looked back at the evolution of attention models in deep learning.  </a:t>
            </a:r>
          </a:p>
          <a:p>
            <a:r>
              <a:rPr lang="en-US" dirty="0"/>
              <a:t>Finally, we presented the self-attention mechanism that provided the breakthrough needed for modern LLMs and Transformer-based models</a:t>
            </a:r>
          </a:p>
          <a:p>
            <a:pPr marL="0" indent="0">
              <a:buNone/>
            </a:pPr>
            <a:r>
              <a:rPr lang="en-US" dirty="0"/>
              <a:t>----------------------------------------------------------------------------- </a:t>
            </a:r>
          </a:p>
          <a:p>
            <a:pPr marL="0" indent="0">
              <a:buNone/>
            </a:pPr>
            <a:r>
              <a:rPr lang="en-US" sz="2400" dirty="0"/>
              <a:t>In the next class we will explore the transformer model.</a:t>
            </a:r>
          </a:p>
          <a:p>
            <a:pPr marL="0" indent="0">
              <a:buNone/>
            </a:pPr>
            <a:endParaRPr lang="en-US" dirty="0"/>
          </a:p>
        </p:txBody>
      </p:sp>
      <p:pic>
        <p:nvPicPr>
          <p:cNvPr id="2" name="Picture 1">
            <a:extLst>
              <a:ext uri="{FF2B5EF4-FFF2-40B4-BE49-F238E27FC236}">
                <a16:creationId xmlns:a16="http://schemas.microsoft.com/office/drawing/2014/main" id="{A3BDB134-834D-B95B-DA1E-B09680DA461F}"/>
              </a:ext>
            </a:extLst>
          </p:cNvPr>
          <p:cNvPicPr>
            <a:picLocks noChangeAspect="1"/>
          </p:cNvPicPr>
          <p:nvPr/>
        </p:nvPicPr>
        <p:blipFill>
          <a:blip r:embed="rId2"/>
          <a:stretch>
            <a:fillRect/>
          </a:stretch>
        </p:blipFill>
        <p:spPr>
          <a:xfrm>
            <a:off x="11578729" y="2648278"/>
            <a:ext cx="6709272" cy="6340799"/>
          </a:xfrm>
          <a:prstGeom prst="rect">
            <a:avLst/>
          </a:prstGeom>
        </p:spPr>
      </p:pic>
    </p:spTree>
    <p:extLst>
      <p:ext uri="{BB962C8B-B14F-4D97-AF65-F5344CB8AC3E}">
        <p14:creationId xmlns:p14="http://schemas.microsoft.com/office/powerpoint/2010/main" val="1832269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7D30A7-40B0-09D5-F187-D539933E27DD}"/>
              </a:ext>
            </a:extLst>
          </p:cNvPr>
          <p:cNvSpPr>
            <a:spLocks noGrp="1"/>
          </p:cNvSpPr>
          <p:nvPr>
            <p:ph type="ctrTitle"/>
          </p:nvPr>
        </p:nvSpPr>
        <p:spPr/>
        <p:txBody>
          <a:bodyPr/>
          <a:lstStyle/>
          <a:p>
            <a:r>
              <a:rPr lang="en-US" dirty="0"/>
              <a:t>Thank you!</a:t>
            </a:r>
          </a:p>
        </p:txBody>
      </p:sp>
      <p:pic>
        <p:nvPicPr>
          <p:cNvPr id="5" name="Picture 4" descr="A green text on a black background&#10;&#10;Description automatically generated">
            <a:extLst>
              <a:ext uri="{FF2B5EF4-FFF2-40B4-BE49-F238E27FC236}">
                <a16:creationId xmlns:a16="http://schemas.microsoft.com/office/drawing/2014/main" id="{144A511C-E7A8-850B-398A-5C8AD282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884" y="1236824"/>
            <a:ext cx="2196392" cy="642086"/>
          </a:xfrm>
          <a:prstGeom prst="rect">
            <a:avLst/>
          </a:prstGeom>
        </p:spPr>
      </p:pic>
      <p:cxnSp>
        <p:nvCxnSpPr>
          <p:cNvPr id="6" name="Straight Connector 5">
            <a:extLst>
              <a:ext uri="{FF2B5EF4-FFF2-40B4-BE49-F238E27FC236}">
                <a16:creationId xmlns:a16="http://schemas.microsoft.com/office/drawing/2014/main" id="{BAA6F350-7945-9FBA-9E74-44129F003097}"/>
              </a:ext>
            </a:extLst>
          </p:cNvPr>
          <p:cNvCxnSpPr>
            <a:cxnSpLocks/>
          </p:cNvCxnSpPr>
          <p:nvPr/>
        </p:nvCxnSpPr>
        <p:spPr>
          <a:xfrm>
            <a:off x="3956319" y="1151467"/>
            <a:ext cx="0" cy="81280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91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r>
              <a:rPr lang="en-US" dirty="0"/>
              <a:t>This lecture</a:t>
            </a:r>
            <a:endParaRPr dirty="0"/>
          </a:p>
        </p:txBody>
      </p:sp>
      <p:sp>
        <p:nvSpPr>
          <p:cNvPr id="107" name="Google Shape;107;p15"/>
          <p:cNvSpPr txBox="1">
            <a:spLocks noGrp="1"/>
          </p:cNvSpPr>
          <p:nvPr>
            <p:ph type="body" sz="quarter" idx="10"/>
          </p:nvPr>
        </p:nvSpPr>
        <p:spPr>
          <a:xfrm>
            <a:off x="1155697" y="2726266"/>
            <a:ext cx="15773400" cy="6836187"/>
          </a:xfrm>
          <a:prstGeom prst="rect">
            <a:avLst/>
          </a:prstGeom>
          <a:noFill/>
          <a:ln>
            <a:noFill/>
          </a:ln>
        </p:spPr>
        <p:txBody>
          <a:bodyPr spcFirstLastPara="1" vert="horz" wrap="square" lIns="137138" tIns="68550" rIns="137138" bIns="68550" rtlCol="0" anchor="t" anchorCtr="0">
            <a:noAutofit/>
          </a:bodyPr>
          <a:lstStyle/>
          <a:p>
            <a:pPr algn="l"/>
            <a:r>
              <a:rPr lang="en-US" sz="2800" b="0" i="0" dirty="0">
                <a:solidFill>
                  <a:srgbClr val="000000"/>
                </a:solidFill>
                <a:effectLst/>
                <a:latin typeface="Arial" panose="020B0604020202020204" pitchFamily="34" charset="0"/>
              </a:rPr>
              <a:t>Language Models in Deep Learning</a:t>
            </a:r>
          </a:p>
          <a:p>
            <a:pPr algn="l"/>
            <a:r>
              <a:rPr lang="en-US" sz="2800" b="0" i="0" dirty="0">
                <a:solidFill>
                  <a:srgbClr val="000000"/>
                </a:solidFill>
                <a:effectLst/>
                <a:latin typeface="Arial" panose="020B0604020202020204" pitchFamily="34" charset="0"/>
              </a:rPr>
              <a:t>Evolution of attention mechanisms pre-transformers</a:t>
            </a:r>
          </a:p>
          <a:p>
            <a:pPr algn="l"/>
            <a:r>
              <a:rPr lang="en-US" sz="2800" b="0" i="0" dirty="0">
                <a:solidFill>
                  <a:srgbClr val="000000"/>
                </a:solidFill>
                <a:effectLst/>
                <a:latin typeface="Arial" panose="020B0604020202020204" pitchFamily="34" charset="0"/>
              </a:rPr>
              <a:t>Attention Mechanism</a:t>
            </a:r>
          </a:p>
          <a:p>
            <a:pPr algn="l"/>
            <a:endParaRPr lang="en-US" sz="2800" b="0" i="0" dirty="0">
              <a:solidFill>
                <a:srgbClr val="000000"/>
              </a:solidFill>
              <a:effectLst/>
              <a:latin typeface="Arial" panose="020B0604020202020204" pitchFamily="34" charset="0"/>
            </a:endParaRPr>
          </a:p>
          <a:p>
            <a:pPr marL="0" indent="0">
              <a:lnSpc>
                <a:spcPts val="1350"/>
              </a:lnSpc>
              <a:buNone/>
            </a:pPr>
            <a:endParaRPr lang="en-US" sz="2000" b="0" dirty="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prstGeom prst="rect">
            <a:avLst/>
          </a:prstGeom>
          <a:noFill/>
          <a:ln>
            <a:noFill/>
          </a:ln>
        </p:spPr>
        <p:txBody>
          <a:bodyPr spcFirstLastPara="1" vert="horz" wrap="square" lIns="137138" tIns="68550" rIns="137138" bIns="68550" rtlCol="0" anchor="ctr" anchorCtr="0">
            <a:noAutofit/>
          </a:bodyPr>
          <a:lstStyle/>
          <a:p>
            <a:pPr algn="l"/>
            <a:r>
              <a:rPr lang="en-US" sz="4800" b="0" dirty="0">
                <a:effectLst/>
              </a:rPr>
              <a:t>Language Models in Deep Learning</a:t>
            </a:r>
            <a:endParaRPr lang="en-US" sz="4800" b="0" i="0" dirty="0">
              <a:effectLst/>
              <a:latin typeface="Arial" panose="020B0604020202020204" pitchFamily="34" charset="0"/>
            </a:endParaRPr>
          </a:p>
        </p:txBody>
      </p:sp>
    </p:spTree>
    <p:extLst>
      <p:ext uri="{BB962C8B-B14F-4D97-AF65-F5344CB8AC3E}">
        <p14:creationId xmlns:p14="http://schemas.microsoft.com/office/powerpoint/2010/main" val="37957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2683-107C-C937-FEB6-D7B06571B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0C042-9408-A9F9-A457-4B0DBF544A11}"/>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Deep Language Modeling</a:t>
            </a:r>
          </a:p>
        </p:txBody>
      </p:sp>
      <p:sp>
        <p:nvSpPr>
          <p:cNvPr id="3" name="Text Placeholder 2">
            <a:extLst>
              <a:ext uri="{FF2B5EF4-FFF2-40B4-BE49-F238E27FC236}">
                <a16:creationId xmlns:a16="http://schemas.microsoft.com/office/drawing/2014/main" id="{29F2063C-7DBF-AB0F-F076-9F18797B9A1C}"/>
              </a:ext>
            </a:extLst>
          </p:cNvPr>
          <p:cNvSpPr>
            <a:spLocks noGrp="1"/>
          </p:cNvSpPr>
          <p:nvPr>
            <p:ph type="body" sz="quarter" idx="10"/>
          </p:nvPr>
        </p:nvSpPr>
        <p:spPr>
          <a:xfrm>
            <a:off x="939866" y="2648278"/>
            <a:ext cx="9688517" cy="6200518"/>
          </a:xfrm>
        </p:spPr>
        <p:txBody>
          <a:bodyPr>
            <a:noAutofit/>
          </a:bodyPr>
          <a:lstStyle/>
          <a:p>
            <a:pPr marL="0" indent="0" algn="l">
              <a:lnSpc>
                <a:spcPct val="100000"/>
              </a:lnSpc>
              <a:spcBef>
                <a:spcPts val="0"/>
              </a:spcBef>
              <a:buNone/>
            </a:pPr>
            <a:r>
              <a:rPr lang="en-US" dirty="0">
                <a:solidFill>
                  <a:srgbClr val="0E0E0E"/>
                </a:solidFill>
              </a:rPr>
              <a:t>Recall that a goal of a language model is to predict the correct word based on the given input and the available corpus.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We have already seen statistical methods like Bag of Words which use the statistics of the prevalence of words in the dataset to predict the most likely next word.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But deep learning typically allows for more complex features to be encoded into a model.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Using deep learning for language, we can explore more complex relationships and more efficiently make use of the wealth of language data that is present digitally. </a:t>
            </a:r>
          </a:p>
        </p:txBody>
      </p:sp>
      <p:pic>
        <p:nvPicPr>
          <p:cNvPr id="1026" name="Picture 2" descr="Neural networks architecture">
            <a:extLst>
              <a:ext uri="{FF2B5EF4-FFF2-40B4-BE49-F238E27FC236}">
                <a16:creationId xmlns:a16="http://schemas.microsoft.com/office/drawing/2014/main" id="{BD39E1D9-D40F-69AE-2645-2BEE967F1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11" t="18294" r="9795" b="23959"/>
          <a:stretch/>
        </p:blipFill>
        <p:spPr bwMode="auto">
          <a:xfrm>
            <a:off x="11633812" y="6325933"/>
            <a:ext cx="6169446" cy="2522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FB9262-4A94-18ED-3CCC-15824CD8A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1202" y="965123"/>
            <a:ext cx="6296025"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0CDBF168-9ACC-1CEA-9413-C7F75C8EE362}"/>
              </a:ext>
            </a:extLst>
          </p:cNvPr>
          <p:cNvSpPr/>
          <p:nvPr/>
        </p:nvSpPr>
        <p:spPr>
          <a:xfrm>
            <a:off x="14509214" y="4584623"/>
            <a:ext cx="418641" cy="55887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5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21CD-799F-996D-F152-A42E675269DD}"/>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Challenges of Deep Learning Sequences </a:t>
            </a:r>
          </a:p>
        </p:txBody>
      </p:sp>
      <p:sp>
        <p:nvSpPr>
          <p:cNvPr id="3" name="Text Placeholder 2">
            <a:extLst>
              <a:ext uri="{FF2B5EF4-FFF2-40B4-BE49-F238E27FC236}">
                <a16:creationId xmlns:a16="http://schemas.microsoft.com/office/drawing/2014/main" id="{4DA4E768-F9FE-F2AF-41F2-402FB4E8A7A6}"/>
              </a:ext>
            </a:extLst>
          </p:cNvPr>
          <p:cNvSpPr>
            <a:spLocks noGrp="1"/>
          </p:cNvSpPr>
          <p:nvPr>
            <p:ph type="body" sz="quarter" idx="10"/>
          </p:nvPr>
        </p:nvSpPr>
        <p:spPr>
          <a:xfrm>
            <a:off x="939866" y="2648278"/>
            <a:ext cx="9688517" cy="6200518"/>
          </a:xfrm>
        </p:spPr>
        <p:txBody>
          <a:bodyPr>
            <a:noAutofit/>
          </a:bodyPr>
          <a:lstStyle/>
          <a:p>
            <a:pPr marL="0" indent="0" algn="l">
              <a:lnSpc>
                <a:spcPct val="100000"/>
              </a:lnSpc>
              <a:spcBef>
                <a:spcPts val="0"/>
              </a:spcBef>
              <a:buNone/>
            </a:pPr>
            <a:r>
              <a:rPr lang="en-US" dirty="0">
                <a:solidFill>
                  <a:srgbClr val="0E0E0E"/>
                </a:solidFill>
              </a:rPr>
              <a:t>One main issue that standard neural networks run into when attempting to model language is time-dependency. </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Language is </a:t>
            </a:r>
            <a:r>
              <a:rPr lang="en-US" b="1" dirty="0">
                <a:solidFill>
                  <a:srgbClr val="0E0E0E"/>
                </a:solidFill>
              </a:rPr>
              <a:t>causal</a:t>
            </a:r>
            <a:r>
              <a:rPr lang="en-US" dirty="0">
                <a:solidFill>
                  <a:srgbClr val="0E0E0E"/>
                </a:solidFill>
              </a:rPr>
              <a:t>, previous words influence future words, the same is true for sentences and paragraphs. </a:t>
            </a:r>
          </a:p>
          <a:p>
            <a:pPr marL="0" indent="0" algn="l">
              <a:lnSpc>
                <a:spcPct val="100000"/>
              </a:lnSpc>
              <a:spcBef>
                <a:spcPts val="0"/>
              </a:spcBef>
              <a:buNone/>
            </a:pPr>
            <a:r>
              <a:rPr lang="en-US" dirty="0">
                <a:solidFill>
                  <a:srgbClr val="0E0E0E"/>
                </a:solidFill>
              </a:rPr>
              <a:t>Neural networks don’t have an inherent way to “</a:t>
            </a:r>
            <a:r>
              <a:rPr lang="en-US" b="1" dirty="0">
                <a:solidFill>
                  <a:srgbClr val="0E0E0E"/>
                </a:solidFill>
              </a:rPr>
              <a:t>remember</a:t>
            </a:r>
            <a:r>
              <a:rPr lang="en-US" dirty="0">
                <a:solidFill>
                  <a:srgbClr val="0E0E0E"/>
                </a:solidFill>
              </a:rPr>
              <a:t>” previous inputs, or to properly represent sequences.</a:t>
            </a: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endParaRPr lang="en-US" dirty="0">
              <a:solidFill>
                <a:srgbClr val="0E0E0E"/>
              </a:solidFill>
            </a:endParaRPr>
          </a:p>
          <a:p>
            <a:pPr marL="0" indent="0" algn="l">
              <a:lnSpc>
                <a:spcPct val="100000"/>
              </a:lnSpc>
              <a:spcBef>
                <a:spcPts val="0"/>
              </a:spcBef>
              <a:buNone/>
            </a:pPr>
            <a:r>
              <a:rPr lang="en-US" dirty="0">
                <a:solidFill>
                  <a:srgbClr val="0E0E0E"/>
                </a:solidFill>
              </a:rPr>
              <a:t>A newer innovation, the </a:t>
            </a:r>
            <a:r>
              <a:rPr lang="en-US" b="1" dirty="0">
                <a:solidFill>
                  <a:srgbClr val="0E0E0E"/>
                </a:solidFill>
              </a:rPr>
              <a:t>recurrent</a:t>
            </a:r>
            <a:r>
              <a:rPr lang="en-US" dirty="0">
                <a:solidFill>
                  <a:srgbClr val="0E0E0E"/>
                </a:solidFill>
              </a:rPr>
              <a:t> neural network is designed to process sequential data by maintaining a form of memory through its recurrent connections.</a:t>
            </a:r>
          </a:p>
        </p:txBody>
      </p:sp>
      <p:pic>
        <p:nvPicPr>
          <p:cNvPr id="2050" name="Picture 2" descr="ANN Turns into RNN">
            <a:extLst>
              <a:ext uri="{FF2B5EF4-FFF2-40B4-BE49-F238E27FC236}">
                <a16:creationId xmlns:a16="http://schemas.microsoft.com/office/drawing/2014/main" id="{8C1B4DEA-635F-97BB-9FD9-21DEDC75B0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176"/>
          <a:stretch/>
        </p:blipFill>
        <p:spPr bwMode="auto">
          <a:xfrm>
            <a:off x="12644080" y="1293078"/>
            <a:ext cx="3618333" cy="3951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NN Turns into RNN">
            <a:extLst>
              <a:ext uri="{FF2B5EF4-FFF2-40B4-BE49-F238E27FC236}">
                <a16:creationId xmlns:a16="http://schemas.microsoft.com/office/drawing/2014/main" id="{F8B113D3-1CD3-BB08-184A-3622A737EC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176"/>
          <a:stretch/>
        </p:blipFill>
        <p:spPr bwMode="auto">
          <a:xfrm>
            <a:off x="12644079" y="5244633"/>
            <a:ext cx="3618333" cy="3951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E300205-5B21-0CF0-EF5E-58BA650C7929}"/>
              </a:ext>
            </a:extLst>
          </p:cNvPr>
          <p:cNvSpPr/>
          <p:nvPr/>
        </p:nvSpPr>
        <p:spPr>
          <a:xfrm>
            <a:off x="14453245" y="5365214"/>
            <a:ext cx="904268" cy="3305061"/>
          </a:xfrm>
          <a:prstGeom prst="rect">
            <a:avLst/>
          </a:prstGeom>
          <a:solidFill>
            <a:srgbClr val="76B9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0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2417-A2E6-0255-3986-3452375F0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BCE391-6D79-1BD1-6AB8-A4C824971BE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Recurrent Neural Networks </a:t>
            </a:r>
          </a:p>
        </p:txBody>
      </p:sp>
      <p:sp>
        <p:nvSpPr>
          <p:cNvPr id="3" name="Text Placeholder 2">
            <a:extLst>
              <a:ext uri="{FF2B5EF4-FFF2-40B4-BE49-F238E27FC236}">
                <a16:creationId xmlns:a16="http://schemas.microsoft.com/office/drawing/2014/main" id="{F7555ED9-5AD9-A391-C23F-CAE6E1685EF1}"/>
              </a:ext>
            </a:extLst>
          </p:cNvPr>
          <p:cNvSpPr>
            <a:spLocks noGrp="1"/>
          </p:cNvSpPr>
          <p:nvPr>
            <p:ph type="body" sz="quarter" idx="10"/>
          </p:nvPr>
        </p:nvSpPr>
        <p:spPr>
          <a:xfrm>
            <a:off x="928850" y="2002714"/>
            <a:ext cx="11240959" cy="6200518"/>
          </a:xfrm>
        </p:spPr>
        <p:txBody>
          <a:bodyPr>
            <a:noAutofit/>
          </a:bodyPr>
          <a:lstStyle/>
          <a:p>
            <a:pPr marL="0" indent="0">
              <a:buNone/>
            </a:pPr>
            <a:r>
              <a:rPr lang="en-US" sz="2000" dirty="0"/>
              <a:t>Unlike traditional feedforward networks, RNNs are designed to recognize patterns in sequences of data, such as time-series, text, speech, or videos, by maintaining a hidden state that captures information about previous inputs in the sequence.</a:t>
            </a:r>
          </a:p>
          <a:p>
            <a:pPr marL="0" indent="0">
              <a:buNone/>
            </a:pPr>
            <a:r>
              <a:rPr lang="en-US" sz="2000" b="1" dirty="0"/>
              <a:t>Key Characteristics of RNNs:</a:t>
            </a:r>
          </a:p>
          <a:p>
            <a:pPr marL="0" indent="0">
              <a:buNone/>
            </a:pPr>
            <a:r>
              <a:rPr lang="en-US" sz="2000" b="1" dirty="0"/>
              <a:t>Sequential Processing</a:t>
            </a:r>
            <a:r>
              <a:rPr lang="en-US" sz="2000" dirty="0"/>
              <a:t>:</a:t>
            </a:r>
          </a:p>
          <a:p>
            <a:pPr marL="0" indent="0">
              <a:buNone/>
            </a:pPr>
            <a:r>
              <a:rPr lang="en-US" sz="2000" dirty="0"/>
              <a:t>RNNs process input one step at a time, making them well-suited for tasks where data has a temporal or sequential structure.</a:t>
            </a:r>
          </a:p>
          <a:p>
            <a:pPr marL="0" indent="0">
              <a:buNone/>
            </a:pPr>
            <a:r>
              <a:rPr lang="en-US" sz="2000" b="1" dirty="0"/>
              <a:t>Recurrent Connections</a:t>
            </a:r>
            <a:r>
              <a:rPr lang="en-US" sz="2000" dirty="0"/>
              <a:t>:</a:t>
            </a:r>
          </a:p>
          <a:p>
            <a:pPr marL="0" indent="0">
              <a:buNone/>
            </a:pPr>
            <a:r>
              <a:rPr lang="en-US" sz="2000" dirty="0"/>
              <a:t>At each time step, the hidden state of the network is updated based on the current input and the hidden state from the previous time step. This allows the network to "remember" information from earlier in the sequence.</a:t>
            </a:r>
          </a:p>
          <a:p>
            <a:pPr marL="0" indent="0">
              <a:buNone/>
            </a:pPr>
            <a:r>
              <a:rPr lang="en-US" sz="2000" b="1" dirty="0"/>
              <a:t>Shared Weights</a:t>
            </a:r>
            <a:r>
              <a:rPr lang="en-US" sz="2000" dirty="0"/>
              <a:t>:</a:t>
            </a:r>
          </a:p>
          <a:p>
            <a:pPr marL="0" indent="0">
              <a:buNone/>
            </a:pPr>
            <a:r>
              <a:rPr lang="en-US" sz="2000" dirty="0"/>
              <a:t>The weights used for processing are shared across time steps, which reduces the number of parameters and helps capture temporal dependencies.</a:t>
            </a:r>
          </a:p>
          <a:p>
            <a:pPr marL="0" indent="0">
              <a:buNone/>
            </a:pPr>
            <a:r>
              <a:rPr lang="en-US" sz="2000" b="1" dirty="0"/>
              <a:t>Memory</a:t>
            </a:r>
            <a:r>
              <a:rPr lang="en-US" sz="2000" dirty="0"/>
              <a:t>:</a:t>
            </a:r>
          </a:p>
          <a:p>
            <a:pPr marL="0" indent="0">
              <a:buNone/>
            </a:pPr>
            <a:r>
              <a:rPr lang="en-US" sz="2000" dirty="0"/>
              <a:t>The hidden state serves as a form of memory, enabling the network to use information from earlier inputs to influence later outputs.</a:t>
            </a:r>
          </a:p>
          <a:p>
            <a:pPr marL="0" indent="0">
              <a:buNone/>
            </a:pPr>
            <a:r>
              <a:rPr lang="en-US" sz="2000" b="1" dirty="0"/>
              <a:t>Training via Backpropagation Through Time (BPTT)</a:t>
            </a:r>
            <a:r>
              <a:rPr lang="en-US" sz="2000" dirty="0"/>
              <a:t>:</a:t>
            </a:r>
          </a:p>
          <a:p>
            <a:pPr marL="0" indent="0">
              <a:buNone/>
            </a:pPr>
            <a:r>
              <a:rPr lang="en-US" sz="2000" dirty="0"/>
              <a:t>The gradient is computed for all time steps of the sequence to train the network. However, this can lead to issues like vanishing or exploding gradients.</a:t>
            </a:r>
          </a:p>
        </p:txBody>
      </p:sp>
      <p:pic>
        <p:nvPicPr>
          <p:cNvPr id="5" name="Picture 4">
            <a:extLst>
              <a:ext uri="{FF2B5EF4-FFF2-40B4-BE49-F238E27FC236}">
                <a16:creationId xmlns:a16="http://schemas.microsoft.com/office/drawing/2014/main" id="{6B46C536-C361-482E-CBE7-808A2E4DB62D}"/>
              </a:ext>
            </a:extLst>
          </p:cNvPr>
          <p:cNvPicPr>
            <a:picLocks noChangeAspect="1"/>
          </p:cNvPicPr>
          <p:nvPr/>
        </p:nvPicPr>
        <p:blipFill>
          <a:blip r:embed="rId3"/>
          <a:srcRect r="46515"/>
          <a:stretch/>
        </p:blipFill>
        <p:spPr>
          <a:xfrm>
            <a:off x="12357098" y="900994"/>
            <a:ext cx="5329212" cy="3868379"/>
          </a:xfrm>
          <a:prstGeom prst="rect">
            <a:avLst/>
          </a:prstGeom>
        </p:spPr>
      </p:pic>
      <p:pic>
        <p:nvPicPr>
          <p:cNvPr id="6" name="Picture 5">
            <a:extLst>
              <a:ext uri="{FF2B5EF4-FFF2-40B4-BE49-F238E27FC236}">
                <a16:creationId xmlns:a16="http://schemas.microsoft.com/office/drawing/2014/main" id="{1B41BACD-BC32-46C6-E33B-C4384691FE58}"/>
              </a:ext>
            </a:extLst>
          </p:cNvPr>
          <p:cNvPicPr>
            <a:picLocks noChangeAspect="1"/>
          </p:cNvPicPr>
          <p:nvPr/>
        </p:nvPicPr>
        <p:blipFill>
          <a:blip r:embed="rId3"/>
          <a:srcRect l="51440" t="1392" r="-4925" b="-1392"/>
          <a:stretch/>
        </p:blipFill>
        <p:spPr>
          <a:xfrm>
            <a:off x="12169809" y="5184027"/>
            <a:ext cx="5733057" cy="4161523"/>
          </a:xfrm>
          <a:prstGeom prst="rect">
            <a:avLst/>
          </a:prstGeom>
        </p:spPr>
      </p:pic>
    </p:spTree>
    <p:extLst>
      <p:ext uri="{BB962C8B-B14F-4D97-AF65-F5344CB8AC3E}">
        <p14:creationId xmlns:p14="http://schemas.microsoft.com/office/powerpoint/2010/main" val="280845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1B35-8B10-47D6-15D5-31BED6E31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337E1-E7D3-15EF-0BC6-E4BF3A388841}"/>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Recurrent Neural Networks – Code Differences </a:t>
            </a:r>
          </a:p>
        </p:txBody>
      </p:sp>
      <p:pic>
        <p:nvPicPr>
          <p:cNvPr id="9" name="Picture 8">
            <a:extLst>
              <a:ext uri="{FF2B5EF4-FFF2-40B4-BE49-F238E27FC236}">
                <a16:creationId xmlns:a16="http://schemas.microsoft.com/office/drawing/2014/main" id="{696681D4-4F14-142E-02D0-2DCB4E3F191B}"/>
              </a:ext>
            </a:extLst>
          </p:cNvPr>
          <p:cNvPicPr>
            <a:picLocks noChangeAspect="1"/>
          </p:cNvPicPr>
          <p:nvPr/>
        </p:nvPicPr>
        <p:blipFill>
          <a:blip r:embed="rId3"/>
          <a:srcRect l="1259" t="5071" r="3136"/>
          <a:stretch/>
        </p:blipFill>
        <p:spPr>
          <a:xfrm>
            <a:off x="-1" y="3500185"/>
            <a:ext cx="7987229" cy="3222993"/>
          </a:xfrm>
          <a:prstGeom prst="rect">
            <a:avLst/>
          </a:prstGeom>
        </p:spPr>
      </p:pic>
      <p:pic>
        <p:nvPicPr>
          <p:cNvPr id="11" name="Picture 10">
            <a:extLst>
              <a:ext uri="{FF2B5EF4-FFF2-40B4-BE49-F238E27FC236}">
                <a16:creationId xmlns:a16="http://schemas.microsoft.com/office/drawing/2014/main" id="{373635ED-824B-032C-685E-349FFF4AD8EB}"/>
              </a:ext>
            </a:extLst>
          </p:cNvPr>
          <p:cNvPicPr>
            <a:picLocks noChangeAspect="1"/>
          </p:cNvPicPr>
          <p:nvPr/>
        </p:nvPicPr>
        <p:blipFill>
          <a:blip r:embed="rId4"/>
          <a:srcRect l="2106" t="4480" r="4730" b="3148"/>
          <a:stretch/>
        </p:blipFill>
        <p:spPr>
          <a:xfrm>
            <a:off x="8174516" y="3602783"/>
            <a:ext cx="10113484" cy="3049585"/>
          </a:xfrm>
          <a:prstGeom prst="rect">
            <a:avLst/>
          </a:prstGeom>
        </p:spPr>
      </p:pic>
      <p:sp>
        <p:nvSpPr>
          <p:cNvPr id="13" name="TextBox 12">
            <a:extLst>
              <a:ext uri="{FF2B5EF4-FFF2-40B4-BE49-F238E27FC236}">
                <a16:creationId xmlns:a16="http://schemas.microsoft.com/office/drawing/2014/main" id="{35524811-8F4A-F909-0CD1-B620869E4F87}"/>
              </a:ext>
            </a:extLst>
          </p:cNvPr>
          <p:cNvSpPr txBox="1"/>
          <p:nvPr/>
        </p:nvSpPr>
        <p:spPr>
          <a:xfrm>
            <a:off x="1795749" y="7469436"/>
            <a:ext cx="14696501" cy="1569660"/>
          </a:xfrm>
          <a:prstGeom prst="rect">
            <a:avLst/>
          </a:prstGeom>
          <a:noFill/>
        </p:spPr>
        <p:txBody>
          <a:bodyPr wrap="square">
            <a:spAutoFit/>
          </a:bodyPr>
          <a:lstStyle/>
          <a:p>
            <a:r>
              <a:rPr lang="en-US" sz="2400" b="1" dirty="0"/>
              <a:t>Key Differences </a:t>
            </a:r>
          </a:p>
          <a:p>
            <a:pPr marL="342900" indent="-342900">
              <a:buFont typeface="Wingdings" panose="05000000000000000000" pitchFamily="2" charset="2"/>
              <a:buChar char="§"/>
            </a:pPr>
            <a:r>
              <a:rPr lang="en-US" sz="2400" b="1" dirty="0"/>
              <a:t>ANN</a:t>
            </a:r>
            <a:r>
              <a:rPr lang="en-US" sz="2400" dirty="0"/>
              <a:t>: Processes inputs without considering temporal relationships; uses a simple Linear layer.</a:t>
            </a:r>
          </a:p>
          <a:p>
            <a:pPr marL="342900" indent="-342900">
              <a:buFont typeface="Wingdings" panose="05000000000000000000" pitchFamily="2" charset="2"/>
              <a:buChar char="§"/>
            </a:pPr>
            <a:r>
              <a:rPr lang="en-US" sz="2400" b="1" dirty="0"/>
              <a:t>RNN</a:t>
            </a:r>
            <a:r>
              <a:rPr lang="en-US" sz="2400" dirty="0"/>
              <a:t>: Processes sequences with recurrent connections; uses an RNN layer and captures sequential dependencies.</a:t>
            </a:r>
          </a:p>
        </p:txBody>
      </p:sp>
    </p:spTree>
    <p:extLst>
      <p:ext uri="{BB962C8B-B14F-4D97-AF65-F5344CB8AC3E}">
        <p14:creationId xmlns:p14="http://schemas.microsoft.com/office/powerpoint/2010/main" val="428321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AD531-0818-6A2B-6234-F164C2152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9C685-B611-D4A8-D82B-14CF475A8DE7}"/>
              </a:ext>
            </a:extLst>
          </p:cNvPr>
          <p:cNvSpPr>
            <a:spLocks noGrp="1"/>
          </p:cNvSpPr>
          <p:nvPr>
            <p:ph type="title"/>
          </p:nvPr>
        </p:nvSpPr>
        <p:spPr/>
        <p:txBody>
          <a:bodyPr anchor="ctr"/>
          <a:lstStyle/>
          <a:p>
            <a:pPr algn="l"/>
            <a:r>
              <a:rPr lang="en-US" sz="4000" b="0" i="0" dirty="0">
                <a:solidFill>
                  <a:srgbClr val="000000"/>
                </a:solidFill>
                <a:effectLst/>
                <a:latin typeface="Arial" panose="020B0604020202020204" pitchFamily="34" charset="0"/>
              </a:rPr>
              <a:t>Long-Short Term Memory Models (LSTM)</a:t>
            </a:r>
          </a:p>
        </p:txBody>
      </p:sp>
      <p:sp>
        <p:nvSpPr>
          <p:cNvPr id="3" name="Text Placeholder 2">
            <a:extLst>
              <a:ext uri="{FF2B5EF4-FFF2-40B4-BE49-F238E27FC236}">
                <a16:creationId xmlns:a16="http://schemas.microsoft.com/office/drawing/2014/main" id="{D001ECFB-76C3-A845-A53B-A0DF64556F12}"/>
              </a:ext>
            </a:extLst>
          </p:cNvPr>
          <p:cNvSpPr>
            <a:spLocks noGrp="1"/>
          </p:cNvSpPr>
          <p:nvPr>
            <p:ph type="body" sz="quarter" idx="10"/>
          </p:nvPr>
        </p:nvSpPr>
        <p:spPr>
          <a:xfrm>
            <a:off x="939866" y="2648278"/>
            <a:ext cx="9688517" cy="6200518"/>
          </a:xfrm>
        </p:spPr>
        <p:txBody>
          <a:bodyPr>
            <a:noAutofit/>
          </a:bodyPr>
          <a:lstStyle/>
          <a:p>
            <a:pPr marL="0" indent="0">
              <a:buNone/>
            </a:pPr>
            <a:r>
              <a:rPr lang="en-US" b="1" dirty="0"/>
              <a:t>Challenges with RNNs</a:t>
            </a:r>
            <a:endParaRPr lang="en-US" dirty="0"/>
          </a:p>
          <a:p>
            <a:r>
              <a:rPr lang="en-US" dirty="0"/>
              <a:t>Struggle with long input sequences: Information from earlier words gets diluted as it propagates through the sequence.</a:t>
            </a:r>
          </a:p>
          <a:p>
            <a:r>
              <a:rPr lang="en-US" b="1" dirty="0"/>
              <a:t>Vanishing Gradient Problem</a:t>
            </a:r>
            <a:r>
              <a:rPr lang="en-US" dirty="0"/>
              <a:t>: Gradients shrink over time, reducing the ability to learn long-term dependencies.</a:t>
            </a:r>
          </a:p>
          <a:p>
            <a:endParaRPr lang="en-US" dirty="0"/>
          </a:p>
          <a:p>
            <a:pPr marL="0" indent="0">
              <a:buNone/>
            </a:pPr>
            <a:r>
              <a:rPr lang="en-US" b="1" dirty="0"/>
              <a:t>Solution: LSTMs</a:t>
            </a:r>
            <a:endParaRPr lang="en-US" dirty="0"/>
          </a:p>
          <a:p>
            <a:r>
              <a:rPr lang="en-US" dirty="0"/>
              <a:t>Introduce a "cell state" to selectively retain or discard information.</a:t>
            </a:r>
          </a:p>
          <a:p>
            <a:r>
              <a:rPr lang="en-US" dirty="0"/>
              <a:t>Effectively capture long-range dependencies in sequences.</a:t>
            </a:r>
          </a:p>
        </p:txBody>
      </p:sp>
      <p:pic>
        <p:nvPicPr>
          <p:cNvPr id="4098" name="Picture 2">
            <a:extLst>
              <a:ext uri="{FF2B5EF4-FFF2-40B4-BE49-F238E27FC236}">
                <a16:creationId xmlns:a16="http://schemas.microsoft.com/office/drawing/2014/main" id="{9EF2C31F-9C5C-8EFF-D260-D1EF38790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4305" y="1756698"/>
            <a:ext cx="5438166" cy="29909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0691126-FE4D-7958-4060-E7E13E4259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2702" y="6070294"/>
            <a:ext cx="6657894" cy="17494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C972043-493D-C750-3942-B5683DD2B6E9}"/>
              </a:ext>
            </a:extLst>
          </p:cNvPr>
          <p:cNvCxnSpPr>
            <a:cxnSpLocks/>
          </p:cNvCxnSpPr>
          <p:nvPr/>
        </p:nvCxnSpPr>
        <p:spPr>
          <a:xfrm flipV="1">
            <a:off x="11060935" y="4792337"/>
            <a:ext cx="1311007" cy="2016087"/>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CD3201-0480-2D06-3DFC-0E39741B5639}"/>
              </a:ext>
            </a:extLst>
          </p:cNvPr>
          <p:cNvCxnSpPr>
            <a:cxnSpLocks/>
          </p:cNvCxnSpPr>
          <p:nvPr/>
        </p:nvCxnSpPr>
        <p:spPr>
          <a:xfrm flipV="1">
            <a:off x="11716438" y="4747689"/>
            <a:ext cx="4919032" cy="238022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471625"/>
      </p:ext>
    </p:extLst>
  </p:cSld>
  <p:clrMapOvr>
    <a:masterClrMapping/>
  </p:clrMapOvr>
</p:sld>
</file>

<file path=ppt/theme/theme1.xml><?xml version="1.0" encoding="utf-8"?>
<a:theme xmlns:a="http://schemas.openxmlformats.org/drawingml/2006/main" name="Main">
  <a:themeElements>
    <a:clrScheme name="Custom 6">
      <a:dk1>
        <a:sysClr val="windowText" lastClr="000000"/>
      </a:dk1>
      <a:lt1>
        <a:sysClr val="window" lastClr="FFFFFF"/>
      </a:lt1>
      <a:dk2>
        <a:srgbClr val="3C3C3C"/>
      </a:dk2>
      <a:lt2>
        <a:srgbClr val="D1D1D1"/>
      </a:lt2>
      <a:accent1>
        <a:srgbClr val="76B900"/>
      </a:accent1>
      <a:accent2>
        <a:srgbClr val="E1A624"/>
      </a:accent2>
      <a:accent3>
        <a:srgbClr val="8C8C8C"/>
      </a:accent3>
      <a:accent4>
        <a:srgbClr val="9273F2"/>
      </a:accent4>
      <a:accent5>
        <a:srgbClr val="5494F8"/>
      </a:accent5>
      <a:accent6>
        <a:srgbClr val="22C7A9"/>
      </a:accent6>
      <a:hlink>
        <a:srgbClr val="00B0F0"/>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C0436B587D54C83BFD563750D75D3" ma:contentTypeVersion="4" ma:contentTypeDescription="Create a new document." ma:contentTypeScope="" ma:versionID="7f2325641a3eebca5d1924e994802e07">
  <xsd:schema xmlns:xsd="http://www.w3.org/2001/XMLSchema" xmlns:xs="http://www.w3.org/2001/XMLSchema" xmlns:p="http://schemas.microsoft.com/office/2006/metadata/properties" xmlns:ns2="ef34e829-e29b-491b-8f41-18a36dc808c0" targetNamespace="http://schemas.microsoft.com/office/2006/metadata/properties" ma:root="true" ma:fieldsID="8af2ce58ff16e0a292cb482e705e0698" ns2:_="">
    <xsd:import namespace="ef34e829-e29b-491b-8f41-18a36dc808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4e829-e29b-491b-8f41-18a36dc80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ABAC0-27F8-4290-8E9C-4F05D75EA3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87EC7A8-BD6C-4153-A708-A8C1D683FDAA}">
  <ds:schemaRefs>
    <ds:schemaRef ds:uri="http://schemas.microsoft.com/sharepoint/v3/contenttype/forms"/>
  </ds:schemaRefs>
</ds:datastoreItem>
</file>

<file path=customXml/itemProps3.xml><?xml version="1.0" encoding="utf-8"?>
<ds:datastoreItem xmlns:ds="http://schemas.openxmlformats.org/officeDocument/2006/customXml" ds:itemID="{4ED60775-F85F-4E1B-AE0D-90A94FAA7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4e829-e29b-491b-8f41-18a36dc80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103367</TotalTime>
  <Words>2220</Words>
  <Application>Microsoft Office PowerPoint</Application>
  <PresentationFormat>Custom</PresentationFormat>
  <Paragraphs>209</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Main</vt:lpstr>
      <vt:lpstr>Lecture 3.1 - Language Models and Attention</vt:lpstr>
      <vt:lpstr>PowerPoint Presentation</vt:lpstr>
      <vt:lpstr>This lecture</vt:lpstr>
      <vt:lpstr>Language Models in Deep Learning</vt:lpstr>
      <vt:lpstr>Deep Language Modeling</vt:lpstr>
      <vt:lpstr>Challenges of Deep Learning Sequences </vt:lpstr>
      <vt:lpstr>Recurrent Neural Networks </vt:lpstr>
      <vt:lpstr>Recurrent Neural Networks – Code Differences </vt:lpstr>
      <vt:lpstr>Long-Short Term Memory Models (LSTM)</vt:lpstr>
      <vt:lpstr>Limitations of RNNs and LSTMs in Language Modeling</vt:lpstr>
      <vt:lpstr>Evolution of attention mechanisms pre-transformers</vt:lpstr>
      <vt:lpstr>Adding Attention</vt:lpstr>
      <vt:lpstr>Early Attention Attempts – Bahdanau et.al 2014</vt:lpstr>
      <vt:lpstr>Improved Attention – Luong et.al 2015</vt:lpstr>
      <vt:lpstr>Early Self-Attention – Lin et.al 2017</vt:lpstr>
      <vt:lpstr>Remaining Limitations with Attention Methods</vt:lpstr>
      <vt:lpstr>The Self-Attention Mechanism</vt:lpstr>
      <vt:lpstr>Attention is all you need – Vaswani et.al 2017</vt:lpstr>
      <vt:lpstr>How Self-Attention Mechanisms Work</vt:lpstr>
      <vt:lpstr>Queries, Key, and Values</vt:lpstr>
      <vt:lpstr>Wrap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Spillman</dc:creator>
  <cp:lastModifiedBy>Sam Raymond</cp:lastModifiedBy>
  <cp:revision>417</cp:revision>
  <dcterms:created xsi:type="dcterms:W3CDTF">2023-02-16T22:53:10Z</dcterms:created>
  <dcterms:modified xsi:type="dcterms:W3CDTF">2025-02-07T18:40:24Z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0x0101004B8C0436B587D54C83BFD563750D75D3</vt:lpwstr>
  </property>
</Properties>
</file>