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handoutMasterIdLst>
    <p:handoutMasterId r:id="rId33"/>
  </p:handoutMasterIdLst>
  <p:sldIdLst>
    <p:sldId id="276" r:id="rId5"/>
    <p:sldId id="263" r:id="rId6"/>
    <p:sldId id="277" r:id="rId7"/>
    <p:sldId id="278" r:id="rId8"/>
    <p:sldId id="343" r:id="rId9"/>
    <p:sldId id="367" r:id="rId10"/>
    <p:sldId id="344" r:id="rId11"/>
    <p:sldId id="345" r:id="rId12"/>
    <p:sldId id="368" r:id="rId13"/>
    <p:sldId id="348" r:id="rId14"/>
    <p:sldId id="349" r:id="rId15"/>
    <p:sldId id="354" r:id="rId16"/>
    <p:sldId id="359" r:id="rId17"/>
    <p:sldId id="356" r:id="rId18"/>
    <p:sldId id="357" r:id="rId19"/>
    <p:sldId id="350" r:id="rId20"/>
    <p:sldId id="351" r:id="rId21"/>
    <p:sldId id="361" r:id="rId22"/>
    <p:sldId id="352" r:id="rId23"/>
    <p:sldId id="353" r:id="rId24"/>
    <p:sldId id="362" r:id="rId25"/>
    <p:sldId id="369" r:id="rId26"/>
    <p:sldId id="346" r:id="rId27"/>
    <p:sldId id="365" r:id="rId28"/>
    <p:sldId id="347" r:id="rId29"/>
    <p:sldId id="307" r:id="rId30"/>
    <p:sldId id="259" r:id="rId31"/>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85FBC-5C96-45A1-C96E-505F9DD3EBBA}" name="Dora Csillag" initials="DC" userId="S::dcsillag@nvidia.com::0620853e-b4a9-48e4-ab89-464dac053f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3C3C3C"/>
    <a:srgbClr val="5E5E5E"/>
    <a:srgbClr val="2E2E2E"/>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DA108-FA50-DAAE-5207-4A1B40AC990F}" v="1" dt="2025-02-07T18:40:38.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89201" autoAdjust="0"/>
  </p:normalViewPr>
  <p:slideViewPr>
    <p:cSldViewPr snapToGrid="0">
      <p:cViewPr varScale="1">
        <p:scale>
          <a:sx n="58" d="100"/>
          <a:sy n="58" d="100"/>
        </p:scale>
        <p:origin x="60" y="1304"/>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C25DA108-FA50-DAAE-5207-4A1B40AC990F}"/>
    <pc:docChg chg="modSld">
      <pc:chgData name="Joe Bungo" userId="S::jbungo@nvidia.com::68c73667-b054-4751-86c2-2fef667112d9" providerId="AD" clId="Web-{C25DA108-FA50-DAAE-5207-4A1B40AC990F}" dt="2025-02-07T18:40:38.498" v="0" actId="20577"/>
      <pc:docMkLst>
        <pc:docMk/>
      </pc:docMkLst>
      <pc:sldChg chg="modSp">
        <pc:chgData name="Joe Bungo" userId="S::jbungo@nvidia.com::68c73667-b054-4751-86c2-2fef667112d9" providerId="AD" clId="Web-{C25DA108-FA50-DAAE-5207-4A1B40AC990F}" dt="2025-02-07T18:40:38.498" v="0" actId="20577"/>
        <pc:sldMkLst>
          <pc:docMk/>
          <pc:sldMk cId="809099762" sldId="276"/>
        </pc:sldMkLst>
        <pc:spChg chg="mod">
          <ac:chgData name="Joe Bungo" userId="S::jbungo@nvidia.com::68c73667-b054-4751-86c2-2fef667112d9" providerId="AD" clId="Web-{C25DA108-FA50-DAAE-5207-4A1B40AC990F}" dt="2025-02-07T18:40:38.498"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0923-D89E-6A14-9BFC-A09E4F342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FDD35-C164-B551-C961-0861ED64F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DCC1F-3550-5FD0-9AA7-412BC2B82894}"/>
              </a:ext>
            </a:extLst>
          </p:cNvPr>
          <p:cNvSpPr>
            <a:spLocks noGrp="1"/>
          </p:cNvSpPr>
          <p:nvPr>
            <p:ph type="body" idx="1"/>
          </p:nvPr>
        </p:nvSpPr>
        <p:spPr/>
        <p:txBody>
          <a:bodyPr/>
          <a:lstStyle/>
          <a:p>
            <a:r>
              <a:rPr lang="en-US" dirty="0"/>
              <a:t>https://upload.wikimedia.org/wikipedia/commons/6/6a/Gpt-transformer-block.png</a:t>
            </a:r>
          </a:p>
          <a:p>
            <a:r>
              <a:rPr lang="en-US" dirty="0"/>
              <a:t>https://www.researchgate.net/figure/The-structure-of-a-Transformer-Block_fig1_336224014</a:t>
            </a:r>
          </a:p>
        </p:txBody>
      </p:sp>
      <p:sp>
        <p:nvSpPr>
          <p:cNvPr id="4" name="Slide Number Placeholder 3">
            <a:extLst>
              <a:ext uri="{FF2B5EF4-FFF2-40B4-BE49-F238E27FC236}">
                <a16:creationId xmlns:a16="http://schemas.microsoft.com/office/drawing/2014/main" id="{6E185B16-BA94-CA26-9B59-D1DCB60DDE15}"/>
              </a:ext>
            </a:extLst>
          </p:cNvPr>
          <p:cNvSpPr>
            <a:spLocks noGrp="1"/>
          </p:cNvSpPr>
          <p:nvPr>
            <p:ph type="sldNum" sz="quarter" idx="5"/>
          </p:nvPr>
        </p:nvSpPr>
        <p:spPr/>
        <p:txBody>
          <a:bodyPr/>
          <a:lstStyle/>
          <a:p>
            <a:fld id="{DAC5F5F8-CF2F-46BA-81DC-1E28D791687C}" type="slidenum">
              <a:rPr lang="en-US" smtClean="0"/>
              <a:pPr/>
              <a:t>11</a:t>
            </a:fld>
            <a:endParaRPr lang="en-US"/>
          </a:p>
        </p:txBody>
      </p:sp>
    </p:spTree>
    <p:extLst>
      <p:ext uri="{BB962C8B-B14F-4D97-AF65-F5344CB8AC3E}">
        <p14:creationId xmlns:p14="http://schemas.microsoft.com/office/powerpoint/2010/main" val="338561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47DCB-6C48-5049-39EA-735465469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28FF1-F7A1-F58A-B845-426A8C8FB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827B9-4F22-1B94-9ADB-4A85AC2C6B68}"/>
              </a:ext>
            </a:extLst>
          </p:cNvPr>
          <p:cNvSpPr>
            <a:spLocks noGrp="1"/>
          </p:cNvSpPr>
          <p:nvPr>
            <p:ph type="body" idx="1"/>
          </p:nvPr>
        </p:nvSpPr>
        <p:spPr/>
        <p:txBody>
          <a:bodyPr/>
          <a:lstStyle/>
          <a:p>
            <a:r>
              <a:rPr lang="en-US" dirty="0"/>
              <a:t>https://medium.com/@vipul.koti333/from-theory-to-code-step-by-step-implementation-and-code-breakdown-of-gpt-2-model-7bde8d5cecda</a:t>
            </a:r>
          </a:p>
        </p:txBody>
      </p:sp>
      <p:sp>
        <p:nvSpPr>
          <p:cNvPr id="4" name="Slide Number Placeholder 3">
            <a:extLst>
              <a:ext uri="{FF2B5EF4-FFF2-40B4-BE49-F238E27FC236}">
                <a16:creationId xmlns:a16="http://schemas.microsoft.com/office/drawing/2014/main" id="{A5E489C1-9A59-C4A2-A27E-24FD51C87E03}"/>
              </a:ext>
            </a:extLst>
          </p:cNvPr>
          <p:cNvSpPr>
            <a:spLocks noGrp="1"/>
          </p:cNvSpPr>
          <p:nvPr>
            <p:ph type="sldNum" sz="quarter" idx="5"/>
          </p:nvPr>
        </p:nvSpPr>
        <p:spPr/>
        <p:txBody>
          <a:bodyPr/>
          <a:lstStyle/>
          <a:p>
            <a:fld id="{DAC5F5F8-CF2F-46BA-81DC-1E28D791687C}" type="slidenum">
              <a:rPr lang="en-US" smtClean="0"/>
              <a:pPr/>
              <a:t>12</a:t>
            </a:fld>
            <a:endParaRPr lang="en-US"/>
          </a:p>
        </p:txBody>
      </p:sp>
    </p:spTree>
    <p:extLst>
      <p:ext uri="{BB962C8B-B14F-4D97-AF65-F5344CB8AC3E}">
        <p14:creationId xmlns:p14="http://schemas.microsoft.com/office/powerpoint/2010/main" val="1050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9DB78-D4E1-C28B-D81A-1FE4A7E51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F74FD-C48A-42BE-7B8C-6810EF4E3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D14C4-51AF-721F-4AFE-4B822A946980}"/>
              </a:ext>
            </a:extLst>
          </p:cNvPr>
          <p:cNvSpPr>
            <a:spLocks noGrp="1"/>
          </p:cNvSpPr>
          <p:nvPr>
            <p:ph type="body" idx="1"/>
          </p:nvPr>
        </p:nvSpPr>
        <p:spPr/>
        <p:txBody>
          <a:bodyPr/>
          <a:lstStyle/>
          <a:p>
            <a:r>
              <a:rPr lang="en-US" dirty="0"/>
              <a:t>https://arxiv.org/pdf/1706.03762</a:t>
            </a:r>
          </a:p>
        </p:txBody>
      </p:sp>
      <p:sp>
        <p:nvSpPr>
          <p:cNvPr id="4" name="Slide Number Placeholder 3">
            <a:extLst>
              <a:ext uri="{FF2B5EF4-FFF2-40B4-BE49-F238E27FC236}">
                <a16:creationId xmlns:a16="http://schemas.microsoft.com/office/drawing/2014/main" id="{01AABB60-27CF-4224-0045-874A73F22D69}"/>
              </a:ext>
            </a:extLst>
          </p:cNvPr>
          <p:cNvSpPr>
            <a:spLocks noGrp="1"/>
          </p:cNvSpPr>
          <p:nvPr>
            <p:ph type="sldNum" sz="quarter" idx="5"/>
          </p:nvPr>
        </p:nvSpPr>
        <p:spPr/>
        <p:txBody>
          <a:bodyPr/>
          <a:lstStyle/>
          <a:p>
            <a:fld id="{DAC5F5F8-CF2F-46BA-81DC-1E28D791687C}" type="slidenum">
              <a:rPr lang="en-US" smtClean="0"/>
              <a:pPr/>
              <a:t>13</a:t>
            </a:fld>
            <a:endParaRPr lang="en-US"/>
          </a:p>
        </p:txBody>
      </p:sp>
    </p:spTree>
    <p:extLst>
      <p:ext uri="{BB962C8B-B14F-4D97-AF65-F5344CB8AC3E}">
        <p14:creationId xmlns:p14="http://schemas.microsoft.com/office/powerpoint/2010/main" val="257236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D8AC-3DAB-D564-AB02-8BB09B0BB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4839C-0BC5-4735-8F1E-38A20D6EA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2E5BB-5060-DEE7-73E1-135F51D919F2}"/>
              </a:ext>
            </a:extLst>
          </p:cNvPr>
          <p:cNvSpPr>
            <a:spLocks noGrp="1"/>
          </p:cNvSpPr>
          <p:nvPr>
            <p:ph type="body" idx="1"/>
          </p:nvPr>
        </p:nvSpPr>
        <p:spPr/>
        <p:txBody>
          <a:bodyPr/>
          <a:lstStyle/>
          <a:p>
            <a:r>
              <a:rPr lang="en-US" dirty="0"/>
              <a:t>https://www.kdnuggets.com/2020/10/understanding-transformers-data-science-way.html</a:t>
            </a:r>
          </a:p>
        </p:txBody>
      </p:sp>
      <p:sp>
        <p:nvSpPr>
          <p:cNvPr id="4" name="Slide Number Placeholder 3">
            <a:extLst>
              <a:ext uri="{FF2B5EF4-FFF2-40B4-BE49-F238E27FC236}">
                <a16:creationId xmlns:a16="http://schemas.microsoft.com/office/drawing/2014/main" id="{93DEC41A-6817-E1AA-BE89-597A487A4320}"/>
              </a:ext>
            </a:extLst>
          </p:cNvPr>
          <p:cNvSpPr>
            <a:spLocks noGrp="1"/>
          </p:cNvSpPr>
          <p:nvPr>
            <p:ph type="sldNum" sz="quarter" idx="5"/>
          </p:nvPr>
        </p:nvSpPr>
        <p:spPr/>
        <p:txBody>
          <a:bodyPr/>
          <a:lstStyle/>
          <a:p>
            <a:fld id="{DAC5F5F8-CF2F-46BA-81DC-1E28D791687C}" type="slidenum">
              <a:rPr lang="en-US" smtClean="0"/>
              <a:pPr/>
              <a:t>14</a:t>
            </a:fld>
            <a:endParaRPr lang="en-US"/>
          </a:p>
        </p:txBody>
      </p:sp>
    </p:spTree>
    <p:extLst>
      <p:ext uri="{BB962C8B-B14F-4D97-AF65-F5344CB8AC3E}">
        <p14:creationId xmlns:p14="http://schemas.microsoft.com/office/powerpoint/2010/main" val="339964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F9EA-FF92-6A29-71E9-C7ABEC950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6B90B-9F37-C5D5-FABD-7CDDCBC30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E2E8D-AD15-036D-78AC-DF1C7B2C9D69}"/>
              </a:ext>
            </a:extLst>
          </p:cNvPr>
          <p:cNvSpPr>
            <a:spLocks noGrp="1"/>
          </p:cNvSpPr>
          <p:nvPr>
            <p:ph type="body" idx="1"/>
          </p:nvPr>
        </p:nvSpPr>
        <p:spPr/>
        <p:txBody>
          <a:bodyPr/>
          <a:lstStyle/>
          <a:p>
            <a:r>
              <a:rPr lang="en-US" dirty="0"/>
              <a:t>https://www.analyticsvidhya.com/blog/2021/08/all-you-need-to-know-about-skip-connections/</a:t>
            </a:r>
          </a:p>
          <a:p>
            <a:r>
              <a:rPr lang="en-US" dirty="0"/>
              <a:t>https://paperswithcode.com/method/layer-normalization</a:t>
            </a:r>
          </a:p>
        </p:txBody>
      </p:sp>
      <p:sp>
        <p:nvSpPr>
          <p:cNvPr id="4" name="Slide Number Placeholder 3">
            <a:extLst>
              <a:ext uri="{FF2B5EF4-FFF2-40B4-BE49-F238E27FC236}">
                <a16:creationId xmlns:a16="http://schemas.microsoft.com/office/drawing/2014/main" id="{2042ED02-177E-E422-24E2-E0433664E01B}"/>
              </a:ext>
            </a:extLst>
          </p:cNvPr>
          <p:cNvSpPr>
            <a:spLocks noGrp="1"/>
          </p:cNvSpPr>
          <p:nvPr>
            <p:ph type="sldNum" sz="quarter" idx="5"/>
          </p:nvPr>
        </p:nvSpPr>
        <p:spPr/>
        <p:txBody>
          <a:bodyPr/>
          <a:lstStyle/>
          <a:p>
            <a:fld id="{DAC5F5F8-CF2F-46BA-81DC-1E28D791687C}" type="slidenum">
              <a:rPr lang="en-US" smtClean="0"/>
              <a:pPr/>
              <a:t>15</a:t>
            </a:fld>
            <a:endParaRPr lang="en-US"/>
          </a:p>
        </p:txBody>
      </p:sp>
    </p:spTree>
    <p:extLst>
      <p:ext uri="{BB962C8B-B14F-4D97-AF65-F5344CB8AC3E}">
        <p14:creationId xmlns:p14="http://schemas.microsoft.com/office/powerpoint/2010/main" val="96149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80B8083-E2D3-3FC9-574C-A2682BD303D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1BC319B-8C26-292B-0129-A1E93DAFB6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E86A9528-6D84-91B8-BC2E-3E580416D6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63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AB25A-97F4-A115-E48E-BB78E72A4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4EA07-A2EC-5AE7-C6EC-FFC31D45E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DDB8C-9BA2-75F6-7467-C769C2E3EFB9}"/>
              </a:ext>
            </a:extLst>
          </p:cNvPr>
          <p:cNvSpPr>
            <a:spLocks noGrp="1"/>
          </p:cNvSpPr>
          <p:nvPr>
            <p:ph type="body" idx="1"/>
          </p:nvPr>
        </p:nvSpPr>
        <p:spPr/>
        <p:txBody>
          <a:bodyPr/>
          <a:lstStyle/>
          <a:p>
            <a:r>
              <a:rPr lang="en-US" dirty="0"/>
              <a:t>https://arxiv.org/pdf/1706.03762</a:t>
            </a:r>
          </a:p>
          <a:p>
            <a:r>
              <a:rPr lang="en-US" dirty="0"/>
              <a:t>https://jalammar.github.io/illustrated-transformer/</a:t>
            </a:r>
          </a:p>
        </p:txBody>
      </p:sp>
      <p:sp>
        <p:nvSpPr>
          <p:cNvPr id="4" name="Slide Number Placeholder 3">
            <a:extLst>
              <a:ext uri="{FF2B5EF4-FFF2-40B4-BE49-F238E27FC236}">
                <a16:creationId xmlns:a16="http://schemas.microsoft.com/office/drawing/2014/main" id="{0270E4E7-8DE5-1712-DE98-6F389056C0AE}"/>
              </a:ext>
            </a:extLst>
          </p:cNvPr>
          <p:cNvSpPr>
            <a:spLocks noGrp="1"/>
          </p:cNvSpPr>
          <p:nvPr>
            <p:ph type="sldNum" sz="quarter" idx="5"/>
          </p:nvPr>
        </p:nvSpPr>
        <p:spPr/>
        <p:txBody>
          <a:bodyPr/>
          <a:lstStyle/>
          <a:p>
            <a:fld id="{DAC5F5F8-CF2F-46BA-81DC-1E28D791687C}" type="slidenum">
              <a:rPr lang="en-US" smtClean="0"/>
              <a:pPr/>
              <a:t>17</a:t>
            </a:fld>
            <a:endParaRPr lang="en-US"/>
          </a:p>
        </p:txBody>
      </p:sp>
    </p:spTree>
    <p:extLst>
      <p:ext uri="{BB962C8B-B14F-4D97-AF65-F5344CB8AC3E}">
        <p14:creationId xmlns:p14="http://schemas.microsoft.com/office/powerpoint/2010/main" val="12551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8EC57-3686-24B1-82D5-570DF2543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6BCA4-2857-1626-3421-A262B62C2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149A8-BBAE-3510-AD36-0DFA7602CDA3}"/>
              </a:ext>
            </a:extLst>
          </p:cNvPr>
          <p:cNvSpPr>
            <a:spLocks noGrp="1"/>
          </p:cNvSpPr>
          <p:nvPr>
            <p:ph type="body" idx="1"/>
          </p:nvPr>
        </p:nvSpPr>
        <p:spPr/>
        <p:txBody>
          <a:bodyPr/>
          <a:lstStyle/>
          <a:p>
            <a:r>
              <a:rPr lang="en-US" dirty="0"/>
              <a:t>https://arxiv.org/abs/2305.13245v3</a:t>
            </a:r>
          </a:p>
        </p:txBody>
      </p:sp>
      <p:sp>
        <p:nvSpPr>
          <p:cNvPr id="4" name="Slide Number Placeholder 3">
            <a:extLst>
              <a:ext uri="{FF2B5EF4-FFF2-40B4-BE49-F238E27FC236}">
                <a16:creationId xmlns:a16="http://schemas.microsoft.com/office/drawing/2014/main" id="{3EC07677-80E4-9257-3CB9-F70B547D14DD}"/>
              </a:ext>
            </a:extLst>
          </p:cNvPr>
          <p:cNvSpPr>
            <a:spLocks noGrp="1"/>
          </p:cNvSpPr>
          <p:nvPr>
            <p:ph type="sldNum" sz="quarter" idx="5"/>
          </p:nvPr>
        </p:nvSpPr>
        <p:spPr/>
        <p:txBody>
          <a:bodyPr/>
          <a:lstStyle/>
          <a:p>
            <a:fld id="{DAC5F5F8-CF2F-46BA-81DC-1E28D791687C}" type="slidenum">
              <a:rPr lang="en-US" smtClean="0"/>
              <a:pPr/>
              <a:t>18</a:t>
            </a:fld>
            <a:endParaRPr lang="en-US"/>
          </a:p>
        </p:txBody>
      </p:sp>
    </p:spTree>
    <p:extLst>
      <p:ext uri="{BB962C8B-B14F-4D97-AF65-F5344CB8AC3E}">
        <p14:creationId xmlns:p14="http://schemas.microsoft.com/office/powerpoint/2010/main" val="3926866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7DCA760-E1D7-D17E-8733-A572F6EF218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7B6D891-2471-43A1-659E-5479CA2852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D62788FC-E5A3-6C92-2595-75B64C87BC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866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EA7EB-0D0B-80D6-9BBF-CBAC2E19D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92208-FAE4-E138-6BD5-660DA43B7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29CAF-8977-9D40-BE0C-4C68758053FB}"/>
              </a:ext>
            </a:extLst>
          </p:cNvPr>
          <p:cNvSpPr>
            <a:spLocks noGrp="1"/>
          </p:cNvSpPr>
          <p:nvPr>
            <p:ph type="body" idx="1"/>
          </p:nvPr>
        </p:nvSpPr>
        <p:spPr/>
        <p:txBody>
          <a:bodyPr/>
          <a:lstStyle/>
          <a:p>
            <a:r>
              <a:rPr lang="en-US" dirty="0"/>
              <a:t>https://kikaben.com/transformers-positional-encoding/</a:t>
            </a:r>
          </a:p>
        </p:txBody>
      </p:sp>
      <p:sp>
        <p:nvSpPr>
          <p:cNvPr id="4" name="Slide Number Placeholder 3">
            <a:extLst>
              <a:ext uri="{FF2B5EF4-FFF2-40B4-BE49-F238E27FC236}">
                <a16:creationId xmlns:a16="http://schemas.microsoft.com/office/drawing/2014/main" id="{88EF077F-D7D5-04D3-F1FB-DD2234484BB7}"/>
              </a:ext>
            </a:extLst>
          </p:cNvPr>
          <p:cNvSpPr>
            <a:spLocks noGrp="1"/>
          </p:cNvSpPr>
          <p:nvPr>
            <p:ph type="sldNum" sz="quarter" idx="5"/>
          </p:nvPr>
        </p:nvSpPr>
        <p:spPr/>
        <p:txBody>
          <a:bodyPr/>
          <a:lstStyle/>
          <a:p>
            <a:fld id="{DAC5F5F8-CF2F-46BA-81DC-1E28D791687C}" type="slidenum">
              <a:rPr lang="en-US" smtClean="0"/>
              <a:pPr/>
              <a:t>20</a:t>
            </a:fld>
            <a:endParaRPr lang="en-US"/>
          </a:p>
        </p:txBody>
      </p:sp>
    </p:spTree>
    <p:extLst>
      <p:ext uri="{BB962C8B-B14F-4D97-AF65-F5344CB8AC3E}">
        <p14:creationId xmlns:p14="http://schemas.microsoft.com/office/powerpoint/2010/main" val="305074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1A01-61E3-35BF-CBFD-92F76F2CB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5C7D4-3911-6AB3-5A5E-9AC185307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C937F-99E2-C526-AFB7-AD4FCCF4E91B}"/>
              </a:ext>
            </a:extLst>
          </p:cNvPr>
          <p:cNvSpPr>
            <a:spLocks noGrp="1"/>
          </p:cNvSpPr>
          <p:nvPr>
            <p:ph type="body" idx="1"/>
          </p:nvPr>
        </p:nvSpPr>
        <p:spPr/>
        <p:txBody>
          <a:bodyPr/>
          <a:lstStyle/>
          <a:p>
            <a:r>
              <a:rPr lang="en-US" dirty="0"/>
              <a:t>https://</a:t>
            </a:r>
            <a:r>
              <a:rPr lang="en-US" dirty="0" err="1"/>
              <a:t>miro.medium.com</a:t>
            </a:r>
            <a:r>
              <a:rPr lang="en-US" dirty="0"/>
              <a:t>/v2/resize:fit:1400/1*jkTqoUUhkP-w7_u7DZe4eQ.gif</a:t>
            </a:r>
          </a:p>
        </p:txBody>
      </p:sp>
      <p:sp>
        <p:nvSpPr>
          <p:cNvPr id="4" name="Slide Number Placeholder 3">
            <a:extLst>
              <a:ext uri="{FF2B5EF4-FFF2-40B4-BE49-F238E27FC236}">
                <a16:creationId xmlns:a16="http://schemas.microsoft.com/office/drawing/2014/main" id="{471EBDDC-1D58-41C5-1E8C-41DC4B89A31B}"/>
              </a:ext>
            </a:extLst>
          </p:cNvPr>
          <p:cNvSpPr>
            <a:spLocks noGrp="1"/>
          </p:cNvSpPr>
          <p:nvPr>
            <p:ph type="sldNum" sz="quarter" idx="5"/>
          </p:nvPr>
        </p:nvSpPr>
        <p:spPr/>
        <p:txBody>
          <a:bodyPr/>
          <a:lstStyle/>
          <a:p>
            <a:fld id="{DAC5F5F8-CF2F-46BA-81DC-1E28D791687C}" type="slidenum">
              <a:rPr lang="en-US" smtClean="0"/>
              <a:pPr/>
              <a:t>21</a:t>
            </a:fld>
            <a:endParaRPr lang="en-US"/>
          </a:p>
        </p:txBody>
      </p:sp>
    </p:spTree>
    <p:extLst>
      <p:ext uri="{BB962C8B-B14F-4D97-AF65-F5344CB8AC3E}">
        <p14:creationId xmlns:p14="http://schemas.microsoft.com/office/powerpoint/2010/main" val="344497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6FB33-97E2-71F4-E9CC-FB70BCAA4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7C462-E968-5041-42B6-4F6FC125A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2C266-9AAD-E17F-339D-E468A66C38B9}"/>
              </a:ext>
            </a:extLst>
          </p:cNvPr>
          <p:cNvSpPr>
            <a:spLocks noGrp="1"/>
          </p:cNvSpPr>
          <p:nvPr>
            <p:ph type="body" idx="1"/>
          </p:nvPr>
        </p:nvSpPr>
        <p:spPr/>
        <p:txBody>
          <a:bodyPr/>
          <a:lstStyle/>
          <a:p>
            <a:r>
              <a:rPr lang="en-US" dirty="0"/>
              <a:t>https://arxiv.org/pdf/2108.12409</a:t>
            </a:r>
          </a:p>
          <a:p>
            <a:r>
              <a:rPr lang="en-US" dirty="0"/>
              <a:t>https://arxiv.org/pdf/2104.09864</a:t>
            </a:r>
          </a:p>
          <a:p>
            <a:endParaRPr lang="en-US" dirty="0"/>
          </a:p>
        </p:txBody>
      </p:sp>
      <p:sp>
        <p:nvSpPr>
          <p:cNvPr id="4" name="Slide Number Placeholder 3">
            <a:extLst>
              <a:ext uri="{FF2B5EF4-FFF2-40B4-BE49-F238E27FC236}">
                <a16:creationId xmlns:a16="http://schemas.microsoft.com/office/drawing/2014/main" id="{B80218CF-2597-639D-0001-50942C233FB9}"/>
              </a:ext>
            </a:extLst>
          </p:cNvPr>
          <p:cNvSpPr>
            <a:spLocks noGrp="1"/>
          </p:cNvSpPr>
          <p:nvPr>
            <p:ph type="sldNum" sz="quarter" idx="5"/>
          </p:nvPr>
        </p:nvSpPr>
        <p:spPr/>
        <p:txBody>
          <a:bodyPr/>
          <a:lstStyle/>
          <a:p>
            <a:fld id="{DAC5F5F8-CF2F-46BA-81DC-1E28D791687C}" type="slidenum">
              <a:rPr lang="en-US" smtClean="0"/>
              <a:pPr/>
              <a:t>22</a:t>
            </a:fld>
            <a:endParaRPr lang="en-US"/>
          </a:p>
        </p:txBody>
      </p:sp>
    </p:spTree>
    <p:extLst>
      <p:ext uri="{BB962C8B-B14F-4D97-AF65-F5344CB8AC3E}">
        <p14:creationId xmlns:p14="http://schemas.microsoft.com/office/powerpoint/2010/main" val="1649843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EADBD95-2D6B-DD9C-93EC-9C22F5E458A3}"/>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F92E485-6394-99B2-1E52-69912694D30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81FB8076-EDD7-9DAB-9923-61BE92CDEA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91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A0B6-D6DB-4A55-8AA7-3BE3A7D73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15A45-5D00-5B85-F666-DB8502E40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51D10-342E-87AF-A7D5-45D8D32E960E}"/>
              </a:ext>
            </a:extLst>
          </p:cNvPr>
          <p:cNvSpPr>
            <a:spLocks noGrp="1"/>
          </p:cNvSpPr>
          <p:nvPr>
            <p:ph type="body" idx="1"/>
          </p:nvPr>
        </p:nvSpPr>
        <p:spPr/>
        <p:txBody>
          <a:bodyPr/>
          <a:lstStyle/>
          <a:p>
            <a:r>
              <a:rPr lang="en-US" dirty="0"/>
              <a:t>https://</a:t>
            </a:r>
            <a:r>
              <a:rPr lang="en-US" dirty="0" err="1"/>
              <a:t>miro.medium.com</a:t>
            </a:r>
            <a:r>
              <a:rPr lang="en-US" dirty="0"/>
              <a:t>/v2/resize:fit:1400/1*jkTqoUUhkP-w7_u7DZe4eQ.gif</a:t>
            </a:r>
          </a:p>
        </p:txBody>
      </p:sp>
      <p:sp>
        <p:nvSpPr>
          <p:cNvPr id="4" name="Slide Number Placeholder 3">
            <a:extLst>
              <a:ext uri="{FF2B5EF4-FFF2-40B4-BE49-F238E27FC236}">
                <a16:creationId xmlns:a16="http://schemas.microsoft.com/office/drawing/2014/main" id="{96A98454-18F0-8AB9-BCB8-063C31B1F3FE}"/>
              </a:ext>
            </a:extLst>
          </p:cNvPr>
          <p:cNvSpPr>
            <a:spLocks noGrp="1"/>
          </p:cNvSpPr>
          <p:nvPr>
            <p:ph type="sldNum" sz="quarter" idx="5"/>
          </p:nvPr>
        </p:nvSpPr>
        <p:spPr/>
        <p:txBody>
          <a:bodyPr/>
          <a:lstStyle/>
          <a:p>
            <a:fld id="{DAC5F5F8-CF2F-46BA-81DC-1E28D791687C}" type="slidenum">
              <a:rPr lang="en-US" smtClean="0"/>
              <a:pPr/>
              <a:t>24</a:t>
            </a:fld>
            <a:endParaRPr lang="en-US"/>
          </a:p>
        </p:txBody>
      </p:sp>
    </p:spTree>
    <p:extLst>
      <p:ext uri="{BB962C8B-B14F-4D97-AF65-F5344CB8AC3E}">
        <p14:creationId xmlns:p14="http://schemas.microsoft.com/office/powerpoint/2010/main" val="2884448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4A02D-1030-D014-EF6E-1F484751A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2CDAA-B8F7-D2B4-C116-2253D1132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DD2DB-40B0-2562-B373-F08AFC77CA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9C3E0-9932-4206-A106-D2F50F728DFA}"/>
              </a:ext>
            </a:extLst>
          </p:cNvPr>
          <p:cNvSpPr>
            <a:spLocks noGrp="1"/>
          </p:cNvSpPr>
          <p:nvPr>
            <p:ph type="sldNum" sz="quarter" idx="5"/>
          </p:nvPr>
        </p:nvSpPr>
        <p:spPr/>
        <p:txBody>
          <a:bodyPr/>
          <a:lstStyle/>
          <a:p>
            <a:fld id="{DAC5F5F8-CF2F-46BA-81DC-1E28D791687C}" type="slidenum">
              <a:rPr lang="en-US" smtClean="0"/>
              <a:pPr/>
              <a:t>25</a:t>
            </a:fld>
            <a:endParaRPr lang="en-US"/>
          </a:p>
        </p:txBody>
      </p:sp>
    </p:spTree>
    <p:extLst>
      <p:ext uri="{BB962C8B-B14F-4D97-AF65-F5344CB8AC3E}">
        <p14:creationId xmlns:p14="http://schemas.microsoft.com/office/powerpoint/2010/main" val="416496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https://ai.stackexchange.com/questions/18198/what-is-the-difference-between-lstm-and-rnn</a:t>
            </a:r>
          </a:p>
        </p:txBody>
      </p:sp>
      <p:sp>
        <p:nvSpPr>
          <p:cNvPr id="4" name="Slide Number Placeholder 3"/>
          <p:cNvSpPr>
            <a:spLocks noGrp="1"/>
          </p:cNvSpPr>
          <p:nvPr>
            <p:ph type="sldNum" sz="quarter" idx="5"/>
          </p:nvPr>
        </p:nvSpPr>
        <p:spPr/>
        <p:txBody>
          <a:bodyPr/>
          <a:lstStyle/>
          <a:p>
            <a:fld id="{DAC5F5F8-CF2F-46BA-81DC-1E28D791687C}" type="slidenum">
              <a:rPr lang="en-US" smtClean="0"/>
              <a:pPr/>
              <a:t>5</a:t>
            </a:fld>
            <a:endParaRPr lang="en-US"/>
          </a:p>
        </p:txBody>
      </p:sp>
    </p:spTree>
    <p:extLst>
      <p:ext uri="{BB962C8B-B14F-4D97-AF65-F5344CB8AC3E}">
        <p14:creationId xmlns:p14="http://schemas.microsoft.com/office/powerpoint/2010/main" val="206355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932AD-2A96-1E7D-0BAF-E8302219E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49259-FEB3-FF7D-CF02-1252C117D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ACB0-02D9-DFAB-B30D-54C07B6DC1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https://arxiv.org/pdf/1508.04025</a:t>
            </a:r>
          </a:p>
          <a:p>
            <a:r>
              <a:rPr lang="en-US" dirty="0"/>
              <a:t>https://arxiv.org/pdf/1703.03130</a:t>
            </a:r>
          </a:p>
        </p:txBody>
      </p:sp>
      <p:sp>
        <p:nvSpPr>
          <p:cNvPr id="4" name="Slide Number Placeholder 3">
            <a:extLst>
              <a:ext uri="{FF2B5EF4-FFF2-40B4-BE49-F238E27FC236}">
                <a16:creationId xmlns:a16="http://schemas.microsoft.com/office/drawing/2014/main" id="{E2A8106D-6145-F38C-D855-ABC3F393B4BE}"/>
              </a:ext>
            </a:extLst>
          </p:cNvPr>
          <p:cNvSpPr>
            <a:spLocks noGrp="1"/>
          </p:cNvSpPr>
          <p:nvPr>
            <p:ph type="sldNum" sz="quarter" idx="5"/>
          </p:nvPr>
        </p:nvSpPr>
        <p:spPr/>
        <p:txBody>
          <a:bodyPr/>
          <a:lstStyle/>
          <a:p>
            <a:fld id="{DAC5F5F8-CF2F-46BA-81DC-1E28D791687C}" type="slidenum">
              <a:rPr lang="en-US" smtClean="0"/>
              <a:pPr/>
              <a:t>6</a:t>
            </a:fld>
            <a:endParaRPr lang="en-US"/>
          </a:p>
        </p:txBody>
      </p:sp>
    </p:spTree>
    <p:extLst>
      <p:ext uri="{BB962C8B-B14F-4D97-AF65-F5344CB8AC3E}">
        <p14:creationId xmlns:p14="http://schemas.microsoft.com/office/powerpoint/2010/main" val="64188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D7064D4D-9BE3-8CC8-BA81-D75E3CF19AD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EB24603-3B3C-89EC-A5AA-F4704C67483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D0249321-54F0-8AFA-37BD-ACCC42CA3E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86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C1E1-8566-0440-A01E-361566C78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D637F-5F0E-27E4-7C4D-9A7D68EEA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095AF-C985-240B-F41B-93D77122786B}"/>
              </a:ext>
            </a:extLst>
          </p:cNvPr>
          <p:cNvSpPr>
            <a:spLocks noGrp="1"/>
          </p:cNvSpPr>
          <p:nvPr>
            <p:ph type="body" idx="1"/>
          </p:nvPr>
        </p:nvSpPr>
        <p:spPr/>
        <p:txBody>
          <a:bodyPr/>
          <a:lstStyle/>
          <a:p>
            <a:r>
              <a:rPr lang="en-US" dirty="0"/>
              <a:t>https://arxiv.org/pdf/1706.03762</a:t>
            </a:r>
          </a:p>
        </p:txBody>
      </p:sp>
      <p:sp>
        <p:nvSpPr>
          <p:cNvPr id="4" name="Slide Number Placeholder 3">
            <a:extLst>
              <a:ext uri="{FF2B5EF4-FFF2-40B4-BE49-F238E27FC236}">
                <a16:creationId xmlns:a16="http://schemas.microsoft.com/office/drawing/2014/main" id="{43366915-B3EC-A39B-24D6-A6D6D2DA9909}"/>
              </a:ext>
            </a:extLst>
          </p:cNvPr>
          <p:cNvSpPr>
            <a:spLocks noGrp="1"/>
          </p:cNvSpPr>
          <p:nvPr>
            <p:ph type="sldNum" sz="quarter" idx="5"/>
          </p:nvPr>
        </p:nvSpPr>
        <p:spPr/>
        <p:txBody>
          <a:bodyPr/>
          <a:lstStyle/>
          <a:p>
            <a:fld id="{DAC5F5F8-CF2F-46BA-81DC-1E28D791687C}" type="slidenum">
              <a:rPr lang="en-US" smtClean="0"/>
              <a:pPr/>
              <a:t>8</a:t>
            </a:fld>
            <a:endParaRPr lang="en-US"/>
          </a:p>
        </p:txBody>
      </p:sp>
    </p:spTree>
    <p:extLst>
      <p:ext uri="{BB962C8B-B14F-4D97-AF65-F5344CB8AC3E}">
        <p14:creationId xmlns:p14="http://schemas.microsoft.com/office/powerpoint/2010/main" val="376575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FF4B3-CF3C-2CC2-5709-8EC692810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7F2EB-FC4A-3FFA-E6E4-57DB7E86B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41237-58B3-56D4-CF08-CB724F0DF38E}"/>
              </a:ext>
            </a:extLst>
          </p:cNvPr>
          <p:cNvSpPr>
            <a:spLocks noGrp="1"/>
          </p:cNvSpPr>
          <p:nvPr>
            <p:ph type="body" idx="1"/>
          </p:nvPr>
        </p:nvSpPr>
        <p:spPr/>
        <p:txBody>
          <a:bodyPr/>
          <a:lstStyle/>
          <a:p>
            <a:r>
              <a:rPr lang="en-US" dirty="0"/>
              <a:t>https://arxiv.org/pdf/1706.03762</a:t>
            </a:r>
          </a:p>
        </p:txBody>
      </p:sp>
      <p:sp>
        <p:nvSpPr>
          <p:cNvPr id="4" name="Slide Number Placeholder 3">
            <a:extLst>
              <a:ext uri="{FF2B5EF4-FFF2-40B4-BE49-F238E27FC236}">
                <a16:creationId xmlns:a16="http://schemas.microsoft.com/office/drawing/2014/main" id="{88ABEB7D-F288-18E9-4B46-06B032363D2C}"/>
              </a:ext>
            </a:extLst>
          </p:cNvPr>
          <p:cNvSpPr>
            <a:spLocks noGrp="1"/>
          </p:cNvSpPr>
          <p:nvPr>
            <p:ph type="sldNum" sz="quarter" idx="5"/>
          </p:nvPr>
        </p:nvSpPr>
        <p:spPr/>
        <p:txBody>
          <a:bodyPr/>
          <a:lstStyle/>
          <a:p>
            <a:fld id="{DAC5F5F8-CF2F-46BA-81DC-1E28D791687C}" type="slidenum">
              <a:rPr lang="en-US" smtClean="0"/>
              <a:pPr/>
              <a:t>9</a:t>
            </a:fld>
            <a:endParaRPr lang="en-US"/>
          </a:p>
        </p:txBody>
      </p:sp>
    </p:spTree>
    <p:extLst>
      <p:ext uri="{BB962C8B-B14F-4D97-AF65-F5344CB8AC3E}">
        <p14:creationId xmlns:p14="http://schemas.microsoft.com/office/powerpoint/2010/main" val="27239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1C8C28A-D47A-D48A-C09E-1E95378F5829}"/>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7D2BDCD-EE4E-2122-6FB9-10C5D0A3C2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612B32B9-433C-59B0-D3B9-C9AFBEC7858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322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1" y="4219047"/>
            <a:ext cx="10033223" cy="3581400"/>
          </a:xfrm>
        </p:spPr>
        <p:txBody>
          <a:bodyPr/>
          <a:lstStyle/>
          <a:p>
            <a:r>
              <a:rPr lang="en-US">
                <a:latin typeface="Arial"/>
                <a:cs typeface="Arial"/>
              </a:rPr>
              <a:t>Lecture 3.2 - The Transformer </a:t>
            </a:r>
            <a:r>
              <a:rPr lang="en-US" dirty="0">
                <a:latin typeface="Arial"/>
                <a:cs typeface="Arial"/>
              </a:rPr>
              <a:t>Architecture </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BA778B8-0BD3-7D6C-9689-2DD23C9EFD2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DCB1F30-5439-A59A-FA2F-8547C4C8AEF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The Transformer Block</a:t>
            </a:r>
          </a:p>
        </p:txBody>
      </p:sp>
    </p:spTree>
    <p:extLst>
      <p:ext uri="{BB962C8B-B14F-4D97-AF65-F5344CB8AC3E}">
        <p14:creationId xmlns:p14="http://schemas.microsoft.com/office/powerpoint/2010/main" val="338006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4F63B-EFB3-F17E-F13E-7725680A7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4C6CE-63E8-22A1-277A-B20414BC86D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The Transformer Block </a:t>
            </a:r>
          </a:p>
        </p:txBody>
      </p:sp>
      <p:pic>
        <p:nvPicPr>
          <p:cNvPr id="1026" name="Picture 2">
            <a:extLst>
              <a:ext uri="{FF2B5EF4-FFF2-40B4-BE49-F238E27FC236}">
                <a16:creationId xmlns:a16="http://schemas.microsoft.com/office/drawing/2014/main" id="{39D7F3E5-8E50-D4CF-1317-F25C00A52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4303" y="1203200"/>
            <a:ext cx="3124153" cy="6200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3D9AE78-D848-6F04-566E-5757765AD99F}"/>
              </a:ext>
            </a:extLst>
          </p:cNvPr>
          <p:cNvPicPr>
            <a:picLocks noChangeAspect="1"/>
          </p:cNvPicPr>
          <p:nvPr/>
        </p:nvPicPr>
        <p:blipFill>
          <a:blip r:embed="rId4"/>
          <a:stretch>
            <a:fillRect/>
          </a:stretch>
        </p:blipFill>
        <p:spPr>
          <a:xfrm>
            <a:off x="10661433" y="1203200"/>
            <a:ext cx="4442692" cy="7870970"/>
          </a:xfrm>
          <a:prstGeom prst="rect">
            <a:avLst/>
          </a:prstGeom>
        </p:spPr>
      </p:pic>
      <p:sp>
        <p:nvSpPr>
          <p:cNvPr id="5" name="Rectangle 3">
            <a:extLst>
              <a:ext uri="{FF2B5EF4-FFF2-40B4-BE49-F238E27FC236}">
                <a16:creationId xmlns:a16="http://schemas.microsoft.com/office/drawing/2014/main" id="{95F73991-B9A2-C545-6CBF-CACAFD23B443}"/>
              </a:ext>
            </a:extLst>
          </p:cNvPr>
          <p:cNvSpPr>
            <a:spLocks noGrp="1" noChangeArrowheads="1"/>
          </p:cNvSpPr>
          <p:nvPr>
            <p:ph type="body" sz="quarter" idx="10"/>
          </p:nvPr>
        </p:nvSpPr>
        <p:spPr bwMode="auto">
          <a:xfrm>
            <a:off x="625287" y="1943194"/>
            <a:ext cx="10220287" cy="76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mj-lt"/>
              <a:buAutoNum type="arabicPeriod"/>
            </a:pPr>
            <a:r>
              <a:rPr lang="en-US" b="1" dirty="0"/>
              <a:t>Multi-Head Attention (Orange Block)</a:t>
            </a:r>
            <a:r>
              <a:rPr lang="en-US" dirty="0"/>
              <a:t>:</a:t>
            </a:r>
          </a:p>
          <a:p>
            <a:pPr marL="742950" lvl="1" indent="-285750">
              <a:buFont typeface="+mj-lt"/>
              <a:buAutoNum type="arabicPeriod"/>
            </a:pPr>
            <a:r>
              <a:rPr lang="en-US" b="1" dirty="0"/>
              <a:t>Input</a:t>
            </a:r>
            <a:r>
              <a:rPr lang="en-US" dirty="0"/>
              <a:t>: Queries (Q), Keys (K), and Values (V).</a:t>
            </a:r>
          </a:p>
          <a:p>
            <a:pPr marL="742950" lvl="1" indent="-285750">
              <a:buFont typeface="+mj-lt"/>
              <a:buAutoNum type="arabicPeriod"/>
            </a:pPr>
            <a:r>
              <a:rPr lang="en-US" b="1" dirty="0"/>
              <a:t>Process</a:t>
            </a:r>
            <a:r>
              <a:rPr lang="en-US" dirty="0"/>
              <a:t>: Attention weights are calculated to decide how much focus each token should give to others in the sequence. Multiple heads capture different types of relationships.</a:t>
            </a:r>
          </a:p>
          <a:p>
            <a:pPr marL="742950" lvl="1" indent="-285750">
              <a:buFont typeface="+mj-lt"/>
              <a:buAutoNum type="arabicPeriod"/>
            </a:pPr>
            <a:r>
              <a:rPr lang="en-US" b="1" dirty="0"/>
              <a:t>Output</a:t>
            </a:r>
            <a:r>
              <a:rPr lang="en-US" dirty="0"/>
              <a:t>: A weighted representation of the sequence.</a:t>
            </a:r>
          </a:p>
          <a:p>
            <a:pPr>
              <a:buFont typeface="+mj-lt"/>
              <a:buAutoNum type="arabicPeriod"/>
            </a:pPr>
            <a:r>
              <a:rPr lang="en-US" b="1" dirty="0"/>
              <a:t>Add &amp; Norm (Yellow Block)</a:t>
            </a:r>
            <a:r>
              <a:rPr lang="en-US" dirty="0"/>
              <a:t>:</a:t>
            </a:r>
          </a:p>
          <a:p>
            <a:pPr marL="742950" lvl="1" indent="-285750">
              <a:buFont typeface="+mj-lt"/>
              <a:buAutoNum type="arabicPeriod"/>
            </a:pPr>
            <a:r>
              <a:rPr lang="en-US" dirty="0"/>
              <a:t>The output of the Multi-Head Attention is </a:t>
            </a:r>
            <a:r>
              <a:rPr lang="en-US" b="1" dirty="0"/>
              <a:t>added</a:t>
            </a:r>
            <a:r>
              <a:rPr lang="en-US" dirty="0"/>
              <a:t> back to the input (residual connection) to preserve the original information.</a:t>
            </a:r>
          </a:p>
          <a:p>
            <a:pPr marL="742950" lvl="1" indent="-285750">
              <a:buFont typeface="+mj-lt"/>
              <a:buAutoNum type="arabicPeriod"/>
            </a:pPr>
            <a:r>
              <a:rPr lang="en-US" dirty="0"/>
              <a:t>Then, it is </a:t>
            </a:r>
            <a:r>
              <a:rPr lang="en-US" b="1" dirty="0"/>
              <a:t>normalized</a:t>
            </a:r>
            <a:r>
              <a:rPr lang="en-US" dirty="0"/>
              <a:t> to stabilize training and ensure smooth gradient flow.</a:t>
            </a:r>
          </a:p>
          <a:p>
            <a:pPr>
              <a:buFont typeface="+mj-lt"/>
              <a:buAutoNum type="arabicPeriod"/>
            </a:pPr>
            <a:r>
              <a:rPr lang="en-US" b="1" dirty="0"/>
              <a:t>Feed Forward (Blue Block)</a:t>
            </a:r>
            <a:r>
              <a:rPr lang="en-US" dirty="0"/>
              <a:t>:</a:t>
            </a:r>
          </a:p>
          <a:p>
            <a:pPr marL="742950" lvl="1" indent="-285750">
              <a:buFont typeface="+mj-lt"/>
              <a:buAutoNum type="arabicPeriod"/>
            </a:pPr>
            <a:r>
              <a:rPr lang="en-US" dirty="0"/>
              <a:t>A fully connected network processes each token independently, adding non-linearity and helping the model capture complex patterns.</a:t>
            </a:r>
          </a:p>
          <a:p>
            <a:pPr>
              <a:buFont typeface="+mj-lt"/>
              <a:buAutoNum type="arabicPeriod"/>
            </a:pPr>
            <a:r>
              <a:rPr lang="en-US" b="1" dirty="0"/>
              <a:t>Add &amp; Norm (Yellow Block)</a:t>
            </a:r>
            <a:r>
              <a:rPr lang="en-US" dirty="0"/>
              <a:t>:</a:t>
            </a:r>
          </a:p>
          <a:p>
            <a:pPr marL="742950" lvl="1" indent="-285750">
              <a:buFont typeface="+mj-lt"/>
              <a:buAutoNum type="arabicPeriod"/>
            </a:pPr>
            <a:r>
              <a:rPr lang="en-US" dirty="0"/>
              <a:t>The output of the Feed Forward layer is </a:t>
            </a:r>
            <a:r>
              <a:rPr lang="en-US" b="1" dirty="0"/>
              <a:t>added</a:t>
            </a:r>
            <a:r>
              <a:rPr lang="en-US" dirty="0"/>
              <a:t> back to its input (another residual connection).</a:t>
            </a:r>
          </a:p>
          <a:p>
            <a:pPr marL="742950" lvl="1" indent="-285750">
              <a:buFont typeface="+mj-lt"/>
              <a:buAutoNum type="arabicPeriod"/>
            </a:pPr>
            <a:r>
              <a:rPr lang="en-US" b="1" dirty="0"/>
              <a:t>Normalization</a:t>
            </a:r>
            <a:r>
              <a:rPr lang="en-US" dirty="0"/>
              <a:t> is applied again for stability.</a:t>
            </a:r>
          </a:p>
          <a:p>
            <a:pPr marL="0" indent="0">
              <a:buNone/>
            </a:pPr>
            <a:r>
              <a:rPr lang="en-US" dirty="0"/>
              <a:t>This flow repeats across multiple layers, enabling the Transformer to model relationships across all tokens efficiently while keeping computations stable and balanced.</a:t>
            </a:r>
          </a:p>
        </p:txBody>
      </p:sp>
    </p:spTree>
    <p:extLst>
      <p:ext uri="{BB962C8B-B14F-4D97-AF65-F5344CB8AC3E}">
        <p14:creationId xmlns:p14="http://schemas.microsoft.com/office/powerpoint/2010/main" val="12992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E3DC-26C7-32F8-084F-0911C618C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6DE1E-47D9-E10A-7652-E971E140D24E}"/>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The Transformer Block – Tokenization and Word Embeddings </a:t>
            </a:r>
          </a:p>
        </p:txBody>
      </p:sp>
      <p:sp>
        <p:nvSpPr>
          <p:cNvPr id="3" name="Text Placeholder 2">
            <a:extLst>
              <a:ext uri="{FF2B5EF4-FFF2-40B4-BE49-F238E27FC236}">
                <a16:creationId xmlns:a16="http://schemas.microsoft.com/office/drawing/2014/main" id="{8538E636-1321-BBDF-5856-09185511D6D8}"/>
              </a:ext>
            </a:extLst>
          </p:cNvPr>
          <p:cNvSpPr>
            <a:spLocks noGrp="1"/>
          </p:cNvSpPr>
          <p:nvPr>
            <p:ph type="body" sz="quarter" idx="10"/>
          </p:nvPr>
        </p:nvSpPr>
        <p:spPr>
          <a:xfrm>
            <a:off x="939866" y="2648278"/>
            <a:ext cx="10149572" cy="6200518"/>
          </a:xfrm>
        </p:spPr>
        <p:txBody>
          <a:bodyPr>
            <a:noAutofit/>
          </a:bodyPr>
          <a:lstStyle/>
          <a:p>
            <a:pPr marL="0" indent="0">
              <a:buNone/>
            </a:pPr>
            <a:r>
              <a:rPr lang="en-US" dirty="0"/>
              <a:t>Preparing inputs for the Transformer involves three main steps:</a:t>
            </a:r>
          </a:p>
          <a:p>
            <a:pPr marL="0" indent="0">
              <a:buNone/>
            </a:pPr>
            <a:r>
              <a:rPr lang="en-US" b="1" dirty="0"/>
              <a:t>Tokenization</a:t>
            </a:r>
            <a:endParaRPr lang="en-US" dirty="0"/>
          </a:p>
          <a:p>
            <a:pPr marL="800100" lvl="1"/>
            <a:r>
              <a:rPr lang="en-US" dirty="0"/>
              <a:t>The text input is split into smaller units called </a:t>
            </a:r>
            <a:r>
              <a:rPr lang="en-US" b="1" dirty="0"/>
              <a:t>tokens</a:t>
            </a:r>
            <a:r>
              <a:rPr lang="en-US" dirty="0"/>
              <a:t>. These tokens could represent words, </a:t>
            </a:r>
            <a:r>
              <a:rPr lang="en-US" dirty="0" err="1"/>
              <a:t>subwords</a:t>
            </a:r>
            <a:r>
              <a:rPr lang="en-US" dirty="0"/>
              <a:t>, or even individual characters, depending on the tokenization strategy.</a:t>
            </a:r>
          </a:p>
          <a:p>
            <a:pPr marL="800100" lvl="1"/>
            <a:r>
              <a:rPr lang="en-US" dirty="0"/>
              <a:t>Each token is assigned a unique identifier based on the model's vocabulary, converting the text into a numerical sequence.</a:t>
            </a:r>
          </a:p>
          <a:p>
            <a:pPr marL="0" indent="0">
              <a:buNone/>
            </a:pPr>
            <a:r>
              <a:rPr lang="en-US" b="1" dirty="0"/>
              <a:t>Word Embedding</a:t>
            </a:r>
            <a:endParaRPr lang="en-US" dirty="0"/>
          </a:p>
          <a:p>
            <a:pPr marL="800100" lvl="1"/>
            <a:r>
              <a:rPr lang="en-US" dirty="0"/>
              <a:t>Each token ID is mapped to a high-dimensional vector using a pre-trained or learned embedding matrix.</a:t>
            </a:r>
          </a:p>
          <a:p>
            <a:pPr marL="800100" lvl="1"/>
            <a:r>
              <a:rPr lang="en-US" dirty="0"/>
              <a:t>These embeddings capture semantic meaning, allowing the model to understand relationships between words or tokens (e.g., synonyms or contextual similarities).</a:t>
            </a:r>
          </a:p>
          <a:p>
            <a:pPr marL="0" indent="0">
              <a:buNone/>
            </a:pPr>
            <a:r>
              <a:rPr lang="en-US" b="1" dirty="0"/>
              <a:t>Positional Encoding*</a:t>
            </a:r>
            <a:endParaRPr lang="en-US" dirty="0"/>
          </a:p>
          <a:p>
            <a:pPr marL="800100" lvl="1"/>
            <a:r>
              <a:rPr lang="en-US" dirty="0"/>
              <a:t>Since Transformers process all tokens simultaneously, they lack an inherent sense of order.</a:t>
            </a:r>
          </a:p>
          <a:p>
            <a:pPr marL="800100" lvl="1"/>
            <a:r>
              <a:rPr lang="en-US" dirty="0"/>
              <a:t>Positional encoding is added to embeddings to inject information about token positions in the sequence, enabling the model to capture word order.</a:t>
            </a:r>
          </a:p>
          <a:p>
            <a:pPr marL="457200" lvl="1" indent="0">
              <a:buNone/>
            </a:pPr>
            <a:r>
              <a:rPr lang="en-US" dirty="0"/>
              <a:t>*We’ll see more of this soon.</a:t>
            </a:r>
          </a:p>
          <a:p>
            <a:pPr marL="0" indent="0" algn="l">
              <a:lnSpc>
                <a:spcPct val="100000"/>
              </a:lnSpc>
              <a:spcBef>
                <a:spcPts val="0"/>
              </a:spcBef>
              <a:buNone/>
            </a:pPr>
            <a:endParaRPr lang="en-US" dirty="0">
              <a:solidFill>
                <a:srgbClr val="0E0E0E"/>
              </a:solidFill>
            </a:endParaRPr>
          </a:p>
        </p:txBody>
      </p:sp>
      <p:pic>
        <p:nvPicPr>
          <p:cNvPr id="2050" name="Picture 2">
            <a:extLst>
              <a:ext uri="{FF2B5EF4-FFF2-40B4-BE49-F238E27FC236}">
                <a16:creationId xmlns:a16="http://schemas.microsoft.com/office/drawing/2014/main" id="{B1DAA0C4-AA1E-3ED9-BC7F-DB0C2920D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6893" y="2483811"/>
            <a:ext cx="6481432" cy="25617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18ED88D-007E-D896-F710-04EF723509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55" t="16379" r="27813" b="13940"/>
          <a:stretch/>
        </p:blipFill>
        <p:spPr bwMode="auto">
          <a:xfrm>
            <a:off x="12030420" y="5143500"/>
            <a:ext cx="5519451" cy="378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46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2FEB-D6B6-CD96-8E80-64E82B6C2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65F2D-8135-CF55-F431-84C47FF8364F}"/>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Scaled Dot-Product Attention</a:t>
            </a:r>
          </a:p>
        </p:txBody>
      </p:sp>
      <p:sp>
        <p:nvSpPr>
          <p:cNvPr id="3" name="Text Placeholder 2">
            <a:extLst>
              <a:ext uri="{FF2B5EF4-FFF2-40B4-BE49-F238E27FC236}">
                <a16:creationId xmlns:a16="http://schemas.microsoft.com/office/drawing/2014/main" id="{F017824B-B75F-A290-7EA9-1DCD3D257320}"/>
              </a:ext>
            </a:extLst>
          </p:cNvPr>
          <p:cNvSpPr>
            <a:spLocks noGrp="1"/>
          </p:cNvSpPr>
          <p:nvPr>
            <p:ph type="body" sz="quarter" idx="10"/>
          </p:nvPr>
        </p:nvSpPr>
        <p:spPr>
          <a:xfrm>
            <a:off x="939865" y="2197373"/>
            <a:ext cx="14461715" cy="6651423"/>
          </a:xfrm>
        </p:spPr>
        <p:txBody>
          <a:bodyPr>
            <a:noAutofit/>
          </a:bodyPr>
          <a:lstStyle/>
          <a:p>
            <a:pPr marL="0" indent="0">
              <a:buNone/>
            </a:pPr>
            <a:r>
              <a:rPr lang="en-US" b="1" dirty="0"/>
              <a:t>Definition:</a:t>
            </a:r>
            <a:br>
              <a:rPr lang="en-US" dirty="0"/>
            </a:br>
            <a:r>
              <a:rPr lang="en-US" dirty="0"/>
              <a:t>Attention maps a query and a set of key-value pairs to an output, where:</a:t>
            </a:r>
          </a:p>
          <a:p>
            <a:pPr>
              <a:spcBef>
                <a:spcPts val="0"/>
              </a:spcBef>
            </a:pPr>
            <a:r>
              <a:rPr lang="en-US" b="1" dirty="0"/>
              <a:t>Query (Q):</a:t>
            </a:r>
            <a:r>
              <a:rPr lang="en-US" dirty="0"/>
              <a:t> What you're looking for.</a:t>
            </a:r>
          </a:p>
          <a:p>
            <a:pPr>
              <a:spcBef>
                <a:spcPts val="0"/>
              </a:spcBef>
            </a:pPr>
            <a:r>
              <a:rPr lang="en-US" b="1" dirty="0"/>
              <a:t>Key (K):</a:t>
            </a:r>
            <a:r>
              <a:rPr lang="en-US" dirty="0"/>
              <a:t> What the data is indexed by.</a:t>
            </a:r>
          </a:p>
          <a:p>
            <a:pPr>
              <a:spcBef>
                <a:spcPts val="0"/>
              </a:spcBef>
            </a:pPr>
            <a:r>
              <a:rPr lang="en-US" b="1" dirty="0"/>
              <a:t>Value (V):</a:t>
            </a:r>
            <a:r>
              <a:rPr lang="en-US" dirty="0"/>
              <a:t> The information being retrieved.</a:t>
            </a:r>
          </a:p>
          <a:p>
            <a:endParaRPr lang="en-US" dirty="0"/>
          </a:p>
          <a:p>
            <a:pPr marL="0" indent="0">
              <a:buNone/>
            </a:pPr>
            <a:r>
              <a:rPr lang="en-US" b="1" dirty="0"/>
              <a:t>How It Works:</a:t>
            </a:r>
            <a:endParaRPr lang="en-US" dirty="0"/>
          </a:p>
          <a:p>
            <a:pPr>
              <a:spcBef>
                <a:spcPts val="0"/>
              </a:spcBef>
              <a:buFont typeface="+mj-lt"/>
              <a:buAutoNum type="arabicPeriod"/>
            </a:pPr>
            <a:r>
              <a:rPr lang="en-US" dirty="0"/>
              <a:t>Compute the dot product of the query with all keys to measure compatibility.</a:t>
            </a:r>
          </a:p>
          <a:p>
            <a:pPr>
              <a:spcBef>
                <a:spcPts val="0"/>
              </a:spcBef>
              <a:buFont typeface="+mj-lt"/>
              <a:buAutoNum type="arabicPeriod"/>
            </a:pPr>
            <a:r>
              <a:rPr lang="en-US" dirty="0"/>
              <a:t>Scale the result by dk\sqrt{</a:t>
            </a:r>
            <a:r>
              <a:rPr lang="en-US" dirty="0" err="1"/>
              <a:t>d_k</a:t>
            </a:r>
            <a:r>
              <a:rPr lang="en-US" dirty="0"/>
              <a:t>}dk​​ to prevent large values.</a:t>
            </a:r>
          </a:p>
          <a:p>
            <a:pPr>
              <a:spcBef>
                <a:spcPts val="0"/>
              </a:spcBef>
              <a:buFont typeface="+mj-lt"/>
              <a:buAutoNum type="arabicPeriod"/>
            </a:pPr>
            <a:r>
              <a:rPr lang="en-US" dirty="0"/>
              <a:t>Apply a </a:t>
            </a:r>
            <a:r>
              <a:rPr lang="en-US" b="1" dirty="0"/>
              <a:t>SoftMax function</a:t>
            </a:r>
            <a:r>
              <a:rPr lang="en-US" dirty="0"/>
              <a:t> to convert scores into probabilities (weights).</a:t>
            </a:r>
          </a:p>
          <a:p>
            <a:pPr>
              <a:spcBef>
                <a:spcPts val="0"/>
              </a:spcBef>
              <a:buFont typeface="+mj-lt"/>
              <a:buAutoNum type="arabicPeriod"/>
            </a:pPr>
            <a:r>
              <a:rPr lang="en-US" dirty="0"/>
              <a:t>Use the weights to compute a weighted sum of the values.</a:t>
            </a:r>
          </a:p>
          <a:p>
            <a:pPr>
              <a:buFont typeface="+mj-lt"/>
              <a:buAutoNum type="arabicPeriod"/>
            </a:pPr>
            <a:endParaRPr lang="en-US" dirty="0"/>
          </a:p>
          <a:p>
            <a:pPr marL="0" indent="0">
              <a:buNone/>
            </a:pPr>
            <a:r>
              <a:rPr lang="en-US" b="1" dirty="0"/>
              <a:t>Key Points:</a:t>
            </a:r>
            <a:endParaRPr lang="en-US" dirty="0"/>
          </a:p>
          <a:p>
            <a:r>
              <a:rPr lang="en-US" dirty="0"/>
              <a:t>Faster and more space-efficient than additive attention due to matrix operations.</a:t>
            </a:r>
          </a:p>
          <a:p>
            <a:r>
              <a:rPr lang="en-US" dirty="0"/>
              <a:t>Scaling improves stability by preventing the </a:t>
            </a:r>
            <a:r>
              <a:rPr lang="en-US" dirty="0" err="1"/>
              <a:t>softmax</a:t>
            </a:r>
            <a:r>
              <a:rPr lang="en-US" dirty="0"/>
              <a:t> from collapsing for large dimensions.</a:t>
            </a:r>
          </a:p>
          <a:p>
            <a:pPr marL="0" indent="0">
              <a:buNone/>
            </a:pPr>
            <a:endParaRPr lang="en-US" dirty="0"/>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p:txBody>
      </p:sp>
      <p:pic>
        <p:nvPicPr>
          <p:cNvPr id="5" name="Picture 4">
            <a:extLst>
              <a:ext uri="{FF2B5EF4-FFF2-40B4-BE49-F238E27FC236}">
                <a16:creationId xmlns:a16="http://schemas.microsoft.com/office/drawing/2014/main" id="{491F733C-080C-A126-1F93-472EF783E6EE}"/>
              </a:ext>
            </a:extLst>
          </p:cNvPr>
          <p:cNvPicPr>
            <a:picLocks noChangeAspect="1"/>
          </p:cNvPicPr>
          <p:nvPr/>
        </p:nvPicPr>
        <p:blipFill>
          <a:blip r:embed="rId3"/>
          <a:srcRect l="28379" t="8617" b="17120"/>
          <a:stretch/>
        </p:blipFill>
        <p:spPr>
          <a:xfrm>
            <a:off x="13154141" y="1520328"/>
            <a:ext cx="5008846" cy="5911405"/>
          </a:xfrm>
          <a:prstGeom prst="rect">
            <a:avLst/>
          </a:prstGeom>
        </p:spPr>
      </p:pic>
    </p:spTree>
    <p:extLst>
      <p:ext uri="{BB962C8B-B14F-4D97-AF65-F5344CB8AC3E}">
        <p14:creationId xmlns:p14="http://schemas.microsoft.com/office/powerpoint/2010/main" val="199349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D0DA-18AC-6489-9F85-444C40F7CB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B2368F-A2F0-6071-FB8C-72845E4FD145}"/>
              </a:ext>
            </a:extLst>
          </p:cNvPr>
          <p:cNvPicPr>
            <a:picLocks noChangeAspect="1"/>
          </p:cNvPicPr>
          <p:nvPr/>
        </p:nvPicPr>
        <p:blipFill>
          <a:blip r:embed="rId3"/>
          <a:stretch>
            <a:fillRect/>
          </a:stretch>
        </p:blipFill>
        <p:spPr>
          <a:xfrm>
            <a:off x="13272429" y="1489638"/>
            <a:ext cx="2926129" cy="5184125"/>
          </a:xfrm>
          <a:prstGeom prst="rect">
            <a:avLst/>
          </a:prstGeom>
        </p:spPr>
      </p:pic>
      <p:sp>
        <p:nvSpPr>
          <p:cNvPr id="2" name="Title 1">
            <a:extLst>
              <a:ext uri="{FF2B5EF4-FFF2-40B4-BE49-F238E27FC236}">
                <a16:creationId xmlns:a16="http://schemas.microsoft.com/office/drawing/2014/main" id="{65984BB0-F80A-F977-F9CD-2E4276CB21B8}"/>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The Transformer Block – </a:t>
            </a:r>
            <a:r>
              <a:rPr lang="en-US" dirty="0">
                <a:solidFill>
                  <a:srgbClr val="000000"/>
                </a:solidFill>
              </a:rPr>
              <a:t>Position-wise Feedforward Network</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141B453D-64DA-2DC1-B527-71708D1C3197}"/>
              </a:ext>
            </a:extLst>
          </p:cNvPr>
          <p:cNvSpPr>
            <a:spLocks noGrp="1"/>
          </p:cNvSpPr>
          <p:nvPr>
            <p:ph type="body" sz="quarter" idx="10"/>
          </p:nvPr>
        </p:nvSpPr>
        <p:spPr>
          <a:xfrm>
            <a:off x="939866" y="2648278"/>
            <a:ext cx="10254138" cy="6200518"/>
          </a:xfrm>
        </p:spPr>
        <p:txBody>
          <a:bodyPr>
            <a:noAutofit/>
          </a:bodyPr>
          <a:lstStyle/>
          <a:p>
            <a:pPr marL="0" indent="0" algn="l">
              <a:lnSpc>
                <a:spcPct val="100000"/>
              </a:lnSpc>
              <a:spcBef>
                <a:spcPts val="0"/>
              </a:spcBef>
              <a:buNone/>
            </a:pPr>
            <a:r>
              <a:rPr lang="en-US" sz="2000" dirty="0">
                <a:solidFill>
                  <a:srgbClr val="0E0E0E"/>
                </a:solidFill>
              </a:rPr>
              <a:t>If we look at the progress of a token as it passes through the Transformer, we can see that it is processed in the following ways:</a:t>
            </a:r>
          </a:p>
          <a:p>
            <a:pPr marL="0" indent="0" algn="l">
              <a:lnSpc>
                <a:spcPct val="100000"/>
              </a:lnSpc>
              <a:spcBef>
                <a:spcPts val="0"/>
              </a:spcBef>
              <a:buNone/>
            </a:pPr>
            <a:endParaRPr lang="en-US" sz="2000" dirty="0">
              <a:solidFill>
                <a:srgbClr val="0E0E0E"/>
              </a:solidFill>
            </a:endParaRPr>
          </a:p>
          <a:p>
            <a:pPr>
              <a:lnSpc>
                <a:spcPct val="100000"/>
              </a:lnSpc>
              <a:spcBef>
                <a:spcPts val="0"/>
              </a:spcBef>
            </a:pPr>
            <a:r>
              <a:rPr lang="en-US" sz="2000" dirty="0">
                <a:solidFill>
                  <a:srgbClr val="0E0E0E"/>
                </a:solidFill>
              </a:rPr>
              <a:t>Tokenization – </a:t>
            </a:r>
            <a:r>
              <a:rPr lang="en-US" sz="2000" i="1" dirty="0">
                <a:solidFill>
                  <a:srgbClr val="0E0E0E"/>
                </a:solidFill>
              </a:rPr>
              <a:t>Linear Operation</a:t>
            </a:r>
          </a:p>
          <a:p>
            <a:pPr>
              <a:lnSpc>
                <a:spcPct val="100000"/>
              </a:lnSpc>
              <a:spcBef>
                <a:spcPts val="0"/>
              </a:spcBef>
            </a:pPr>
            <a:r>
              <a:rPr lang="en-US" sz="2000" dirty="0">
                <a:solidFill>
                  <a:srgbClr val="0E0E0E"/>
                </a:solidFill>
              </a:rPr>
              <a:t>Word Embedding – </a:t>
            </a:r>
            <a:r>
              <a:rPr lang="en-US" sz="2000" i="1" dirty="0">
                <a:solidFill>
                  <a:srgbClr val="0E0E0E"/>
                </a:solidFill>
              </a:rPr>
              <a:t>Linear Operation</a:t>
            </a:r>
          </a:p>
          <a:p>
            <a:pPr>
              <a:lnSpc>
                <a:spcPct val="100000"/>
              </a:lnSpc>
              <a:spcBef>
                <a:spcPts val="0"/>
              </a:spcBef>
            </a:pPr>
            <a:r>
              <a:rPr lang="en-US" sz="2000" dirty="0">
                <a:solidFill>
                  <a:srgbClr val="0E0E0E"/>
                </a:solidFill>
              </a:rPr>
              <a:t>Self-Attention – </a:t>
            </a:r>
            <a:r>
              <a:rPr lang="en-US" sz="2000" i="1" dirty="0">
                <a:solidFill>
                  <a:srgbClr val="0E0E0E"/>
                </a:solidFill>
              </a:rPr>
              <a:t>Linear Operation</a:t>
            </a:r>
          </a:p>
          <a:p>
            <a:pPr>
              <a:lnSpc>
                <a:spcPct val="100000"/>
              </a:lnSpc>
              <a:spcBef>
                <a:spcPts val="0"/>
              </a:spcBef>
            </a:pPr>
            <a:endParaRPr lang="en-US" sz="2000" i="1" dirty="0">
              <a:solidFill>
                <a:srgbClr val="0E0E0E"/>
              </a:solidFill>
            </a:endParaRPr>
          </a:p>
          <a:p>
            <a:pPr marL="0" indent="0" algn="l">
              <a:lnSpc>
                <a:spcPct val="100000"/>
              </a:lnSpc>
              <a:spcBef>
                <a:spcPts val="0"/>
              </a:spcBef>
              <a:buNone/>
            </a:pPr>
            <a:r>
              <a:rPr lang="en-US" sz="2000" dirty="0">
                <a:solidFill>
                  <a:srgbClr val="0E0E0E"/>
                </a:solidFill>
              </a:rPr>
              <a:t>So, how does non-linearity get added into the Transformer? Ans: </a:t>
            </a:r>
            <a:r>
              <a:rPr lang="en-US" sz="2000" b="1" dirty="0">
                <a:solidFill>
                  <a:srgbClr val="0E0E0E"/>
                </a:solidFill>
              </a:rPr>
              <a:t>Position-wise Feedforward Neural Network</a:t>
            </a:r>
          </a:p>
          <a:p>
            <a:pPr marL="0" indent="0" algn="l">
              <a:lnSpc>
                <a:spcPct val="100000"/>
              </a:lnSpc>
              <a:spcBef>
                <a:spcPts val="0"/>
              </a:spcBef>
              <a:buNone/>
            </a:pPr>
            <a:endParaRPr lang="en-US" sz="2000" dirty="0">
              <a:solidFill>
                <a:srgbClr val="0E0E0E"/>
              </a:solidFill>
            </a:endParaRPr>
          </a:p>
          <a:p>
            <a:pPr marL="0" indent="0" algn="l">
              <a:lnSpc>
                <a:spcPct val="100000"/>
              </a:lnSpc>
              <a:spcBef>
                <a:spcPts val="0"/>
              </a:spcBef>
              <a:buNone/>
            </a:pPr>
            <a:r>
              <a:rPr lang="en-US" sz="2000" u="sng" dirty="0">
                <a:solidFill>
                  <a:srgbClr val="0E0E0E"/>
                </a:solidFill>
              </a:rPr>
              <a:t>What is it and how does it work?</a:t>
            </a:r>
          </a:p>
          <a:p>
            <a:pPr marL="0" indent="0" algn="l">
              <a:lnSpc>
                <a:spcPct val="100000"/>
              </a:lnSpc>
              <a:spcBef>
                <a:spcPts val="0"/>
              </a:spcBef>
              <a:buNone/>
            </a:pPr>
            <a:r>
              <a:rPr lang="en-US" sz="2000" dirty="0">
                <a:solidFill>
                  <a:srgbClr val="0E0E0E"/>
                </a:solidFill>
              </a:rPr>
              <a:t>A feedforward neural network is applied independently to each token’s embedding at each position in the sequence. This adds non-linearity and expressive power to the Transformer. Each feedforward layer consists of two fully connected layers with a non-linear activation in between </a:t>
            </a:r>
          </a:p>
          <a:p>
            <a:pPr marL="0" indent="0" algn="l">
              <a:lnSpc>
                <a:spcPct val="100000"/>
              </a:lnSpc>
              <a:spcBef>
                <a:spcPts val="0"/>
              </a:spcBef>
              <a:buNone/>
            </a:pPr>
            <a:endParaRPr lang="en-US" sz="2000" dirty="0">
              <a:solidFill>
                <a:srgbClr val="0E0E0E"/>
              </a:solidFill>
            </a:endParaRPr>
          </a:p>
          <a:p>
            <a:pPr marL="0" indent="0" algn="l">
              <a:lnSpc>
                <a:spcPct val="100000"/>
              </a:lnSpc>
              <a:spcBef>
                <a:spcPts val="0"/>
              </a:spcBef>
              <a:buNone/>
            </a:pPr>
            <a:r>
              <a:rPr lang="en-US" sz="2000" u="sng" dirty="0">
                <a:solidFill>
                  <a:srgbClr val="0E0E0E"/>
                </a:solidFill>
              </a:rPr>
              <a:t>Why It Works:</a:t>
            </a:r>
          </a:p>
          <a:p>
            <a:pPr marL="0" indent="0" algn="l">
              <a:lnSpc>
                <a:spcPct val="100000"/>
              </a:lnSpc>
              <a:spcBef>
                <a:spcPts val="0"/>
              </a:spcBef>
              <a:buNone/>
            </a:pPr>
            <a:r>
              <a:rPr lang="en-US" sz="2000" dirty="0">
                <a:solidFill>
                  <a:srgbClr val="0E0E0E"/>
                </a:solidFill>
              </a:rPr>
              <a:t>Non-linearity (e.g., </a:t>
            </a:r>
            <a:r>
              <a:rPr lang="en-US" sz="2000" dirty="0" err="1">
                <a:solidFill>
                  <a:srgbClr val="0E0E0E"/>
                </a:solidFill>
              </a:rPr>
              <a:t>ReLU</a:t>
            </a:r>
            <a:r>
              <a:rPr lang="en-US" sz="2000" dirty="0">
                <a:solidFill>
                  <a:srgbClr val="0E0E0E"/>
                </a:solidFill>
              </a:rPr>
              <a:t>) enables the model to capture complex relationships that linear operations cannot. The position-wise nature means each token is processed independently, preserving parallelizability.</a:t>
            </a:r>
          </a:p>
        </p:txBody>
      </p:sp>
      <p:pic>
        <p:nvPicPr>
          <p:cNvPr id="5" name="Picture 4">
            <a:extLst>
              <a:ext uri="{FF2B5EF4-FFF2-40B4-BE49-F238E27FC236}">
                <a16:creationId xmlns:a16="http://schemas.microsoft.com/office/drawing/2014/main" id="{5A9B5324-3953-9724-E3AF-37C72F77CC9F}"/>
              </a:ext>
            </a:extLst>
          </p:cNvPr>
          <p:cNvPicPr>
            <a:picLocks noChangeAspect="1"/>
          </p:cNvPicPr>
          <p:nvPr/>
        </p:nvPicPr>
        <p:blipFill>
          <a:blip r:embed="rId4"/>
          <a:srcRect r="6668"/>
          <a:stretch/>
        </p:blipFill>
        <p:spPr>
          <a:xfrm>
            <a:off x="11491904" y="6508512"/>
            <a:ext cx="6410505" cy="2569388"/>
          </a:xfrm>
          <a:prstGeom prst="rect">
            <a:avLst/>
          </a:prstGeom>
        </p:spPr>
      </p:pic>
      <p:sp>
        <p:nvSpPr>
          <p:cNvPr id="6" name="Rectangle 5">
            <a:extLst>
              <a:ext uri="{FF2B5EF4-FFF2-40B4-BE49-F238E27FC236}">
                <a16:creationId xmlns:a16="http://schemas.microsoft.com/office/drawing/2014/main" id="{D846CEE8-C039-5A39-C70B-D324B1528D32}"/>
              </a:ext>
            </a:extLst>
          </p:cNvPr>
          <p:cNvSpPr/>
          <p:nvPr/>
        </p:nvSpPr>
        <p:spPr>
          <a:xfrm>
            <a:off x="13892270" y="2853369"/>
            <a:ext cx="1729648" cy="727113"/>
          </a:xfrm>
          <a:prstGeom prst="rect">
            <a:avLst/>
          </a:prstGeom>
          <a:solidFill>
            <a:srgbClr val="76B900">
              <a:alpha val="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ED106D-63A0-67DB-1944-A5F706B5E842}"/>
              </a:ext>
            </a:extLst>
          </p:cNvPr>
          <p:cNvSpPr/>
          <p:nvPr/>
        </p:nvSpPr>
        <p:spPr>
          <a:xfrm>
            <a:off x="11248222" y="6222695"/>
            <a:ext cx="6841474" cy="3194750"/>
          </a:xfrm>
          <a:prstGeom prst="rect">
            <a:avLst/>
          </a:prstGeom>
          <a:solidFill>
            <a:srgbClr val="76B900">
              <a:alpha val="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F53DA8E-64DE-7386-2867-FC1006DFC777}"/>
              </a:ext>
            </a:extLst>
          </p:cNvPr>
          <p:cNvCxnSpPr>
            <a:cxnSpLocks/>
            <a:stCxn id="6" idx="1"/>
          </p:cNvCxnSpPr>
          <p:nvPr/>
        </p:nvCxnSpPr>
        <p:spPr>
          <a:xfrm flipH="1">
            <a:off x="11248222" y="3216926"/>
            <a:ext cx="2644048" cy="30172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ED0BB0-76E6-C32B-073F-7DF7B58D7087}"/>
              </a:ext>
            </a:extLst>
          </p:cNvPr>
          <p:cNvCxnSpPr>
            <a:cxnSpLocks/>
          </p:cNvCxnSpPr>
          <p:nvPr/>
        </p:nvCxnSpPr>
        <p:spPr>
          <a:xfrm>
            <a:off x="15621918" y="3216926"/>
            <a:ext cx="2467778" cy="30172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5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0D44-2550-6090-9DB0-294216260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15C8A-3F60-19AB-DC01-0993825BF64F}"/>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The Transformer Block – </a:t>
            </a:r>
            <a:r>
              <a:rPr lang="en-US" dirty="0">
                <a:solidFill>
                  <a:srgbClr val="000000"/>
                </a:solidFill>
              </a:rPr>
              <a:t>Residual Connection and Normalization</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9F8BD348-ADDC-8FD2-7A74-4F4BB4508CB4}"/>
              </a:ext>
            </a:extLst>
          </p:cNvPr>
          <p:cNvSpPr>
            <a:spLocks noGrp="1"/>
          </p:cNvSpPr>
          <p:nvPr>
            <p:ph type="body" sz="quarter" idx="10"/>
          </p:nvPr>
        </p:nvSpPr>
        <p:spPr>
          <a:xfrm>
            <a:off x="939866" y="1916935"/>
            <a:ext cx="11839700" cy="6931861"/>
          </a:xfrm>
        </p:spPr>
        <p:txBody>
          <a:bodyPr>
            <a:noAutofit/>
          </a:bodyPr>
          <a:lstStyle/>
          <a:p>
            <a:pPr marL="0" indent="0" algn="l">
              <a:lnSpc>
                <a:spcPct val="100000"/>
              </a:lnSpc>
              <a:spcBef>
                <a:spcPts val="0"/>
              </a:spcBef>
              <a:buNone/>
            </a:pPr>
            <a:r>
              <a:rPr lang="en-US" b="1" dirty="0">
                <a:solidFill>
                  <a:srgbClr val="0E0E0E"/>
                </a:solidFill>
              </a:rPr>
              <a:t>Residual Connections</a:t>
            </a:r>
          </a:p>
          <a:p>
            <a:pPr marL="0" indent="0" algn="l">
              <a:lnSpc>
                <a:spcPct val="100000"/>
              </a:lnSpc>
              <a:spcBef>
                <a:spcPts val="0"/>
              </a:spcBef>
              <a:buNone/>
            </a:pPr>
            <a:r>
              <a:rPr lang="en-US" sz="2000" dirty="0">
                <a:solidFill>
                  <a:srgbClr val="0E0E0E"/>
                </a:solidFill>
              </a:rPr>
              <a:t>Residual connections, also called skip connections, allow the input of a layer to bypass the layer and be added directly to its output.</a:t>
            </a:r>
          </a:p>
          <a:p>
            <a:pPr marL="0" indent="0" algn="l">
              <a:lnSpc>
                <a:spcPct val="100000"/>
              </a:lnSpc>
              <a:spcBef>
                <a:spcPts val="0"/>
              </a:spcBef>
              <a:buNone/>
            </a:pPr>
            <a:endParaRPr lang="en-US" sz="2000" dirty="0">
              <a:solidFill>
                <a:srgbClr val="0E0E0E"/>
              </a:solidFill>
            </a:endParaRPr>
          </a:p>
          <a:p>
            <a:pPr>
              <a:lnSpc>
                <a:spcPct val="100000"/>
              </a:lnSpc>
              <a:spcBef>
                <a:spcPts val="0"/>
              </a:spcBef>
            </a:pPr>
            <a:r>
              <a:rPr lang="en-US" sz="2000" b="1" dirty="0">
                <a:solidFill>
                  <a:srgbClr val="0E0E0E"/>
                </a:solidFill>
              </a:rPr>
              <a:t>Facilitate Gradient Flow: </a:t>
            </a:r>
            <a:r>
              <a:rPr lang="en-US" sz="2000" dirty="0">
                <a:solidFill>
                  <a:srgbClr val="0E0E0E"/>
                </a:solidFill>
              </a:rPr>
              <a:t>Prevent vanishing or exploding gradients in deep networks by ensuring gradients can propagate back through the network effectively.</a:t>
            </a:r>
          </a:p>
          <a:p>
            <a:pPr>
              <a:lnSpc>
                <a:spcPct val="100000"/>
              </a:lnSpc>
              <a:spcBef>
                <a:spcPts val="0"/>
              </a:spcBef>
            </a:pPr>
            <a:r>
              <a:rPr lang="en-US" sz="2000" b="1" dirty="0">
                <a:solidFill>
                  <a:srgbClr val="0E0E0E"/>
                </a:solidFill>
              </a:rPr>
              <a:t>Improve Convergence: </a:t>
            </a:r>
            <a:r>
              <a:rPr lang="en-US" sz="2000" dirty="0">
                <a:solidFill>
                  <a:srgbClr val="0E0E0E"/>
                </a:solidFill>
              </a:rPr>
              <a:t>Enable faster training by providing a "shortcut" for information.</a:t>
            </a:r>
          </a:p>
          <a:p>
            <a:pPr>
              <a:lnSpc>
                <a:spcPct val="100000"/>
              </a:lnSpc>
              <a:spcBef>
                <a:spcPts val="0"/>
              </a:spcBef>
            </a:pPr>
            <a:r>
              <a:rPr lang="en-US" sz="2000" b="1" dirty="0">
                <a:solidFill>
                  <a:srgbClr val="0E0E0E"/>
                </a:solidFill>
              </a:rPr>
              <a:t>Preserve Information: </a:t>
            </a:r>
            <a:r>
              <a:rPr lang="en-US" sz="2000" dirty="0">
                <a:solidFill>
                  <a:srgbClr val="0E0E0E"/>
                </a:solidFill>
              </a:rPr>
              <a:t>Retain information from earlier layers, which might otherwise be overwritten during training.</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b="1" dirty="0">
                <a:solidFill>
                  <a:srgbClr val="0E0E0E"/>
                </a:solidFill>
              </a:rPr>
              <a:t>Layer Normalization</a:t>
            </a:r>
          </a:p>
          <a:p>
            <a:pPr marL="0" indent="0" algn="l">
              <a:lnSpc>
                <a:spcPct val="100000"/>
              </a:lnSpc>
              <a:spcBef>
                <a:spcPts val="0"/>
              </a:spcBef>
              <a:buNone/>
            </a:pPr>
            <a:r>
              <a:rPr lang="en-US" sz="2000" dirty="0">
                <a:solidFill>
                  <a:srgbClr val="0E0E0E"/>
                </a:solidFill>
              </a:rPr>
              <a:t>Layer normalization standardizes the activations across the features of a token at each position, ensuring that the input to each layer has zero mean and unit variance.</a:t>
            </a:r>
          </a:p>
          <a:p>
            <a:pPr marL="0" indent="0" algn="l">
              <a:lnSpc>
                <a:spcPct val="100000"/>
              </a:lnSpc>
              <a:spcBef>
                <a:spcPts val="0"/>
              </a:spcBef>
              <a:buNone/>
            </a:pPr>
            <a:endParaRPr lang="en-US" sz="2000" dirty="0">
              <a:solidFill>
                <a:srgbClr val="0E0E0E"/>
              </a:solidFill>
            </a:endParaRPr>
          </a:p>
          <a:p>
            <a:pPr>
              <a:lnSpc>
                <a:spcPct val="100000"/>
              </a:lnSpc>
              <a:spcBef>
                <a:spcPts val="0"/>
              </a:spcBef>
            </a:pPr>
            <a:r>
              <a:rPr lang="en-US" sz="2000" b="1" dirty="0">
                <a:solidFill>
                  <a:srgbClr val="0E0E0E"/>
                </a:solidFill>
              </a:rPr>
              <a:t>Stabilize Training: </a:t>
            </a:r>
            <a:r>
              <a:rPr lang="en-US" sz="2000" dirty="0">
                <a:solidFill>
                  <a:srgbClr val="0E0E0E"/>
                </a:solidFill>
              </a:rPr>
              <a:t>Normalization ensures consistent scaling of activations, making training more stable.</a:t>
            </a:r>
          </a:p>
          <a:p>
            <a:pPr>
              <a:lnSpc>
                <a:spcPct val="100000"/>
              </a:lnSpc>
              <a:spcBef>
                <a:spcPts val="0"/>
              </a:spcBef>
            </a:pPr>
            <a:r>
              <a:rPr lang="en-US" sz="2000" b="1" dirty="0">
                <a:solidFill>
                  <a:srgbClr val="0E0E0E"/>
                </a:solidFill>
              </a:rPr>
              <a:t>Prevent Exploding Activations: </a:t>
            </a:r>
            <a:r>
              <a:rPr lang="en-US" sz="2000" dirty="0">
                <a:solidFill>
                  <a:srgbClr val="0E0E0E"/>
                </a:solidFill>
              </a:rPr>
              <a:t>Keeps activations within a manageable range, preventing instability.</a:t>
            </a:r>
          </a:p>
          <a:p>
            <a:pPr>
              <a:lnSpc>
                <a:spcPct val="100000"/>
              </a:lnSpc>
              <a:spcBef>
                <a:spcPts val="0"/>
              </a:spcBef>
            </a:pPr>
            <a:r>
              <a:rPr lang="en-US" sz="2000" b="1" dirty="0">
                <a:solidFill>
                  <a:srgbClr val="0E0E0E"/>
                </a:solidFill>
              </a:rPr>
              <a:t>Enable Robust Generalization</a:t>
            </a:r>
            <a:r>
              <a:rPr lang="en-US" sz="2000" dirty="0">
                <a:solidFill>
                  <a:srgbClr val="0E0E0E"/>
                </a:solidFill>
              </a:rPr>
              <a:t>: Helps the model generalize better by reducing sensitivity to the scale of the input data.</a:t>
            </a:r>
          </a:p>
          <a:p>
            <a:pPr marL="0" indent="0" algn="l">
              <a:lnSpc>
                <a:spcPct val="100000"/>
              </a:lnSpc>
              <a:spcBef>
                <a:spcPts val="0"/>
              </a:spcBef>
              <a:buNone/>
            </a:pPr>
            <a:endParaRPr lang="en-US" sz="2000" dirty="0">
              <a:solidFill>
                <a:srgbClr val="0E0E0E"/>
              </a:solidFill>
            </a:endParaRPr>
          </a:p>
          <a:p>
            <a:pPr marL="0" indent="0" algn="l">
              <a:lnSpc>
                <a:spcPct val="100000"/>
              </a:lnSpc>
              <a:spcBef>
                <a:spcPts val="0"/>
              </a:spcBef>
              <a:buNone/>
            </a:pPr>
            <a:r>
              <a:rPr lang="en-US" sz="2000" b="1" dirty="0">
                <a:solidFill>
                  <a:srgbClr val="0E0E0E"/>
                </a:solidFill>
              </a:rPr>
              <a:t>Why Both?</a:t>
            </a:r>
          </a:p>
          <a:p>
            <a:pPr>
              <a:lnSpc>
                <a:spcPct val="100000"/>
              </a:lnSpc>
              <a:spcBef>
                <a:spcPts val="0"/>
              </a:spcBef>
            </a:pPr>
            <a:r>
              <a:rPr lang="en-US" sz="2000" dirty="0">
                <a:solidFill>
                  <a:srgbClr val="0E0E0E"/>
                </a:solidFill>
              </a:rPr>
              <a:t>Residual connections ensure information flow across the network.</a:t>
            </a:r>
          </a:p>
          <a:p>
            <a:pPr>
              <a:lnSpc>
                <a:spcPct val="100000"/>
              </a:lnSpc>
              <a:spcBef>
                <a:spcPts val="0"/>
              </a:spcBef>
            </a:pPr>
            <a:r>
              <a:rPr lang="en-US" sz="2000" dirty="0">
                <a:solidFill>
                  <a:srgbClr val="0E0E0E"/>
                </a:solidFill>
              </a:rPr>
              <a:t>Layer normalization stabilizes the output at each step, improving gradient flow and model convergence.</a:t>
            </a:r>
          </a:p>
        </p:txBody>
      </p:sp>
      <p:pic>
        <p:nvPicPr>
          <p:cNvPr id="4" name="Picture 3">
            <a:extLst>
              <a:ext uri="{FF2B5EF4-FFF2-40B4-BE49-F238E27FC236}">
                <a16:creationId xmlns:a16="http://schemas.microsoft.com/office/drawing/2014/main" id="{642E7E47-4CAF-A6A4-946E-A49BF99071F4}"/>
              </a:ext>
            </a:extLst>
          </p:cNvPr>
          <p:cNvPicPr>
            <a:picLocks noChangeAspect="1"/>
          </p:cNvPicPr>
          <p:nvPr/>
        </p:nvPicPr>
        <p:blipFill>
          <a:blip r:embed="rId3"/>
          <a:stretch>
            <a:fillRect/>
          </a:stretch>
        </p:blipFill>
        <p:spPr>
          <a:xfrm>
            <a:off x="14588343" y="1437209"/>
            <a:ext cx="2241998" cy="3972073"/>
          </a:xfrm>
          <a:prstGeom prst="rect">
            <a:avLst/>
          </a:prstGeom>
        </p:spPr>
      </p:pic>
      <p:pic>
        <p:nvPicPr>
          <p:cNvPr id="4098" name="Picture 2" descr="loss surface with skip connection">
            <a:extLst>
              <a:ext uri="{FF2B5EF4-FFF2-40B4-BE49-F238E27FC236}">
                <a16:creationId xmlns:a16="http://schemas.microsoft.com/office/drawing/2014/main" id="{7E736A43-9556-EA21-180B-D67BC19D0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6353" y="5143500"/>
            <a:ext cx="4858624" cy="25578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8930D68-8BE2-8D39-88C5-CB49EBF7E2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361" r="-8249" b="16726"/>
          <a:stretch/>
        </p:blipFill>
        <p:spPr bwMode="auto">
          <a:xfrm>
            <a:off x="13156353" y="7436386"/>
            <a:ext cx="4858624" cy="219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0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0D7C7C1-0984-0C07-7B84-1475AD564136}"/>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5E9B37E-491C-5235-D4ED-72D006AF2EA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Multi-headed Attention</a:t>
            </a:r>
          </a:p>
        </p:txBody>
      </p:sp>
    </p:spTree>
    <p:extLst>
      <p:ext uri="{BB962C8B-B14F-4D97-AF65-F5344CB8AC3E}">
        <p14:creationId xmlns:p14="http://schemas.microsoft.com/office/powerpoint/2010/main" val="426324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0D7DC-E597-32D1-4AA2-17751484E8E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390C7C-6E23-E50C-12C7-042F018FAE9A}"/>
              </a:ext>
            </a:extLst>
          </p:cNvPr>
          <p:cNvPicPr>
            <a:picLocks noChangeAspect="1"/>
          </p:cNvPicPr>
          <p:nvPr/>
        </p:nvPicPr>
        <p:blipFill>
          <a:blip r:embed="rId3"/>
          <a:stretch>
            <a:fillRect/>
          </a:stretch>
        </p:blipFill>
        <p:spPr>
          <a:xfrm>
            <a:off x="9588451" y="843424"/>
            <a:ext cx="8192724" cy="4578551"/>
          </a:xfrm>
          <a:prstGeom prst="rect">
            <a:avLst/>
          </a:prstGeom>
        </p:spPr>
      </p:pic>
      <p:sp>
        <p:nvSpPr>
          <p:cNvPr id="2" name="Title 1">
            <a:extLst>
              <a:ext uri="{FF2B5EF4-FFF2-40B4-BE49-F238E27FC236}">
                <a16:creationId xmlns:a16="http://schemas.microsoft.com/office/drawing/2014/main" id="{020EA198-CDC0-ACFB-FA4F-230FDB3AAB67}"/>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Self-Attention – Multiheaded Attention</a:t>
            </a:r>
          </a:p>
        </p:txBody>
      </p:sp>
      <p:sp>
        <p:nvSpPr>
          <p:cNvPr id="3" name="Text Placeholder 2">
            <a:extLst>
              <a:ext uri="{FF2B5EF4-FFF2-40B4-BE49-F238E27FC236}">
                <a16:creationId xmlns:a16="http://schemas.microsoft.com/office/drawing/2014/main" id="{92F69EC8-DC8A-570D-AE90-29EABE896FAA}"/>
              </a:ext>
            </a:extLst>
          </p:cNvPr>
          <p:cNvSpPr>
            <a:spLocks noGrp="1"/>
          </p:cNvSpPr>
          <p:nvPr>
            <p:ph type="body" sz="quarter" idx="10"/>
          </p:nvPr>
        </p:nvSpPr>
        <p:spPr>
          <a:xfrm>
            <a:off x="602806" y="2390661"/>
            <a:ext cx="9070004" cy="7687312"/>
          </a:xfrm>
        </p:spPr>
        <p:txBody>
          <a:bodyPr>
            <a:noAutofit/>
          </a:bodyPr>
          <a:lstStyle/>
          <a:p>
            <a:pPr marL="0" indent="0">
              <a:buNone/>
            </a:pPr>
            <a:r>
              <a:rPr lang="en-US" dirty="0"/>
              <a:t>The authors also implemented “multi-headed attention” to address the limitations of single-headed attention, which could only focus on one type of relationship or dependency at a time. </a:t>
            </a:r>
          </a:p>
          <a:p>
            <a:pPr marL="0" indent="0">
              <a:spcBef>
                <a:spcPts val="0"/>
              </a:spcBef>
              <a:buNone/>
            </a:pPr>
            <a:endParaRPr lang="en-US" b="1" dirty="0"/>
          </a:p>
          <a:p>
            <a:pPr marL="0" indent="0">
              <a:spcBef>
                <a:spcPts val="0"/>
              </a:spcBef>
              <a:buNone/>
            </a:pPr>
            <a:r>
              <a:rPr lang="en-US" b="1" dirty="0"/>
              <a:t>Parallel Attention Mechanisms:</a:t>
            </a:r>
          </a:p>
          <a:p>
            <a:pPr marL="0" indent="0">
              <a:spcBef>
                <a:spcPts val="0"/>
              </a:spcBef>
              <a:buNone/>
            </a:pPr>
            <a:r>
              <a:rPr lang="en-US" dirty="0"/>
              <a:t>Multi-headed attention allows the model to focus on different parts of the input sequence simultaneously, capturing diverse relationships (e.g., word-to-word, phrase-to-phrase).</a:t>
            </a:r>
          </a:p>
          <a:p>
            <a:pPr marL="0" indent="0">
              <a:spcBef>
                <a:spcPts val="0"/>
              </a:spcBef>
              <a:buNone/>
            </a:pPr>
            <a:endParaRPr lang="en-US" dirty="0"/>
          </a:p>
          <a:p>
            <a:pPr marL="0" indent="0">
              <a:buNone/>
            </a:pPr>
            <a:r>
              <a:rPr lang="en-US" b="1" dirty="0"/>
              <a:t>Improved Representations:</a:t>
            </a:r>
          </a:p>
          <a:p>
            <a:pPr marL="0" indent="0">
              <a:spcBef>
                <a:spcPts val="0"/>
              </a:spcBef>
              <a:buNone/>
            </a:pPr>
            <a:r>
              <a:rPr lang="en-US" dirty="0"/>
              <a:t>Each "head" learns unique attention patterns, enabling the model to extract more nuanced information, such as syntactic and semantic dependencies.</a:t>
            </a:r>
          </a:p>
          <a:p>
            <a:pPr marL="0" indent="0">
              <a:spcBef>
                <a:spcPts val="0"/>
              </a:spcBef>
              <a:buNone/>
            </a:pPr>
            <a:endParaRPr lang="en-US" dirty="0"/>
          </a:p>
          <a:p>
            <a:pPr marL="0" indent="0">
              <a:buNone/>
            </a:pPr>
            <a:r>
              <a:rPr lang="en-US" b="1" dirty="0"/>
              <a:t>Scalability and Flexibility:</a:t>
            </a:r>
          </a:p>
          <a:p>
            <a:pPr marL="0" indent="0">
              <a:spcBef>
                <a:spcPts val="0"/>
              </a:spcBef>
              <a:buNone/>
            </a:pPr>
            <a:r>
              <a:rPr lang="en-US" dirty="0"/>
              <a:t>By splitting the computation into smaller attention heads, the model efficiently handles large inputs and produces richer, context-aware embeddings.</a:t>
            </a:r>
          </a:p>
          <a:p>
            <a:pPr marL="0" indent="0" algn="l">
              <a:lnSpc>
                <a:spcPct val="100000"/>
              </a:lnSpc>
              <a:spcBef>
                <a:spcPts val="0"/>
              </a:spcBef>
              <a:buNone/>
            </a:pPr>
            <a:endParaRPr lang="en-US" dirty="0">
              <a:solidFill>
                <a:srgbClr val="0E0E0E"/>
              </a:solidFill>
            </a:endParaRPr>
          </a:p>
        </p:txBody>
      </p:sp>
      <p:pic>
        <p:nvPicPr>
          <p:cNvPr id="3074" name="Picture 2">
            <a:extLst>
              <a:ext uri="{FF2B5EF4-FFF2-40B4-BE49-F238E27FC236}">
                <a16:creationId xmlns:a16="http://schemas.microsoft.com/office/drawing/2014/main" id="{273DF363-74AF-2BEA-0816-E2C9970FC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451" y="5421975"/>
            <a:ext cx="8589184" cy="480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6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34B0-3CB7-4869-9E54-001FB9106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10683-5509-D1AB-3F6A-83F01937065A}"/>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Variations of Multiheaded Attention</a:t>
            </a:r>
          </a:p>
        </p:txBody>
      </p:sp>
      <p:sp>
        <p:nvSpPr>
          <p:cNvPr id="3" name="Text Placeholder 2">
            <a:extLst>
              <a:ext uri="{FF2B5EF4-FFF2-40B4-BE49-F238E27FC236}">
                <a16:creationId xmlns:a16="http://schemas.microsoft.com/office/drawing/2014/main" id="{D22451B2-2E74-68FB-926D-E189E1C21A73}"/>
              </a:ext>
            </a:extLst>
          </p:cNvPr>
          <p:cNvSpPr>
            <a:spLocks noGrp="1"/>
          </p:cNvSpPr>
          <p:nvPr>
            <p:ph type="body" sz="quarter" idx="10"/>
          </p:nvPr>
        </p:nvSpPr>
        <p:spPr>
          <a:xfrm>
            <a:off x="906816" y="1965232"/>
            <a:ext cx="17237965" cy="6200518"/>
          </a:xfrm>
        </p:spPr>
        <p:txBody>
          <a:bodyPr>
            <a:noAutofit/>
          </a:bodyPr>
          <a:lstStyle/>
          <a:p>
            <a:pPr marL="0" indent="0" algn="l">
              <a:lnSpc>
                <a:spcPct val="100000"/>
              </a:lnSpc>
              <a:spcBef>
                <a:spcPts val="0"/>
              </a:spcBef>
              <a:buNone/>
            </a:pPr>
            <a:r>
              <a:rPr lang="en-US" b="1" dirty="0">
                <a:solidFill>
                  <a:srgbClr val="0E0E0E"/>
                </a:solidFill>
              </a:rPr>
              <a:t>GQA (Grouped-Query Attention)</a:t>
            </a:r>
          </a:p>
          <a:p>
            <a:pPr marL="0" indent="0" algn="l">
              <a:lnSpc>
                <a:spcPct val="100000"/>
              </a:lnSpc>
              <a:spcBef>
                <a:spcPts val="0"/>
              </a:spcBef>
              <a:buNone/>
            </a:pPr>
            <a:r>
              <a:rPr lang="en-US" dirty="0">
                <a:solidFill>
                  <a:srgbClr val="0E0E0E"/>
                </a:solidFill>
              </a:rPr>
              <a:t>Reduces the computational cost by grouping multiple queries together and computing attention collectively rather than individually.</a:t>
            </a:r>
          </a:p>
          <a:p>
            <a:pPr marL="0" indent="0" algn="l">
              <a:lnSpc>
                <a:spcPct val="100000"/>
              </a:lnSpc>
              <a:spcBef>
                <a:spcPts val="0"/>
              </a:spcBef>
              <a:buNone/>
            </a:pPr>
            <a:r>
              <a:rPr lang="en-US" u="sng" dirty="0">
                <a:solidFill>
                  <a:srgbClr val="0E0E0E"/>
                </a:solidFill>
              </a:rPr>
              <a:t>Key Advantage</a:t>
            </a:r>
            <a:r>
              <a:rPr lang="en-US" dirty="0">
                <a:solidFill>
                  <a:srgbClr val="0E0E0E"/>
                </a:solidFill>
              </a:rPr>
              <a:t>: Drastically lowers memory and compute requirements, especially for large-scale models like GPT-3.</a:t>
            </a:r>
          </a:p>
          <a:p>
            <a:pPr marL="457200" indent="-457200" algn="l">
              <a:lnSpc>
                <a:spcPct val="100000"/>
              </a:lnSpc>
              <a:spcBef>
                <a:spcPts val="0"/>
              </a:spcBef>
              <a:buAutoNum type="arabicPeriod"/>
            </a:pPr>
            <a:endParaRPr lang="en-US" dirty="0">
              <a:solidFill>
                <a:srgbClr val="0E0E0E"/>
              </a:solidFill>
            </a:endParaRPr>
          </a:p>
          <a:p>
            <a:pPr marL="0" indent="0" algn="l">
              <a:lnSpc>
                <a:spcPct val="100000"/>
              </a:lnSpc>
              <a:spcBef>
                <a:spcPts val="0"/>
              </a:spcBef>
              <a:buNone/>
            </a:pPr>
            <a:r>
              <a:rPr lang="en-US" b="1" dirty="0">
                <a:solidFill>
                  <a:srgbClr val="0E0E0E"/>
                </a:solidFill>
              </a:rPr>
              <a:t>Multi-Query Attention</a:t>
            </a:r>
          </a:p>
          <a:p>
            <a:pPr marL="0" indent="0" algn="l">
              <a:lnSpc>
                <a:spcPct val="100000"/>
              </a:lnSpc>
              <a:spcBef>
                <a:spcPts val="0"/>
              </a:spcBef>
              <a:buNone/>
            </a:pPr>
            <a:r>
              <a:rPr lang="en-US" dirty="0">
                <a:solidFill>
                  <a:srgbClr val="0E0E0E"/>
                </a:solidFill>
              </a:rPr>
              <a:t>Instead of having separate key-value pairs for each query, all queries share the same set of key-value pairs.</a:t>
            </a:r>
          </a:p>
          <a:p>
            <a:pPr marL="0" indent="0" algn="l">
              <a:lnSpc>
                <a:spcPct val="100000"/>
              </a:lnSpc>
              <a:spcBef>
                <a:spcPts val="0"/>
              </a:spcBef>
              <a:buNone/>
            </a:pPr>
            <a:r>
              <a:rPr lang="en-US" u="sng" dirty="0">
                <a:solidFill>
                  <a:srgbClr val="0E0E0E"/>
                </a:solidFill>
              </a:rPr>
              <a:t>Key Advantage</a:t>
            </a:r>
            <a:r>
              <a:rPr lang="en-US" dirty="0">
                <a:solidFill>
                  <a:srgbClr val="0E0E0E"/>
                </a:solidFill>
              </a:rPr>
              <a:t>: Reduces the memory overhead of storing multiple key-value pairs without significantly impacting model performance.</a:t>
            </a:r>
          </a:p>
        </p:txBody>
      </p:sp>
      <p:pic>
        <p:nvPicPr>
          <p:cNvPr id="8" name="Picture 7">
            <a:extLst>
              <a:ext uri="{FF2B5EF4-FFF2-40B4-BE49-F238E27FC236}">
                <a16:creationId xmlns:a16="http://schemas.microsoft.com/office/drawing/2014/main" id="{14C75563-C311-B22D-1848-A9ED0A4EF815}"/>
              </a:ext>
            </a:extLst>
          </p:cNvPr>
          <p:cNvPicPr>
            <a:picLocks noChangeAspect="1"/>
          </p:cNvPicPr>
          <p:nvPr/>
        </p:nvPicPr>
        <p:blipFill>
          <a:blip r:embed="rId3"/>
          <a:stretch>
            <a:fillRect/>
          </a:stretch>
        </p:blipFill>
        <p:spPr>
          <a:xfrm>
            <a:off x="3799071" y="5291745"/>
            <a:ext cx="10689857" cy="4271501"/>
          </a:xfrm>
          <a:prstGeom prst="rect">
            <a:avLst/>
          </a:prstGeom>
        </p:spPr>
      </p:pic>
    </p:spTree>
    <p:extLst>
      <p:ext uri="{BB962C8B-B14F-4D97-AF65-F5344CB8AC3E}">
        <p14:creationId xmlns:p14="http://schemas.microsoft.com/office/powerpoint/2010/main" val="50992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86205B3-584C-63DF-30E9-2F51D876E6C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D7CDE4EA-6524-C55F-993C-4748E31B21E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Positional Encoding </a:t>
            </a:r>
          </a:p>
        </p:txBody>
      </p:sp>
    </p:spTree>
    <p:extLst>
      <p:ext uri="{BB962C8B-B14F-4D97-AF65-F5344CB8AC3E}">
        <p14:creationId xmlns:p14="http://schemas.microsoft.com/office/powerpoint/2010/main" val="130378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37D8-7D37-6C3D-A070-A3011778F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6043C-E07A-977E-169B-26CE0C1B2F98}"/>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Positional Encoding </a:t>
            </a:r>
          </a:p>
        </p:txBody>
      </p:sp>
      <p:sp>
        <p:nvSpPr>
          <p:cNvPr id="3" name="Text Placeholder 2">
            <a:extLst>
              <a:ext uri="{FF2B5EF4-FFF2-40B4-BE49-F238E27FC236}">
                <a16:creationId xmlns:a16="http://schemas.microsoft.com/office/drawing/2014/main" id="{6969B71A-4B1D-D8AC-CF63-C1E15975DE03}"/>
              </a:ext>
            </a:extLst>
          </p:cNvPr>
          <p:cNvSpPr>
            <a:spLocks noGrp="1"/>
          </p:cNvSpPr>
          <p:nvPr>
            <p:ph type="body" sz="quarter" idx="10"/>
          </p:nvPr>
        </p:nvSpPr>
        <p:spPr>
          <a:xfrm>
            <a:off x="939866" y="2648278"/>
            <a:ext cx="10176153" cy="6200518"/>
          </a:xfrm>
        </p:spPr>
        <p:txBody>
          <a:bodyPr>
            <a:noAutofit/>
          </a:bodyPr>
          <a:lstStyle/>
          <a:p>
            <a:pPr marL="0" indent="0" algn="l">
              <a:lnSpc>
                <a:spcPct val="100000"/>
              </a:lnSpc>
              <a:spcBef>
                <a:spcPts val="0"/>
              </a:spcBef>
              <a:buNone/>
            </a:pPr>
            <a:r>
              <a:rPr lang="en-US" dirty="0">
                <a:solidFill>
                  <a:srgbClr val="0E0E0E"/>
                </a:solidFill>
              </a:rPr>
              <a:t>The original Transformer relies on positional encoding to inject information about the order of tokens into the model. The self-attention mechanism itself lacks positional awareness, and in language we need to preserve this sequential understanding.</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b="1" dirty="0">
                <a:solidFill>
                  <a:srgbClr val="0E0E0E"/>
                </a:solidFill>
              </a:rPr>
              <a:t>How Positional Encoding Works</a:t>
            </a:r>
          </a:p>
          <a:p>
            <a:pPr>
              <a:lnSpc>
                <a:spcPct val="100000"/>
              </a:lnSpc>
              <a:spcBef>
                <a:spcPts val="0"/>
              </a:spcBef>
            </a:pPr>
            <a:r>
              <a:rPr lang="en-US" dirty="0">
                <a:solidFill>
                  <a:srgbClr val="0E0E0E"/>
                </a:solidFill>
              </a:rPr>
              <a:t>Positional encodings are added to the input embeddings to encode the order of tokens in the sequence. </a:t>
            </a:r>
          </a:p>
          <a:p>
            <a:pPr>
              <a:lnSpc>
                <a:spcPct val="100000"/>
              </a:lnSpc>
              <a:spcBef>
                <a:spcPts val="0"/>
              </a:spcBef>
            </a:pPr>
            <a:r>
              <a:rPr lang="en-US" dirty="0">
                <a:solidFill>
                  <a:srgbClr val="0E0E0E"/>
                </a:solidFill>
              </a:rPr>
              <a:t>The sinusoidal functions used in the original paper allow the model to generalize to sequences longer than those seen during training because the values are periodic and predictable.</a:t>
            </a:r>
          </a:p>
          <a:p>
            <a:pPr>
              <a:lnSpc>
                <a:spcPct val="100000"/>
              </a:lnSpc>
              <a:spcBef>
                <a:spcPts val="0"/>
              </a:spcBef>
            </a:pPr>
            <a:r>
              <a:rPr lang="en-US" dirty="0">
                <a:solidFill>
                  <a:srgbClr val="0E0E0E"/>
                </a:solidFill>
              </a:rPr>
              <a:t>Relative positions between tokens are naturally encoded through phase differences in sine and cosine values. </a:t>
            </a:r>
          </a:p>
        </p:txBody>
      </p:sp>
      <p:pic>
        <p:nvPicPr>
          <p:cNvPr id="7170" name="Picture 2">
            <a:extLst>
              <a:ext uri="{FF2B5EF4-FFF2-40B4-BE49-F238E27FC236}">
                <a16:creationId xmlns:a16="http://schemas.microsoft.com/office/drawing/2014/main" id="{B035E618-64C9-C590-D13E-48980F97A0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8" t="6353" r="10758" b="3238"/>
          <a:stretch/>
        </p:blipFill>
        <p:spPr bwMode="auto">
          <a:xfrm>
            <a:off x="11116019" y="1299990"/>
            <a:ext cx="6533002" cy="5166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B40F96-CC1C-E54E-36B4-F5A70118D3CD}"/>
              </a:ext>
            </a:extLst>
          </p:cNvPr>
          <p:cNvPicPr>
            <a:picLocks noChangeAspect="1"/>
          </p:cNvPicPr>
          <p:nvPr/>
        </p:nvPicPr>
        <p:blipFill>
          <a:blip r:embed="rId4"/>
          <a:srcRect l="15167" r="16300"/>
          <a:stretch/>
        </p:blipFill>
        <p:spPr>
          <a:xfrm>
            <a:off x="11552864" y="6761025"/>
            <a:ext cx="5376233" cy="1593675"/>
          </a:xfrm>
          <a:prstGeom prst="rect">
            <a:avLst/>
          </a:prstGeom>
        </p:spPr>
      </p:pic>
    </p:spTree>
    <p:extLst>
      <p:ext uri="{BB962C8B-B14F-4D97-AF65-F5344CB8AC3E}">
        <p14:creationId xmlns:p14="http://schemas.microsoft.com/office/powerpoint/2010/main" val="316786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90EC0-1A5C-5C17-055C-96EA74BD8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A37B-8CC3-9A21-CC5D-4ABA1D544401}"/>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Limitations of Sinusoidal Positional Encoding </a:t>
            </a:r>
          </a:p>
        </p:txBody>
      </p:sp>
      <p:sp>
        <p:nvSpPr>
          <p:cNvPr id="3" name="Text Placeholder 2">
            <a:extLst>
              <a:ext uri="{FF2B5EF4-FFF2-40B4-BE49-F238E27FC236}">
                <a16:creationId xmlns:a16="http://schemas.microsoft.com/office/drawing/2014/main" id="{85868E97-2EFE-C471-7CFA-7DA2A2A83853}"/>
              </a:ext>
            </a:extLst>
          </p:cNvPr>
          <p:cNvSpPr>
            <a:spLocks noGrp="1"/>
          </p:cNvSpPr>
          <p:nvPr>
            <p:ph type="body" sz="quarter" idx="10"/>
          </p:nvPr>
        </p:nvSpPr>
        <p:spPr>
          <a:xfrm>
            <a:off x="939866" y="2648278"/>
            <a:ext cx="9688517" cy="6200518"/>
          </a:xfrm>
        </p:spPr>
        <p:txBody>
          <a:bodyPr>
            <a:noAutofit/>
          </a:bodyPr>
          <a:lstStyle/>
          <a:p>
            <a:pPr marL="0" indent="0" algn="l">
              <a:lnSpc>
                <a:spcPct val="100000"/>
              </a:lnSpc>
              <a:spcBef>
                <a:spcPts val="0"/>
              </a:spcBef>
              <a:buNone/>
            </a:pPr>
            <a:r>
              <a:rPr lang="en-US" dirty="0"/>
              <a:t>While sinusoidal positional encodings from the original Transformer paper have been highly effective, they come with notable limitations.</a:t>
            </a:r>
          </a:p>
          <a:p>
            <a:pPr marL="0" indent="0" algn="l">
              <a:lnSpc>
                <a:spcPct val="100000"/>
              </a:lnSpc>
              <a:spcBef>
                <a:spcPts val="0"/>
              </a:spcBef>
              <a:buNone/>
            </a:pPr>
            <a:endParaRPr lang="en-US" dirty="0">
              <a:solidFill>
                <a:srgbClr val="0E0E0E"/>
              </a:solidFill>
            </a:endParaRPr>
          </a:p>
          <a:p>
            <a:pPr marL="0" indent="0">
              <a:buNone/>
            </a:pPr>
            <a:r>
              <a:rPr lang="en-US" b="1" dirty="0"/>
              <a:t>Fixed and Non-Adaptive:</a:t>
            </a:r>
            <a:endParaRPr lang="en-US" dirty="0"/>
          </a:p>
          <a:p>
            <a:pPr marL="457200" lvl="1" indent="0">
              <a:buNone/>
            </a:pPr>
            <a:r>
              <a:rPr lang="en-US" dirty="0"/>
              <a:t>Sinusoidal encodings are fixed and do not adapt to specific datasets or tasks. This inflexibility can limit their ability to capture task-specific positional information.</a:t>
            </a:r>
          </a:p>
          <a:p>
            <a:pPr marL="0" indent="0">
              <a:buNone/>
            </a:pPr>
            <a:r>
              <a:rPr lang="en-US" b="1" dirty="0"/>
              <a:t>Absolute Position Encoding:</a:t>
            </a:r>
            <a:endParaRPr lang="en-US" dirty="0"/>
          </a:p>
          <a:p>
            <a:pPr marL="457200" lvl="1" indent="0">
              <a:buNone/>
            </a:pPr>
            <a:r>
              <a:rPr lang="en-US" dirty="0"/>
              <a:t>They encode absolute positions rather than explicitly modeling relative distances between tokens. While the differences in sine/cosine phases indirectly encode relative positions, this is not optimized for tasks requiring strong relative positioning (e.g., question answering or summarization).</a:t>
            </a:r>
          </a:p>
          <a:p>
            <a:pPr marL="0" indent="0">
              <a:buNone/>
            </a:pPr>
            <a:r>
              <a:rPr lang="en-US" b="1" dirty="0"/>
              <a:t>Lack of Scalability:</a:t>
            </a:r>
            <a:endParaRPr lang="en-US" dirty="0"/>
          </a:p>
          <a:p>
            <a:pPr marL="457200" lvl="1" indent="0">
              <a:buNone/>
            </a:pPr>
            <a:r>
              <a:rPr lang="en-US" dirty="0"/>
              <a:t>When handling very long sequences, the sin⁡\</a:t>
            </a:r>
            <a:r>
              <a:rPr lang="en-US" dirty="0" err="1"/>
              <a:t>sinsin</a:t>
            </a:r>
            <a:r>
              <a:rPr lang="en-US" dirty="0"/>
              <a:t> and cos⁡\</a:t>
            </a:r>
            <a:r>
              <a:rPr lang="en-US" dirty="0" err="1"/>
              <a:t>coscos</a:t>
            </a:r>
            <a:r>
              <a:rPr lang="en-US" dirty="0"/>
              <a:t> functions may lose precision due to numerical instability in their periodicity.</a:t>
            </a:r>
          </a:p>
          <a:p>
            <a:pPr marL="0" indent="0">
              <a:buNone/>
            </a:pPr>
            <a:r>
              <a:rPr lang="en-US" b="1" dirty="0"/>
              <a:t>Inefficiency for Long Contexts:</a:t>
            </a:r>
            <a:endParaRPr lang="en-US" dirty="0"/>
          </a:p>
          <a:p>
            <a:pPr marL="457200" lvl="1" indent="0">
              <a:buNone/>
            </a:pPr>
            <a:r>
              <a:rPr lang="en-US" dirty="0"/>
              <a:t>Sinusoidal encodings struggle to efficiently represent relationships for extremely long sequences, which are increasingly common in models like GPT-style LLMs designed for multi-turn dialogues or document understanding.</a:t>
            </a:r>
          </a:p>
          <a:p>
            <a:pPr marL="0" indent="0" algn="l">
              <a:lnSpc>
                <a:spcPct val="100000"/>
              </a:lnSpc>
              <a:spcBef>
                <a:spcPts val="0"/>
              </a:spcBef>
              <a:buNone/>
            </a:pPr>
            <a:endParaRPr lang="en-US" dirty="0">
              <a:solidFill>
                <a:srgbClr val="0E0E0E"/>
              </a:solidFill>
            </a:endParaRPr>
          </a:p>
        </p:txBody>
      </p:sp>
      <p:pic>
        <p:nvPicPr>
          <p:cNvPr id="5" name="Picture 4">
            <a:extLst>
              <a:ext uri="{FF2B5EF4-FFF2-40B4-BE49-F238E27FC236}">
                <a16:creationId xmlns:a16="http://schemas.microsoft.com/office/drawing/2014/main" id="{A8777851-0312-9868-C8C0-1F6E4D414C88}"/>
              </a:ext>
            </a:extLst>
          </p:cNvPr>
          <p:cNvPicPr>
            <a:picLocks noChangeAspect="1"/>
          </p:cNvPicPr>
          <p:nvPr/>
        </p:nvPicPr>
        <p:blipFill>
          <a:blip r:embed="rId3"/>
          <a:stretch>
            <a:fillRect/>
          </a:stretch>
        </p:blipFill>
        <p:spPr>
          <a:xfrm>
            <a:off x="9606710" y="1598570"/>
            <a:ext cx="8601668" cy="3544930"/>
          </a:xfrm>
          <a:prstGeom prst="rect">
            <a:avLst/>
          </a:prstGeom>
        </p:spPr>
      </p:pic>
    </p:spTree>
    <p:extLst>
      <p:ext uri="{BB962C8B-B14F-4D97-AF65-F5344CB8AC3E}">
        <p14:creationId xmlns:p14="http://schemas.microsoft.com/office/powerpoint/2010/main" val="103677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CA23-8105-35D7-FEC4-21A654FAB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0F595-58B1-B7E4-2E02-DCBF590D1A5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Improvements to Sinusoidal Positional Encoding </a:t>
            </a:r>
          </a:p>
        </p:txBody>
      </p:sp>
      <p:sp>
        <p:nvSpPr>
          <p:cNvPr id="3" name="Text Placeholder 2">
            <a:extLst>
              <a:ext uri="{FF2B5EF4-FFF2-40B4-BE49-F238E27FC236}">
                <a16:creationId xmlns:a16="http://schemas.microsoft.com/office/drawing/2014/main" id="{064495E7-4A0C-7B0C-D860-ECA4055FD197}"/>
              </a:ext>
            </a:extLst>
          </p:cNvPr>
          <p:cNvSpPr>
            <a:spLocks noGrp="1"/>
          </p:cNvSpPr>
          <p:nvPr>
            <p:ph type="body" sz="quarter" idx="10"/>
          </p:nvPr>
        </p:nvSpPr>
        <p:spPr>
          <a:xfrm>
            <a:off x="939866" y="2082188"/>
            <a:ext cx="9688517" cy="7844010"/>
          </a:xfrm>
        </p:spPr>
        <p:txBody>
          <a:bodyPr>
            <a:noAutofit/>
          </a:bodyPr>
          <a:lstStyle/>
          <a:p>
            <a:pPr marL="0" indent="0" algn="l">
              <a:lnSpc>
                <a:spcPct val="100000"/>
              </a:lnSpc>
              <a:spcBef>
                <a:spcPts val="0"/>
              </a:spcBef>
              <a:buNone/>
            </a:pPr>
            <a:r>
              <a:rPr lang="en-US" b="1" dirty="0">
                <a:solidFill>
                  <a:srgbClr val="0E0E0E"/>
                </a:solidFill>
              </a:rPr>
              <a:t>Rotary Positional Embedding (</a:t>
            </a:r>
            <a:r>
              <a:rPr lang="en-US" b="1" dirty="0" err="1">
                <a:solidFill>
                  <a:srgbClr val="0E0E0E"/>
                </a:solidFill>
              </a:rPr>
              <a:t>RoPE</a:t>
            </a:r>
            <a:r>
              <a:rPr lang="en-US" b="1" dirty="0">
                <a:solidFill>
                  <a:srgbClr val="0E0E0E"/>
                </a:solidFill>
              </a:rPr>
              <a:t>)</a:t>
            </a:r>
          </a:p>
          <a:p>
            <a:pPr marL="0" indent="0" algn="l">
              <a:lnSpc>
                <a:spcPct val="100000"/>
              </a:lnSpc>
              <a:spcBef>
                <a:spcPts val="0"/>
              </a:spcBef>
              <a:buNone/>
            </a:pPr>
            <a:r>
              <a:rPr lang="en-US" sz="2000" dirty="0">
                <a:solidFill>
                  <a:srgbClr val="0E0E0E"/>
                </a:solidFill>
              </a:rPr>
              <a:t>Rotary Positional Embedding introduces relative position encoding directly into the attention mechanism, making the model more effective at capturing positional relationships. This transformation embeds relative positional information naturally into the attention scores without modifying the self-attention computation pipeline.</a:t>
            </a:r>
          </a:p>
          <a:p>
            <a:pPr marL="0" indent="0" algn="l">
              <a:lnSpc>
                <a:spcPct val="100000"/>
              </a:lnSpc>
              <a:spcBef>
                <a:spcPts val="0"/>
              </a:spcBef>
              <a:buNone/>
            </a:pPr>
            <a:r>
              <a:rPr lang="en-US" sz="2000" b="1" dirty="0">
                <a:solidFill>
                  <a:srgbClr val="0E0E0E"/>
                </a:solidFill>
              </a:rPr>
              <a:t>Key Advantages:</a:t>
            </a:r>
          </a:p>
          <a:p>
            <a:pPr marL="0" indent="0" algn="l">
              <a:lnSpc>
                <a:spcPct val="100000"/>
              </a:lnSpc>
              <a:spcBef>
                <a:spcPts val="0"/>
              </a:spcBef>
              <a:buNone/>
            </a:pPr>
            <a:r>
              <a:rPr lang="en-US" sz="2000" u="sng" dirty="0">
                <a:solidFill>
                  <a:srgbClr val="0E0E0E"/>
                </a:solidFill>
              </a:rPr>
              <a:t>Relative Position Awareness: </a:t>
            </a:r>
            <a:r>
              <a:rPr lang="en-US" sz="2000" dirty="0">
                <a:solidFill>
                  <a:srgbClr val="0E0E0E"/>
                </a:solidFill>
              </a:rPr>
              <a:t>Unlike sinusoidal embeddings, </a:t>
            </a:r>
            <a:r>
              <a:rPr lang="en-US" sz="2000" dirty="0" err="1">
                <a:solidFill>
                  <a:srgbClr val="0E0E0E"/>
                </a:solidFill>
              </a:rPr>
              <a:t>RoPE</a:t>
            </a:r>
            <a:r>
              <a:rPr lang="en-US" sz="2000" dirty="0">
                <a:solidFill>
                  <a:srgbClr val="0E0E0E"/>
                </a:solidFill>
              </a:rPr>
              <a:t> explicitly models relative positions, which is crucial for tasks involving long-term dependencies.</a:t>
            </a:r>
          </a:p>
          <a:p>
            <a:pPr marL="0" indent="0" algn="l">
              <a:lnSpc>
                <a:spcPct val="100000"/>
              </a:lnSpc>
              <a:spcBef>
                <a:spcPts val="0"/>
              </a:spcBef>
              <a:buNone/>
            </a:pPr>
            <a:r>
              <a:rPr lang="en-US" sz="2000" u="sng" dirty="0">
                <a:solidFill>
                  <a:srgbClr val="0E0E0E"/>
                </a:solidFill>
              </a:rPr>
              <a:t>Efficient for Long Contexts: </a:t>
            </a:r>
            <a:r>
              <a:rPr lang="en-US" sz="2000" dirty="0">
                <a:solidFill>
                  <a:srgbClr val="0E0E0E"/>
                </a:solidFill>
              </a:rPr>
              <a:t>Handles long sequences better than sinusoidal encodings due to its explicit relative positioning.</a:t>
            </a:r>
          </a:p>
          <a:p>
            <a:pPr marL="0" indent="0" algn="l">
              <a:lnSpc>
                <a:spcPct val="100000"/>
              </a:lnSpc>
              <a:spcBef>
                <a:spcPts val="0"/>
              </a:spcBef>
              <a:buNone/>
            </a:pPr>
            <a:endParaRPr lang="en-US" sz="2000" dirty="0">
              <a:solidFill>
                <a:srgbClr val="0E0E0E"/>
              </a:solidFill>
            </a:endParaRPr>
          </a:p>
          <a:p>
            <a:pPr marL="0" indent="0" algn="l">
              <a:lnSpc>
                <a:spcPct val="100000"/>
              </a:lnSpc>
              <a:spcBef>
                <a:spcPts val="0"/>
              </a:spcBef>
              <a:buNone/>
            </a:pPr>
            <a:r>
              <a:rPr lang="en-US" b="1" dirty="0" err="1">
                <a:solidFill>
                  <a:srgbClr val="0E0E0E"/>
                </a:solidFill>
              </a:rPr>
              <a:t>ALiBi</a:t>
            </a:r>
            <a:r>
              <a:rPr lang="en-US" b="1" dirty="0">
                <a:solidFill>
                  <a:srgbClr val="0E0E0E"/>
                </a:solidFill>
              </a:rPr>
              <a:t> (Attention with Linear Biases)</a:t>
            </a:r>
            <a:r>
              <a:rPr lang="en-US" dirty="0">
                <a:solidFill>
                  <a:srgbClr val="0E0E0E"/>
                </a:solidFill>
              </a:rPr>
              <a:t> </a:t>
            </a:r>
          </a:p>
          <a:p>
            <a:pPr marL="0" indent="0" algn="l">
              <a:lnSpc>
                <a:spcPct val="100000"/>
              </a:lnSpc>
              <a:spcBef>
                <a:spcPts val="0"/>
              </a:spcBef>
              <a:buNone/>
            </a:pPr>
            <a:r>
              <a:rPr lang="en-US" sz="2000" dirty="0">
                <a:solidFill>
                  <a:srgbClr val="0E0E0E"/>
                </a:solidFill>
              </a:rPr>
              <a:t>Attention with Linear Biases, modifies the attention mechanism by adding a learnable linear bias to the attention scores based on the relative distance between tokens. </a:t>
            </a:r>
          </a:p>
          <a:p>
            <a:pPr marL="0" indent="0" algn="l">
              <a:lnSpc>
                <a:spcPct val="100000"/>
              </a:lnSpc>
              <a:spcBef>
                <a:spcPts val="0"/>
              </a:spcBef>
              <a:buNone/>
            </a:pPr>
            <a:r>
              <a:rPr lang="en-US" sz="2000" b="1" dirty="0">
                <a:solidFill>
                  <a:srgbClr val="0E0E0E"/>
                </a:solidFill>
              </a:rPr>
              <a:t>Key Advantages:</a:t>
            </a:r>
          </a:p>
          <a:p>
            <a:pPr marL="0" indent="0" algn="l">
              <a:lnSpc>
                <a:spcPct val="100000"/>
              </a:lnSpc>
              <a:spcBef>
                <a:spcPts val="0"/>
              </a:spcBef>
              <a:buNone/>
            </a:pPr>
            <a:r>
              <a:rPr lang="en-US" sz="2000" u="sng" dirty="0">
                <a:solidFill>
                  <a:srgbClr val="0E0E0E"/>
                </a:solidFill>
              </a:rPr>
              <a:t>Efficient Scaling: </a:t>
            </a:r>
            <a:r>
              <a:rPr lang="en-US" sz="2000" dirty="0" err="1">
                <a:solidFill>
                  <a:srgbClr val="0E0E0E"/>
                </a:solidFill>
              </a:rPr>
              <a:t>ALiBi</a:t>
            </a:r>
            <a:r>
              <a:rPr lang="en-US" sz="2000" dirty="0">
                <a:solidFill>
                  <a:srgbClr val="0E0E0E"/>
                </a:solidFill>
              </a:rPr>
              <a:t> introduces no additional parameters or overhead, as the bias is directly applied to attention scores.</a:t>
            </a:r>
          </a:p>
          <a:p>
            <a:pPr marL="0" indent="0" algn="l">
              <a:lnSpc>
                <a:spcPct val="100000"/>
              </a:lnSpc>
              <a:spcBef>
                <a:spcPts val="0"/>
              </a:spcBef>
              <a:buNone/>
            </a:pPr>
            <a:r>
              <a:rPr lang="en-US" sz="2000" u="sng" dirty="0">
                <a:solidFill>
                  <a:srgbClr val="0E0E0E"/>
                </a:solidFill>
              </a:rPr>
              <a:t>Strong Relative Position Encoding: </a:t>
            </a:r>
            <a:r>
              <a:rPr lang="en-US" sz="2000" dirty="0">
                <a:solidFill>
                  <a:srgbClr val="0E0E0E"/>
                </a:solidFill>
              </a:rPr>
              <a:t>By modifying attention weights directly, </a:t>
            </a:r>
            <a:r>
              <a:rPr lang="en-US" sz="2000" dirty="0" err="1">
                <a:solidFill>
                  <a:srgbClr val="0E0E0E"/>
                </a:solidFill>
              </a:rPr>
              <a:t>ALiBi</a:t>
            </a:r>
            <a:r>
              <a:rPr lang="en-US" sz="2000" dirty="0">
                <a:solidFill>
                  <a:srgbClr val="0E0E0E"/>
                </a:solidFill>
              </a:rPr>
              <a:t> enhances the model’s ability to capture relative positional information efficiently.</a:t>
            </a:r>
          </a:p>
          <a:p>
            <a:pPr marL="0" indent="0" algn="l">
              <a:lnSpc>
                <a:spcPct val="100000"/>
              </a:lnSpc>
              <a:spcBef>
                <a:spcPts val="0"/>
              </a:spcBef>
              <a:buNone/>
            </a:pPr>
            <a:r>
              <a:rPr lang="en-US" sz="2000" u="sng" dirty="0">
                <a:solidFill>
                  <a:srgbClr val="0E0E0E"/>
                </a:solidFill>
              </a:rPr>
              <a:t>Supports Extrapolation: </a:t>
            </a:r>
            <a:r>
              <a:rPr lang="en-US" sz="2000" dirty="0" err="1">
                <a:solidFill>
                  <a:srgbClr val="0E0E0E"/>
                </a:solidFill>
              </a:rPr>
              <a:t>ALiBi</a:t>
            </a:r>
            <a:r>
              <a:rPr lang="en-US" sz="2000" dirty="0">
                <a:solidFill>
                  <a:srgbClr val="0E0E0E"/>
                </a:solidFill>
              </a:rPr>
              <a:t> enables models to generalize better to longer sequences during inference, even when trained on shorter sequences.</a:t>
            </a:r>
          </a:p>
        </p:txBody>
      </p:sp>
      <p:pic>
        <p:nvPicPr>
          <p:cNvPr id="9" name="Picture 8">
            <a:extLst>
              <a:ext uri="{FF2B5EF4-FFF2-40B4-BE49-F238E27FC236}">
                <a16:creationId xmlns:a16="http://schemas.microsoft.com/office/drawing/2014/main" id="{F6EA3D84-0C35-D38D-2796-5F028159A00B}"/>
              </a:ext>
            </a:extLst>
          </p:cNvPr>
          <p:cNvPicPr>
            <a:picLocks noChangeAspect="1"/>
          </p:cNvPicPr>
          <p:nvPr/>
        </p:nvPicPr>
        <p:blipFill>
          <a:blip r:embed="rId3"/>
          <a:srcRect l="2557" t="4701" r="5087" b="7846"/>
          <a:stretch/>
        </p:blipFill>
        <p:spPr>
          <a:xfrm>
            <a:off x="11310824" y="1560584"/>
            <a:ext cx="6977176" cy="3901500"/>
          </a:xfrm>
          <a:prstGeom prst="rect">
            <a:avLst/>
          </a:prstGeom>
        </p:spPr>
      </p:pic>
      <p:pic>
        <p:nvPicPr>
          <p:cNvPr id="11" name="Picture 10">
            <a:extLst>
              <a:ext uri="{FF2B5EF4-FFF2-40B4-BE49-F238E27FC236}">
                <a16:creationId xmlns:a16="http://schemas.microsoft.com/office/drawing/2014/main" id="{A00E0F3C-3275-9943-3E19-FB2B5322FCB1}"/>
              </a:ext>
            </a:extLst>
          </p:cNvPr>
          <p:cNvPicPr>
            <a:picLocks noChangeAspect="1"/>
          </p:cNvPicPr>
          <p:nvPr/>
        </p:nvPicPr>
        <p:blipFill>
          <a:blip r:embed="rId4"/>
          <a:srcRect l="8373" t="10489" r="8023" b="10508"/>
          <a:stretch/>
        </p:blipFill>
        <p:spPr>
          <a:xfrm>
            <a:off x="11534659" y="6390075"/>
            <a:ext cx="6235547" cy="2577947"/>
          </a:xfrm>
          <a:prstGeom prst="rect">
            <a:avLst/>
          </a:prstGeom>
        </p:spPr>
      </p:pic>
    </p:spTree>
    <p:extLst>
      <p:ext uri="{BB962C8B-B14F-4D97-AF65-F5344CB8AC3E}">
        <p14:creationId xmlns:p14="http://schemas.microsoft.com/office/powerpoint/2010/main" val="110421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37F1748-FEB6-1C91-9E6F-EFC09AADFD8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5DB91D2-C8A9-D4E6-CE7E-93A84BDDD886}"/>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Original Transformer Architecture </a:t>
            </a:r>
          </a:p>
        </p:txBody>
      </p:sp>
    </p:spTree>
    <p:extLst>
      <p:ext uri="{BB962C8B-B14F-4D97-AF65-F5344CB8AC3E}">
        <p14:creationId xmlns:p14="http://schemas.microsoft.com/office/powerpoint/2010/main" val="382064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8B9C-458B-B6C8-F49C-81760785F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42A1A-6FF5-C604-3A5B-E080619F52C0}"/>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Cross-Attention</a:t>
            </a:r>
          </a:p>
        </p:txBody>
      </p:sp>
      <p:sp>
        <p:nvSpPr>
          <p:cNvPr id="3" name="Text Placeholder 2">
            <a:extLst>
              <a:ext uri="{FF2B5EF4-FFF2-40B4-BE49-F238E27FC236}">
                <a16:creationId xmlns:a16="http://schemas.microsoft.com/office/drawing/2014/main" id="{70D4CCFC-585A-5251-0764-AC4D86E239B6}"/>
              </a:ext>
            </a:extLst>
          </p:cNvPr>
          <p:cNvSpPr>
            <a:spLocks noGrp="1"/>
          </p:cNvSpPr>
          <p:nvPr>
            <p:ph type="body" sz="quarter" idx="10"/>
          </p:nvPr>
        </p:nvSpPr>
        <p:spPr>
          <a:xfrm>
            <a:off x="939866" y="1869070"/>
            <a:ext cx="10795168" cy="6979726"/>
          </a:xfrm>
        </p:spPr>
        <p:txBody>
          <a:bodyPr>
            <a:noAutofit/>
          </a:bodyPr>
          <a:lstStyle/>
          <a:p>
            <a:pPr marL="0" indent="0" algn="l">
              <a:lnSpc>
                <a:spcPct val="100000"/>
              </a:lnSpc>
              <a:spcBef>
                <a:spcPts val="0"/>
              </a:spcBef>
              <a:buNone/>
            </a:pPr>
            <a:r>
              <a:rPr lang="en-US" dirty="0">
                <a:solidFill>
                  <a:srgbClr val="0E0E0E"/>
                </a:solidFill>
                <a:effectLst/>
              </a:rPr>
              <a:t>Cross-attention is a mechanism where one sequence (e.g., the decoder input) </a:t>
            </a:r>
            <a:r>
              <a:rPr lang="en-US" b="1" dirty="0">
                <a:solidFill>
                  <a:srgbClr val="0E0E0E"/>
                </a:solidFill>
                <a:effectLst/>
              </a:rPr>
              <a:t>attends</a:t>
            </a:r>
            <a:r>
              <a:rPr lang="en-US" dirty="0">
                <a:solidFill>
                  <a:srgbClr val="0E0E0E"/>
                </a:solidFill>
                <a:effectLst/>
              </a:rPr>
              <a:t> </a:t>
            </a:r>
            <a:r>
              <a:rPr lang="en-US" b="1" dirty="0">
                <a:solidFill>
                  <a:srgbClr val="0E0E0E"/>
                </a:solidFill>
                <a:effectLst/>
              </a:rPr>
              <a:t>to another sequence </a:t>
            </a:r>
            <a:r>
              <a:rPr lang="en-US" dirty="0">
                <a:solidFill>
                  <a:srgbClr val="0E0E0E"/>
                </a:solidFill>
                <a:effectLst/>
              </a:rPr>
              <a:t>(e.g., the encoder output). </a:t>
            </a:r>
          </a:p>
          <a:p>
            <a:pPr marL="0" indent="0" algn="l">
              <a:lnSpc>
                <a:spcPct val="100000"/>
              </a:lnSpc>
              <a:spcBef>
                <a:spcPts val="0"/>
              </a:spcBef>
              <a:buNone/>
            </a:pPr>
            <a:r>
              <a:rPr lang="en-US" dirty="0">
                <a:solidFill>
                  <a:srgbClr val="0E0E0E"/>
                </a:solidFill>
                <a:effectLst/>
              </a:rPr>
              <a:t>This allows the model to integrate information from a source sequence (like an input sentence in machine translation) into the target sequence generation process.</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effectLst/>
              </a:rPr>
              <a:t>In the Transformer architecture, cross-attention is implemented in the decoder block, where the decoder uses the encoder's output to guide the generation of the target sequence.</a:t>
            </a:r>
            <a:endParaRPr lang="en-US" dirty="0">
              <a:solidFill>
                <a:srgbClr val="0E0E0E"/>
              </a:solidFill>
            </a:endParaRP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b="1" dirty="0">
                <a:solidFill>
                  <a:srgbClr val="0E0E0E"/>
                </a:solidFill>
              </a:rPr>
              <a:t>Cross-Attention Inputs</a:t>
            </a:r>
          </a:p>
          <a:p>
            <a:pPr marL="0" indent="0" algn="l">
              <a:lnSpc>
                <a:spcPct val="100000"/>
              </a:lnSpc>
              <a:spcBef>
                <a:spcPts val="0"/>
              </a:spcBef>
              <a:buNone/>
            </a:pPr>
            <a:r>
              <a:rPr lang="en-US" i="1" u="sng" dirty="0">
                <a:solidFill>
                  <a:srgbClr val="0E0E0E"/>
                </a:solidFill>
              </a:rPr>
              <a:t>Key-Value Pairs (K, V):</a:t>
            </a:r>
          </a:p>
          <a:p>
            <a:pPr marL="0" indent="0" algn="l">
              <a:lnSpc>
                <a:spcPct val="100000"/>
              </a:lnSpc>
              <a:spcBef>
                <a:spcPts val="0"/>
              </a:spcBef>
              <a:buNone/>
            </a:pPr>
            <a:r>
              <a:rPr lang="en-US" dirty="0">
                <a:solidFill>
                  <a:srgbClr val="0E0E0E"/>
                </a:solidFill>
              </a:rPr>
              <a:t>These come from the encoder </a:t>
            </a:r>
            <a:r>
              <a:rPr lang="en-US" dirty="0" err="1">
                <a:solidFill>
                  <a:srgbClr val="0E0E0E"/>
                </a:solidFill>
              </a:rPr>
              <a:t>outputs.They</a:t>
            </a:r>
            <a:r>
              <a:rPr lang="en-US" dirty="0">
                <a:solidFill>
                  <a:srgbClr val="0E0E0E"/>
                </a:solidFill>
              </a:rPr>
              <a:t> represent the context learned from the source sequence (e.g., input sentence in a translation task).</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i="1" u="sng" dirty="0">
                <a:solidFill>
                  <a:srgbClr val="0E0E0E"/>
                </a:solidFill>
              </a:rPr>
              <a:t>Query (Q):</a:t>
            </a:r>
          </a:p>
          <a:p>
            <a:pPr marL="0" indent="0" algn="l">
              <a:lnSpc>
                <a:spcPct val="100000"/>
              </a:lnSpc>
              <a:spcBef>
                <a:spcPts val="0"/>
              </a:spcBef>
              <a:buNone/>
            </a:pPr>
            <a:r>
              <a:rPr lang="en-US" dirty="0">
                <a:solidFill>
                  <a:srgbClr val="0E0E0E"/>
                </a:solidFill>
              </a:rPr>
              <a:t>This comes from the decoder's previous layer (or the embeddings of the previously generated tokens in the decoder).</a:t>
            </a:r>
          </a:p>
        </p:txBody>
      </p:sp>
      <p:pic>
        <p:nvPicPr>
          <p:cNvPr id="4" name="Picture 3">
            <a:extLst>
              <a:ext uri="{FF2B5EF4-FFF2-40B4-BE49-F238E27FC236}">
                <a16:creationId xmlns:a16="http://schemas.microsoft.com/office/drawing/2014/main" id="{6750DBF8-7CFB-3E4A-3365-94E10C8F81DD}"/>
              </a:ext>
            </a:extLst>
          </p:cNvPr>
          <p:cNvPicPr>
            <a:picLocks noChangeAspect="1"/>
          </p:cNvPicPr>
          <p:nvPr/>
        </p:nvPicPr>
        <p:blipFill>
          <a:blip r:embed="rId3"/>
          <a:srcRect l="22134" r="22602" b="13242"/>
          <a:stretch/>
        </p:blipFill>
        <p:spPr>
          <a:xfrm>
            <a:off x="13172741" y="1442918"/>
            <a:ext cx="4175393" cy="6445160"/>
          </a:xfrm>
          <a:prstGeom prst="rect">
            <a:avLst/>
          </a:prstGeom>
        </p:spPr>
      </p:pic>
      <p:sp>
        <p:nvSpPr>
          <p:cNvPr id="5" name="Rectangle 4">
            <a:extLst>
              <a:ext uri="{FF2B5EF4-FFF2-40B4-BE49-F238E27FC236}">
                <a16:creationId xmlns:a16="http://schemas.microsoft.com/office/drawing/2014/main" id="{C7282C52-5BBB-A744-5359-B8CC7D05AAC3}"/>
              </a:ext>
            </a:extLst>
          </p:cNvPr>
          <p:cNvSpPr/>
          <p:nvPr/>
        </p:nvSpPr>
        <p:spPr>
          <a:xfrm>
            <a:off x="14233793" y="3602516"/>
            <a:ext cx="2214390" cy="1035585"/>
          </a:xfrm>
          <a:prstGeom prst="rect">
            <a:avLst/>
          </a:prstGeom>
          <a:solidFill>
            <a:srgbClr val="76B900">
              <a:alpha val="3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F51039-C222-FD0B-494E-D9AE2A03B773}"/>
              </a:ext>
            </a:extLst>
          </p:cNvPr>
          <p:cNvSpPr/>
          <p:nvPr/>
        </p:nvSpPr>
        <p:spPr>
          <a:xfrm>
            <a:off x="13780264" y="4836406"/>
            <a:ext cx="1367928" cy="1035585"/>
          </a:xfrm>
          <a:prstGeom prst="rect">
            <a:avLst/>
          </a:prstGeom>
          <a:solidFill>
            <a:srgbClr val="FF0000">
              <a:alpha val="3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09380F-5F71-EF10-E609-7063A9C5482E}"/>
              </a:ext>
            </a:extLst>
          </p:cNvPr>
          <p:cNvSpPr txBox="1"/>
          <p:nvPr/>
        </p:nvSpPr>
        <p:spPr>
          <a:xfrm>
            <a:off x="11876416" y="1869070"/>
            <a:ext cx="2357377" cy="1089529"/>
          </a:xfrm>
          <a:prstGeom prst="rect">
            <a:avLst/>
          </a:prstGeom>
          <a:noFill/>
        </p:spPr>
        <p:txBody>
          <a:bodyPr wrap="none" rtlCol="0" anchor="ctr">
            <a:spAutoFit/>
          </a:bodyPr>
          <a:lstStyle/>
          <a:p>
            <a:pPr>
              <a:lnSpc>
                <a:spcPct val="90000"/>
              </a:lnSpc>
            </a:pPr>
            <a:r>
              <a:rPr lang="en-US" sz="2400" dirty="0">
                <a:latin typeface="Arial" panose="020B0604020202020204" pitchFamily="34" charset="0"/>
                <a:cs typeface="Arial" panose="020B0604020202020204" pitchFamily="34" charset="0"/>
              </a:rPr>
              <a:t>Cross Attention </a:t>
            </a: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Self-Attention</a:t>
            </a:r>
          </a:p>
        </p:txBody>
      </p:sp>
      <p:cxnSp>
        <p:nvCxnSpPr>
          <p:cNvPr id="9" name="Straight Arrow Connector 8">
            <a:extLst>
              <a:ext uri="{FF2B5EF4-FFF2-40B4-BE49-F238E27FC236}">
                <a16:creationId xmlns:a16="http://schemas.microsoft.com/office/drawing/2014/main" id="{A92DFFA8-64A3-F167-2E31-CC92E4CEC070}"/>
              </a:ext>
            </a:extLst>
          </p:cNvPr>
          <p:cNvCxnSpPr/>
          <p:nvPr/>
        </p:nvCxnSpPr>
        <p:spPr>
          <a:xfrm>
            <a:off x="14079557" y="2197373"/>
            <a:ext cx="550843" cy="12509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1612F2C-98E2-1874-41CC-F43D8900C4A9}"/>
              </a:ext>
            </a:extLst>
          </p:cNvPr>
          <p:cNvCxnSpPr>
            <a:cxnSpLocks/>
          </p:cNvCxnSpPr>
          <p:nvPr/>
        </p:nvCxnSpPr>
        <p:spPr>
          <a:xfrm>
            <a:off x="12671231" y="2977062"/>
            <a:ext cx="967651" cy="185934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6555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E1FB5-7E3C-06E0-3F18-03EFD7437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659C5-CD6E-6ABC-A4BB-C02BBC29BB98}"/>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The Transformer</a:t>
            </a:r>
          </a:p>
        </p:txBody>
      </p:sp>
      <p:sp>
        <p:nvSpPr>
          <p:cNvPr id="3" name="Text Placeholder 2">
            <a:extLst>
              <a:ext uri="{FF2B5EF4-FFF2-40B4-BE49-F238E27FC236}">
                <a16:creationId xmlns:a16="http://schemas.microsoft.com/office/drawing/2014/main" id="{1A9D11DF-27B9-7FD5-F51E-32BC23B6045F}"/>
              </a:ext>
            </a:extLst>
          </p:cNvPr>
          <p:cNvSpPr>
            <a:spLocks noGrp="1"/>
          </p:cNvSpPr>
          <p:nvPr>
            <p:ph type="body" sz="quarter" idx="10"/>
          </p:nvPr>
        </p:nvSpPr>
        <p:spPr>
          <a:xfrm>
            <a:off x="952491" y="1929820"/>
            <a:ext cx="11763763" cy="7965293"/>
          </a:xfrm>
        </p:spPr>
        <p:txBody>
          <a:bodyPr>
            <a:noAutofit/>
          </a:bodyPr>
          <a:lstStyle/>
          <a:p>
            <a:pPr marL="0" indent="0" algn="l">
              <a:lnSpc>
                <a:spcPct val="100000"/>
              </a:lnSpc>
              <a:spcBef>
                <a:spcPts val="0"/>
              </a:spcBef>
              <a:buNone/>
            </a:pPr>
            <a:r>
              <a:rPr lang="en-US" dirty="0">
                <a:solidFill>
                  <a:srgbClr val="0E0E0E"/>
                </a:solidFill>
              </a:rPr>
              <a:t>Now that we can see what is inside the transformer blocks, let’s talk about the original transformer and what it was used for.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u="sng" dirty="0">
                <a:solidFill>
                  <a:srgbClr val="0E0E0E"/>
                </a:solidFill>
              </a:rPr>
              <a:t>Architecture Details:</a:t>
            </a:r>
          </a:p>
          <a:p>
            <a:pPr>
              <a:lnSpc>
                <a:spcPct val="100000"/>
              </a:lnSpc>
              <a:spcBef>
                <a:spcPts val="0"/>
              </a:spcBef>
            </a:pPr>
            <a:r>
              <a:rPr lang="en-US" dirty="0">
                <a:solidFill>
                  <a:srgbClr val="0E0E0E"/>
                </a:solidFill>
              </a:rPr>
              <a:t>Transformer Blocks/Layers: </a:t>
            </a:r>
            <a:r>
              <a:rPr lang="en-US" b="1" dirty="0">
                <a:solidFill>
                  <a:srgbClr val="0E0E0E"/>
                </a:solidFill>
              </a:rPr>
              <a:t>6</a:t>
            </a:r>
            <a:r>
              <a:rPr lang="en-US" dirty="0">
                <a:solidFill>
                  <a:srgbClr val="0E0E0E"/>
                </a:solidFill>
              </a:rPr>
              <a:t> encoder and </a:t>
            </a:r>
            <a:r>
              <a:rPr lang="en-US" b="1" dirty="0">
                <a:solidFill>
                  <a:srgbClr val="0E0E0E"/>
                </a:solidFill>
              </a:rPr>
              <a:t>6</a:t>
            </a:r>
            <a:r>
              <a:rPr lang="en-US" dirty="0">
                <a:solidFill>
                  <a:srgbClr val="0E0E0E"/>
                </a:solidFill>
              </a:rPr>
              <a:t> decoder layers.</a:t>
            </a:r>
          </a:p>
          <a:p>
            <a:pPr>
              <a:lnSpc>
                <a:spcPct val="100000"/>
              </a:lnSpc>
              <a:spcBef>
                <a:spcPts val="0"/>
              </a:spcBef>
            </a:pPr>
            <a:r>
              <a:rPr lang="en-US" dirty="0">
                <a:solidFill>
                  <a:srgbClr val="0E0E0E"/>
                </a:solidFill>
              </a:rPr>
              <a:t>Hidden Dimension for the word embeddings: </a:t>
            </a:r>
            <a:r>
              <a:rPr lang="en-US" b="1" dirty="0">
                <a:solidFill>
                  <a:srgbClr val="0E0E0E"/>
                </a:solidFill>
              </a:rPr>
              <a:t>1024</a:t>
            </a:r>
          </a:p>
          <a:p>
            <a:pPr>
              <a:lnSpc>
                <a:spcPct val="100000"/>
              </a:lnSpc>
              <a:spcBef>
                <a:spcPts val="0"/>
              </a:spcBef>
            </a:pPr>
            <a:r>
              <a:rPr lang="en-US" dirty="0">
                <a:solidFill>
                  <a:srgbClr val="0E0E0E"/>
                </a:solidFill>
              </a:rPr>
              <a:t>Feedforward Hidden Dimension: </a:t>
            </a:r>
            <a:r>
              <a:rPr lang="en-US" b="1" dirty="0">
                <a:solidFill>
                  <a:srgbClr val="0E0E0E"/>
                </a:solidFill>
              </a:rPr>
              <a:t>4096 </a:t>
            </a:r>
            <a:r>
              <a:rPr lang="en-US" dirty="0">
                <a:solidFill>
                  <a:srgbClr val="0E0E0E"/>
                </a:solidFill>
              </a:rPr>
              <a:t>(</a:t>
            </a:r>
            <a:r>
              <a:rPr lang="en-US" dirty="0" err="1">
                <a:solidFill>
                  <a:srgbClr val="0E0E0E"/>
                </a:solidFill>
              </a:rPr>
              <a:t>ie</a:t>
            </a:r>
            <a:r>
              <a:rPr lang="en-US" dirty="0">
                <a:solidFill>
                  <a:srgbClr val="0E0E0E"/>
                </a:solidFill>
              </a:rPr>
              <a:t> a 4x expansion internally)</a:t>
            </a:r>
          </a:p>
          <a:p>
            <a:pPr>
              <a:lnSpc>
                <a:spcPct val="100000"/>
              </a:lnSpc>
              <a:spcBef>
                <a:spcPts val="0"/>
              </a:spcBef>
            </a:pPr>
            <a:r>
              <a:rPr lang="en-US" dirty="0">
                <a:solidFill>
                  <a:srgbClr val="0E0E0E"/>
                </a:solidFill>
              </a:rPr>
              <a:t>Attention Heads for multi-headed attention: </a:t>
            </a:r>
            <a:r>
              <a:rPr lang="en-US" b="1" dirty="0">
                <a:solidFill>
                  <a:srgbClr val="0E0E0E"/>
                </a:solidFill>
              </a:rPr>
              <a:t>16</a:t>
            </a:r>
          </a:p>
          <a:p>
            <a:pPr>
              <a:lnSpc>
                <a:spcPct val="100000"/>
              </a:lnSpc>
              <a:spcBef>
                <a:spcPts val="0"/>
              </a:spcBef>
            </a:pPr>
            <a:r>
              <a:rPr lang="en-US" dirty="0">
                <a:solidFill>
                  <a:srgbClr val="0E0E0E"/>
                </a:solidFill>
              </a:rPr>
              <a:t>Sequence Length: Up to 512 tokens.</a:t>
            </a:r>
          </a:p>
          <a:p>
            <a:pPr marL="0" indent="0">
              <a:lnSpc>
                <a:spcPct val="100000"/>
              </a:lnSpc>
              <a:spcBef>
                <a:spcPts val="0"/>
              </a:spcBef>
              <a:buNone/>
            </a:pPr>
            <a:r>
              <a:rPr lang="en-US" b="1" u="sng" dirty="0">
                <a:solidFill>
                  <a:srgbClr val="0E0E0E"/>
                </a:solidFill>
              </a:rPr>
              <a:t>Total Parameters: 213 million (213M)</a:t>
            </a:r>
          </a:p>
          <a:p>
            <a:pPr marL="0" indent="0">
              <a:lnSpc>
                <a:spcPct val="100000"/>
              </a:lnSpc>
              <a:spcBef>
                <a:spcPts val="0"/>
              </a:spcBef>
              <a:buNone/>
            </a:pPr>
            <a:endParaRPr lang="en-US" b="1" u="sng" dirty="0">
              <a:solidFill>
                <a:srgbClr val="0E0E0E"/>
              </a:solidFill>
            </a:endParaRPr>
          </a:p>
          <a:p>
            <a:pPr marL="0" indent="0">
              <a:lnSpc>
                <a:spcPct val="100000"/>
              </a:lnSpc>
              <a:spcBef>
                <a:spcPts val="0"/>
              </a:spcBef>
              <a:buNone/>
            </a:pPr>
            <a:r>
              <a:rPr lang="en-US" u="sng" dirty="0">
                <a:solidFill>
                  <a:srgbClr val="0E0E0E"/>
                </a:solidFill>
              </a:rPr>
              <a:t>Training Details</a:t>
            </a:r>
          </a:p>
          <a:p>
            <a:pPr>
              <a:lnSpc>
                <a:spcPct val="100000"/>
              </a:lnSpc>
              <a:spcBef>
                <a:spcPts val="0"/>
              </a:spcBef>
            </a:pPr>
            <a:r>
              <a:rPr lang="en-US" dirty="0">
                <a:solidFill>
                  <a:srgbClr val="0E0E0E"/>
                </a:solidFill>
              </a:rPr>
              <a:t>Task: English to German Translation</a:t>
            </a:r>
          </a:p>
          <a:p>
            <a:pPr>
              <a:lnSpc>
                <a:spcPct val="100000"/>
              </a:lnSpc>
              <a:spcBef>
                <a:spcPts val="0"/>
              </a:spcBef>
            </a:pPr>
            <a:r>
              <a:rPr lang="en-US" dirty="0">
                <a:solidFill>
                  <a:srgbClr val="0E0E0E"/>
                </a:solidFill>
              </a:rPr>
              <a:t>Batch Size: 131,072 tokens per batch</a:t>
            </a:r>
          </a:p>
          <a:p>
            <a:pPr>
              <a:lnSpc>
                <a:spcPct val="100000"/>
              </a:lnSpc>
              <a:spcBef>
                <a:spcPts val="0"/>
              </a:spcBef>
            </a:pPr>
            <a:r>
              <a:rPr lang="en-US" dirty="0">
                <a:solidFill>
                  <a:srgbClr val="0E0E0E"/>
                </a:solidFill>
              </a:rPr>
              <a:t>Training Steps: 100 k</a:t>
            </a:r>
          </a:p>
          <a:p>
            <a:pPr>
              <a:lnSpc>
                <a:spcPct val="100000"/>
              </a:lnSpc>
              <a:spcBef>
                <a:spcPts val="0"/>
              </a:spcBef>
            </a:pPr>
            <a:r>
              <a:rPr lang="en-US" dirty="0">
                <a:solidFill>
                  <a:srgbClr val="0E0E0E"/>
                </a:solidFill>
              </a:rPr>
              <a:t>Dataset: WMT 2014 English-to-German (4.5M sentence pairs).</a:t>
            </a:r>
          </a:p>
          <a:p>
            <a:pPr marL="0" indent="0">
              <a:lnSpc>
                <a:spcPct val="100000"/>
              </a:lnSpc>
              <a:spcBef>
                <a:spcPts val="0"/>
              </a:spcBef>
              <a:buNone/>
            </a:pPr>
            <a:r>
              <a:rPr lang="en-US" b="1" u="sng" dirty="0">
                <a:solidFill>
                  <a:srgbClr val="0E0E0E"/>
                </a:solidFill>
              </a:rPr>
              <a:t>Training Time: ~3.5 days on 8xP100 GPUs for English-to-German</a:t>
            </a:r>
          </a:p>
        </p:txBody>
      </p:sp>
      <p:pic>
        <p:nvPicPr>
          <p:cNvPr id="4" name="Picture 3">
            <a:extLst>
              <a:ext uri="{FF2B5EF4-FFF2-40B4-BE49-F238E27FC236}">
                <a16:creationId xmlns:a16="http://schemas.microsoft.com/office/drawing/2014/main" id="{D8E0DADB-3157-B657-8C62-13E6461F2759}"/>
              </a:ext>
            </a:extLst>
          </p:cNvPr>
          <p:cNvPicPr>
            <a:picLocks noChangeAspect="1"/>
          </p:cNvPicPr>
          <p:nvPr/>
        </p:nvPicPr>
        <p:blipFill>
          <a:blip r:embed="rId3"/>
          <a:srcRect l="22134" r="22602" b="13242"/>
          <a:stretch/>
        </p:blipFill>
        <p:spPr>
          <a:xfrm>
            <a:off x="12956910" y="1464952"/>
            <a:ext cx="4175393" cy="6445160"/>
          </a:xfrm>
          <a:prstGeom prst="rect">
            <a:avLst/>
          </a:prstGeom>
        </p:spPr>
      </p:pic>
    </p:spTree>
    <p:extLst>
      <p:ext uri="{BB962C8B-B14F-4D97-AF65-F5344CB8AC3E}">
        <p14:creationId xmlns:p14="http://schemas.microsoft.com/office/powerpoint/2010/main" val="90275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a:xfrm>
            <a:off x="1155697" y="2197373"/>
            <a:ext cx="9292170" cy="863600"/>
          </a:xfrm>
        </p:spPr>
        <p:txBody>
          <a:bodyPr/>
          <a:lstStyle/>
          <a:p>
            <a:r>
              <a:rPr lang="en-US" dirty="0"/>
              <a:t>The Transformer Architecture</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p:txBody>
          <a:bodyPr>
            <a:normAutofit lnSpcReduction="10000"/>
          </a:bodyPr>
          <a:lstStyle/>
          <a:p>
            <a:r>
              <a:rPr lang="en-US" dirty="0"/>
              <a:t>Today we introduced one of the most exciting innovations of the last decade, the Transformer.</a:t>
            </a:r>
          </a:p>
          <a:p>
            <a:r>
              <a:rPr lang="en-US" dirty="0"/>
              <a:t>We looked inside the model to see how each part of this architecture is constructed and why it offered the breakthrough in sequence analysis over existing models.</a:t>
            </a:r>
          </a:p>
          <a:p>
            <a:r>
              <a:rPr lang="en-US" dirty="0"/>
              <a:t>We looked at the original attention mechanism in the attention is all you need paper and how it was scaled to produce the Transformer. </a:t>
            </a:r>
          </a:p>
          <a:p>
            <a:r>
              <a:rPr lang="en-US" dirty="0"/>
              <a:t>Now that we have an understanding of the fundamental piece of Generative AI, we can look further and into even more exciting and exotic models.   </a:t>
            </a:r>
          </a:p>
          <a:p>
            <a:pPr marL="0" indent="0">
              <a:buNone/>
            </a:pPr>
            <a:r>
              <a:rPr lang="en-US" dirty="0"/>
              <a:t>----------------------------------------------------------------------------- </a:t>
            </a:r>
          </a:p>
          <a:p>
            <a:pPr marL="0" indent="0">
              <a:buNone/>
            </a:pPr>
            <a:r>
              <a:rPr lang="en-US" sz="2400" dirty="0"/>
              <a:t>In the next class we will explore what it takes to train a model like the transformer. The data preparation and the considers required for autoregressive modeling. </a:t>
            </a:r>
            <a:endParaRPr lang="en-US" dirty="0"/>
          </a:p>
        </p:txBody>
      </p:sp>
      <p:pic>
        <p:nvPicPr>
          <p:cNvPr id="2" name="Picture 1">
            <a:extLst>
              <a:ext uri="{FF2B5EF4-FFF2-40B4-BE49-F238E27FC236}">
                <a16:creationId xmlns:a16="http://schemas.microsoft.com/office/drawing/2014/main" id="{DC67FED7-ABB3-FF9A-8A2A-6356891055C9}"/>
              </a:ext>
            </a:extLst>
          </p:cNvPr>
          <p:cNvPicPr>
            <a:picLocks noChangeAspect="1"/>
          </p:cNvPicPr>
          <p:nvPr/>
        </p:nvPicPr>
        <p:blipFill>
          <a:blip r:embed="rId2"/>
          <a:srcRect l="22134" r="22602" b="13242"/>
          <a:stretch/>
        </p:blipFill>
        <p:spPr>
          <a:xfrm>
            <a:off x="12607194" y="1464951"/>
            <a:ext cx="4525110" cy="6984985"/>
          </a:xfrm>
          <a:prstGeom prst="rect">
            <a:avLst/>
          </a:prstGeom>
        </p:spPr>
      </p:pic>
    </p:spTree>
    <p:extLst>
      <p:ext uri="{BB962C8B-B14F-4D97-AF65-F5344CB8AC3E}">
        <p14:creationId xmlns:p14="http://schemas.microsoft.com/office/powerpoint/2010/main" val="231433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xfrm>
            <a:off x="1155697" y="2726266"/>
            <a:ext cx="15773400" cy="6836187"/>
          </a:xfrm>
          <a:prstGeom prst="rect">
            <a:avLst/>
          </a:prstGeom>
          <a:noFill/>
          <a:ln>
            <a:noFill/>
          </a:ln>
        </p:spPr>
        <p:txBody>
          <a:bodyPr spcFirstLastPara="1" vert="horz" wrap="square" lIns="137138" tIns="68550" rIns="137138" bIns="68550" rtlCol="0" anchor="t" anchorCtr="0">
            <a:noAutofit/>
          </a:bodyPr>
          <a:lstStyle/>
          <a:p>
            <a:pPr algn="l"/>
            <a:r>
              <a:rPr lang="en-US" sz="2800" b="0" i="0" dirty="0">
                <a:solidFill>
                  <a:srgbClr val="000000"/>
                </a:solidFill>
                <a:effectLst/>
                <a:latin typeface="Arial" panose="020B0604020202020204" pitchFamily="34" charset="0"/>
              </a:rPr>
              <a:t>Recap on challenges with LSTMs</a:t>
            </a:r>
          </a:p>
          <a:p>
            <a:pPr algn="l"/>
            <a:r>
              <a:rPr lang="en-US" sz="2800" dirty="0">
                <a:solidFill>
                  <a:srgbClr val="000000"/>
                </a:solidFill>
              </a:rPr>
              <a:t>Attention is all you need – breakthrough </a:t>
            </a:r>
          </a:p>
          <a:p>
            <a:pPr algn="l"/>
            <a:r>
              <a:rPr lang="en-US" sz="2800" dirty="0">
                <a:solidFill>
                  <a:srgbClr val="000000"/>
                </a:solidFill>
              </a:rPr>
              <a:t>The Transformer Block</a:t>
            </a:r>
          </a:p>
          <a:p>
            <a:pPr algn="l"/>
            <a:r>
              <a:rPr lang="en-US" sz="2800" dirty="0">
                <a:solidFill>
                  <a:srgbClr val="000000"/>
                </a:solidFill>
              </a:rPr>
              <a:t>Multi-headed Attention</a:t>
            </a:r>
          </a:p>
          <a:p>
            <a:r>
              <a:rPr lang="en-US" sz="2800" b="0" i="0" dirty="0">
                <a:solidFill>
                  <a:srgbClr val="000000"/>
                </a:solidFill>
                <a:effectLst/>
                <a:latin typeface="Arial" panose="020B0604020202020204" pitchFamily="34" charset="0"/>
              </a:rPr>
              <a:t>Positional Encoding </a:t>
            </a:r>
          </a:p>
          <a:p>
            <a:r>
              <a:rPr lang="en-US" sz="2800" b="0" i="0" dirty="0">
                <a:solidFill>
                  <a:srgbClr val="000000"/>
                </a:solidFill>
                <a:effectLst/>
                <a:latin typeface="Arial" panose="020B0604020202020204" pitchFamily="34" charset="0"/>
              </a:rPr>
              <a:t>Original Transformer Architecture </a:t>
            </a:r>
          </a:p>
          <a:p>
            <a:endParaRPr lang="en-US" sz="2800" b="0" i="0" dirty="0">
              <a:solidFill>
                <a:srgbClr val="000000"/>
              </a:solidFill>
              <a:effectLst/>
              <a:latin typeface="Arial" panose="020B0604020202020204" pitchFamily="34" charset="0"/>
            </a:endParaRPr>
          </a:p>
          <a:p>
            <a:pPr algn="l"/>
            <a:endParaRPr lang="en-US" sz="2800" b="0" i="0" dirty="0">
              <a:solidFill>
                <a:srgbClr val="000000"/>
              </a:solidFill>
              <a:effectLst/>
              <a:latin typeface="Arial" panose="020B0604020202020204" pitchFamily="34" charset="0"/>
            </a:endParaRPr>
          </a:p>
          <a:p>
            <a:pPr marL="0" indent="0">
              <a:lnSpc>
                <a:spcPts val="1350"/>
              </a:lnSpc>
              <a:buNone/>
            </a:pPr>
            <a:endParaRPr lang="en-US" sz="2000" b="0"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Recap on challenges with LSTMs</a:t>
            </a: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21CD-799F-996D-F152-A42E675269DD}"/>
              </a:ext>
            </a:extLst>
          </p:cNvPr>
          <p:cNvSpPr>
            <a:spLocks noGrp="1"/>
          </p:cNvSpPr>
          <p:nvPr>
            <p:ph type="title"/>
          </p:nvPr>
        </p:nvSpPr>
        <p:spPr/>
        <p:txBody>
          <a:bodyPr anchor="ctr"/>
          <a:lstStyle/>
          <a:p>
            <a:pPr algn="l"/>
            <a:r>
              <a:rPr lang="en-US" dirty="0">
                <a:solidFill>
                  <a:srgbClr val="000000"/>
                </a:solidFill>
              </a:rPr>
              <a:t>The limitations with sequence deep learning models</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4DA4E768-F9FE-F2AF-41F2-402FB4E8A7A6}"/>
              </a:ext>
            </a:extLst>
          </p:cNvPr>
          <p:cNvSpPr>
            <a:spLocks noGrp="1"/>
          </p:cNvSpPr>
          <p:nvPr>
            <p:ph type="body" sz="quarter" idx="10"/>
          </p:nvPr>
        </p:nvSpPr>
        <p:spPr>
          <a:xfrm>
            <a:off x="939866" y="2648278"/>
            <a:ext cx="9688517" cy="6200518"/>
          </a:xfrm>
        </p:spPr>
        <p:txBody>
          <a:bodyPr>
            <a:noAutofit/>
          </a:bodyPr>
          <a:lstStyle/>
          <a:p>
            <a:pPr marL="0" indent="0" algn="l">
              <a:lnSpc>
                <a:spcPct val="100000"/>
              </a:lnSpc>
              <a:spcBef>
                <a:spcPts val="0"/>
              </a:spcBef>
              <a:buNone/>
            </a:pPr>
            <a:r>
              <a:rPr lang="en-US" dirty="0">
                <a:solidFill>
                  <a:srgbClr val="0E0E0E"/>
                </a:solidFill>
              </a:rPr>
              <a:t>Last time we saw that deep learning language models required a special treatment of the causal-sequence nature of language.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This meant that special architectures like Recurrent Neural Networks and LSTMs became the standard for language modeling in deep learning.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These models used memory components to keep track of parts of sequences but still lacked some important components and encountered limitations.</a:t>
            </a:r>
          </a:p>
        </p:txBody>
      </p:sp>
      <p:pic>
        <p:nvPicPr>
          <p:cNvPr id="4" name="Picture 2">
            <a:extLst>
              <a:ext uri="{FF2B5EF4-FFF2-40B4-BE49-F238E27FC236}">
                <a16:creationId xmlns:a16="http://schemas.microsoft.com/office/drawing/2014/main" id="{87E29F0E-3D23-AB34-3402-08100FEBC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4305" y="1756698"/>
            <a:ext cx="5438166" cy="29909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28CA89-CDCC-905E-57F7-6C84E4756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2702" y="6070294"/>
            <a:ext cx="6657894" cy="17494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DEE2C64B-EB67-C947-9CDA-443FC54D9C69}"/>
              </a:ext>
            </a:extLst>
          </p:cNvPr>
          <p:cNvCxnSpPr>
            <a:cxnSpLocks/>
          </p:cNvCxnSpPr>
          <p:nvPr/>
        </p:nvCxnSpPr>
        <p:spPr>
          <a:xfrm flipV="1">
            <a:off x="11060935" y="4792337"/>
            <a:ext cx="1311007" cy="2016087"/>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3D84E5-677E-6416-3072-C03661E6B98E}"/>
              </a:ext>
            </a:extLst>
          </p:cNvPr>
          <p:cNvCxnSpPr>
            <a:cxnSpLocks/>
          </p:cNvCxnSpPr>
          <p:nvPr/>
        </p:nvCxnSpPr>
        <p:spPr>
          <a:xfrm flipV="1">
            <a:off x="11716438" y="4747689"/>
            <a:ext cx="4919032" cy="238022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0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B4F9-AD1D-51B5-49BD-426162DDC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E701C-4E7C-7A3C-8C73-00EF9EADFE5A}"/>
              </a:ext>
            </a:extLst>
          </p:cNvPr>
          <p:cNvSpPr>
            <a:spLocks noGrp="1"/>
          </p:cNvSpPr>
          <p:nvPr>
            <p:ph type="title"/>
          </p:nvPr>
        </p:nvSpPr>
        <p:spPr/>
        <p:txBody>
          <a:bodyPr anchor="ctr"/>
          <a:lstStyle/>
          <a:p>
            <a:pPr algn="l"/>
            <a:r>
              <a:rPr lang="en-US" dirty="0">
                <a:solidFill>
                  <a:srgbClr val="000000"/>
                </a:solidFill>
              </a:rPr>
              <a:t>The limitations with sequence deep learning models</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8BF1D6DA-34F5-6C1E-9314-60F5A57918B4}"/>
              </a:ext>
            </a:extLst>
          </p:cNvPr>
          <p:cNvSpPr>
            <a:spLocks noGrp="1"/>
          </p:cNvSpPr>
          <p:nvPr>
            <p:ph type="body" sz="quarter" idx="10"/>
          </p:nvPr>
        </p:nvSpPr>
        <p:spPr>
          <a:xfrm>
            <a:off x="939866" y="2648278"/>
            <a:ext cx="11674447" cy="6200518"/>
          </a:xfrm>
        </p:spPr>
        <p:txBody>
          <a:bodyPr>
            <a:noAutofit/>
          </a:bodyPr>
          <a:lstStyle/>
          <a:p>
            <a:pPr marL="0" indent="0" algn="l">
              <a:lnSpc>
                <a:spcPct val="100000"/>
              </a:lnSpc>
              <a:spcBef>
                <a:spcPts val="0"/>
              </a:spcBef>
              <a:buNone/>
            </a:pPr>
            <a:r>
              <a:rPr lang="en-US" dirty="0">
                <a:solidFill>
                  <a:srgbClr val="0E0E0E"/>
                </a:solidFill>
              </a:rPr>
              <a:t>One key missing feature to vanilla RNNs and LSTMs was the concept of </a:t>
            </a:r>
            <a:r>
              <a:rPr lang="en-US" b="1" dirty="0">
                <a:solidFill>
                  <a:srgbClr val="0E0E0E"/>
                </a:solidFill>
              </a:rPr>
              <a:t>attention.</a:t>
            </a:r>
          </a:p>
          <a:p>
            <a:pPr marL="0" indent="0" algn="l">
              <a:lnSpc>
                <a:spcPct val="100000"/>
              </a:lnSpc>
              <a:spcBef>
                <a:spcPts val="0"/>
              </a:spcBef>
              <a:buNone/>
            </a:pPr>
            <a:endParaRPr lang="en-US" b="1" dirty="0">
              <a:solidFill>
                <a:srgbClr val="0E0E0E"/>
              </a:solidFill>
            </a:endParaRPr>
          </a:p>
          <a:p>
            <a:pPr marL="0" indent="0" algn="l">
              <a:lnSpc>
                <a:spcPct val="100000"/>
              </a:lnSpc>
              <a:spcBef>
                <a:spcPts val="0"/>
              </a:spcBef>
              <a:buNone/>
            </a:pPr>
            <a:r>
              <a:rPr lang="en-US" b="1" dirty="0">
                <a:solidFill>
                  <a:srgbClr val="0E0E0E"/>
                </a:solidFill>
              </a:rPr>
              <a:t>Attention</a:t>
            </a:r>
            <a:r>
              <a:rPr lang="en-US" dirty="0">
                <a:solidFill>
                  <a:srgbClr val="0E0E0E"/>
                </a:solidFill>
              </a:rPr>
              <a:t> is defined as a mechanism that enables a model to focus on the most relevant parts of the input while making predictions.</a:t>
            </a:r>
          </a:p>
          <a:p>
            <a:pPr marL="0" indent="0" algn="l">
              <a:lnSpc>
                <a:spcPct val="100000"/>
              </a:lnSpc>
              <a:spcBef>
                <a:spcPts val="0"/>
              </a:spcBef>
              <a:buNone/>
            </a:pPr>
            <a:r>
              <a:rPr lang="en-US" dirty="0">
                <a:solidFill>
                  <a:srgbClr val="0E0E0E"/>
                </a:solidFill>
              </a:rPr>
              <a:t>Instead of treating all input information equally, it assigns varying levels of "importance" (weights) to different parts based on the task.</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Innovations began to emerge in the late 20-`teens` but still all focused-on applications of the LSTMs/RNN models and were hampered by those models’ limitations. </a:t>
            </a:r>
          </a:p>
          <a:p>
            <a:pPr marL="0" indent="0" algn="l">
              <a:lnSpc>
                <a:spcPct val="100000"/>
              </a:lnSpc>
              <a:spcBef>
                <a:spcPts val="0"/>
              </a:spcBef>
              <a:buNone/>
            </a:pPr>
            <a:endParaRPr lang="en-US" b="1" dirty="0">
              <a:solidFill>
                <a:srgbClr val="0E0E0E"/>
              </a:solidFill>
            </a:endParaRPr>
          </a:p>
        </p:txBody>
      </p:sp>
      <p:pic>
        <p:nvPicPr>
          <p:cNvPr id="4" name="Picture 3">
            <a:extLst>
              <a:ext uri="{FF2B5EF4-FFF2-40B4-BE49-F238E27FC236}">
                <a16:creationId xmlns:a16="http://schemas.microsoft.com/office/drawing/2014/main" id="{606E8BEC-2910-DED5-66B1-CEEB87E03F24}"/>
              </a:ext>
            </a:extLst>
          </p:cNvPr>
          <p:cNvPicPr>
            <a:picLocks noChangeAspect="1"/>
          </p:cNvPicPr>
          <p:nvPr/>
        </p:nvPicPr>
        <p:blipFill>
          <a:blip r:embed="rId3"/>
          <a:stretch>
            <a:fillRect/>
          </a:stretch>
        </p:blipFill>
        <p:spPr>
          <a:xfrm>
            <a:off x="12151604" y="5334440"/>
            <a:ext cx="5849957" cy="4258717"/>
          </a:xfrm>
          <a:prstGeom prst="rect">
            <a:avLst/>
          </a:prstGeom>
        </p:spPr>
      </p:pic>
      <p:pic>
        <p:nvPicPr>
          <p:cNvPr id="5" name="Picture 4">
            <a:extLst>
              <a:ext uri="{FF2B5EF4-FFF2-40B4-BE49-F238E27FC236}">
                <a16:creationId xmlns:a16="http://schemas.microsoft.com/office/drawing/2014/main" id="{F6E4401E-8076-BA55-4EA4-DC87634B3C62}"/>
              </a:ext>
            </a:extLst>
          </p:cNvPr>
          <p:cNvPicPr>
            <a:picLocks noChangeAspect="1"/>
          </p:cNvPicPr>
          <p:nvPr/>
        </p:nvPicPr>
        <p:blipFill>
          <a:blip r:embed="rId4"/>
          <a:stretch>
            <a:fillRect/>
          </a:stretch>
        </p:blipFill>
        <p:spPr>
          <a:xfrm>
            <a:off x="14072860" y="832003"/>
            <a:ext cx="3366512" cy="4392976"/>
          </a:xfrm>
          <a:prstGeom prst="rect">
            <a:avLst/>
          </a:prstGeom>
        </p:spPr>
      </p:pic>
    </p:spTree>
    <p:extLst>
      <p:ext uri="{BB962C8B-B14F-4D97-AF65-F5344CB8AC3E}">
        <p14:creationId xmlns:p14="http://schemas.microsoft.com/office/powerpoint/2010/main" val="445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10D7C30-9140-8707-9AA7-2517D852CC20}"/>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B86D2EE-0D28-47A5-5937-B548B82405A4}"/>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Attention is all you need – breakthrough </a:t>
            </a:r>
          </a:p>
        </p:txBody>
      </p:sp>
    </p:spTree>
    <p:extLst>
      <p:ext uri="{BB962C8B-B14F-4D97-AF65-F5344CB8AC3E}">
        <p14:creationId xmlns:p14="http://schemas.microsoft.com/office/powerpoint/2010/main" val="415051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4DAE-9C1D-77B7-7A54-63D41A7E4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7C3A5-5D4A-754D-CB5F-371B2812808A}"/>
              </a:ext>
            </a:extLst>
          </p:cNvPr>
          <p:cNvSpPr>
            <a:spLocks noGrp="1"/>
          </p:cNvSpPr>
          <p:nvPr>
            <p:ph type="title"/>
          </p:nvPr>
        </p:nvSpPr>
        <p:spPr/>
        <p:txBody>
          <a:bodyPr anchor="ctr"/>
          <a:lstStyle/>
          <a:p>
            <a:pPr algn="l"/>
            <a:r>
              <a:rPr lang="en-US" dirty="0">
                <a:solidFill>
                  <a:srgbClr val="000000"/>
                </a:solidFill>
              </a:rPr>
              <a:t>Attention is all you need – the game changing paper </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2C3C730F-2D0D-722C-6B35-7A6B48CA72F5}"/>
              </a:ext>
            </a:extLst>
          </p:cNvPr>
          <p:cNvSpPr>
            <a:spLocks noGrp="1"/>
          </p:cNvSpPr>
          <p:nvPr>
            <p:ph type="body" sz="quarter" idx="10"/>
          </p:nvPr>
        </p:nvSpPr>
        <p:spPr>
          <a:xfrm>
            <a:off x="939866" y="2206810"/>
            <a:ext cx="9688517" cy="6200518"/>
          </a:xfrm>
        </p:spPr>
        <p:txBody>
          <a:bodyPr>
            <a:noAutofit/>
          </a:bodyPr>
          <a:lstStyle/>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In 2017, a paper was presented at the 31</a:t>
            </a:r>
            <a:r>
              <a:rPr lang="en-US" baseline="30000" dirty="0">
                <a:solidFill>
                  <a:srgbClr val="0E0E0E"/>
                </a:solidFill>
              </a:rPr>
              <a:t>st</a:t>
            </a:r>
            <a:r>
              <a:rPr lang="en-US" dirty="0">
                <a:solidFill>
                  <a:srgbClr val="0E0E0E"/>
                </a:solidFill>
              </a:rPr>
              <a:t> Neural Information Processing Systems Conference.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This paper introduced a new model architecture, the transformer, which </a:t>
            </a:r>
            <a:r>
              <a:rPr lang="en-US" b="1" dirty="0">
                <a:solidFill>
                  <a:srgbClr val="0E0E0E"/>
                </a:solidFill>
              </a:rPr>
              <a:t>uses as a central point, self attention</a:t>
            </a:r>
            <a:r>
              <a:rPr lang="en-US" dirty="0">
                <a:solidFill>
                  <a:srgbClr val="0E0E0E"/>
                </a:solidFill>
              </a:rPr>
              <a:t>, and </a:t>
            </a:r>
            <a:r>
              <a:rPr lang="en-US" b="1" dirty="0">
                <a:solidFill>
                  <a:srgbClr val="0E0E0E"/>
                </a:solidFill>
              </a:rPr>
              <a:t>removed any need for recurrence or convolution layers</a:t>
            </a:r>
            <a:r>
              <a:rPr lang="en-US" dirty="0">
                <a:solidFill>
                  <a:srgbClr val="0E0E0E"/>
                </a:solidFill>
              </a:rPr>
              <a:t>.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The focus of this new architecture on only attention, and some feedforward networks, meant that this model could process sequences in parallel, with drastically improved efficiency in training. </a:t>
            </a:r>
          </a:p>
        </p:txBody>
      </p:sp>
      <p:pic>
        <p:nvPicPr>
          <p:cNvPr id="5" name="Picture 4">
            <a:extLst>
              <a:ext uri="{FF2B5EF4-FFF2-40B4-BE49-F238E27FC236}">
                <a16:creationId xmlns:a16="http://schemas.microsoft.com/office/drawing/2014/main" id="{B364FAC5-7717-05BC-D05E-D52A1C49B73E}"/>
              </a:ext>
            </a:extLst>
          </p:cNvPr>
          <p:cNvPicPr>
            <a:picLocks noChangeAspect="1"/>
          </p:cNvPicPr>
          <p:nvPr/>
        </p:nvPicPr>
        <p:blipFill>
          <a:blip r:embed="rId3"/>
          <a:srcRect t="14706"/>
          <a:stretch/>
        </p:blipFill>
        <p:spPr>
          <a:xfrm>
            <a:off x="11184579" y="1872867"/>
            <a:ext cx="5385864" cy="6868404"/>
          </a:xfrm>
          <a:prstGeom prst="rect">
            <a:avLst/>
          </a:prstGeom>
        </p:spPr>
      </p:pic>
    </p:spTree>
    <p:extLst>
      <p:ext uri="{BB962C8B-B14F-4D97-AF65-F5344CB8AC3E}">
        <p14:creationId xmlns:p14="http://schemas.microsoft.com/office/powerpoint/2010/main" val="123875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FEF98-B4A2-C43A-A353-7520E922C99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6A18F3F-2D02-9A43-109E-269ADBD21DA1}"/>
              </a:ext>
            </a:extLst>
          </p:cNvPr>
          <p:cNvPicPr>
            <a:picLocks noChangeAspect="1"/>
          </p:cNvPicPr>
          <p:nvPr/>
        </p:nvPicPr>
        <p:blipFill>
          <a:blip r:embed="rId3"/>
          <a:srcRect l="22134" r="22602" b="13242"/>
          <a:stretch/>
        </p:blipFill>
        <p:spPr>
          <a:xfrm>
            <a:off x="14035489" y="759872"/>
            <a:ext cx="4175393" cy="6445160"/>
          </a:xfrm>
          <a:prstGeom prst="rect">
            <a:avLst/>
          </a:prstGeom>
        </p:spPr>
      </p:pic>
      <p:sp>
        <p:nvSpPr>
          <p:cNvPr id="2" name="Title 1">
            <a:extLst>
              <a:ext uri="{FF2B5EF4-FFF2-40B4-BE49-F238E27FC236}">
                <a16:creationId xmlns:a16="http://schemas.microsoft.com/office/drawing/2014/main" id="{0BE4E4C1-3A51-8967-2233-CA3F5BB81FE4}"/>
              </a:ext>
            </a:extLst>
          </p:cNvPr>
          <p:cNvSpPr>
            <a:spLocks noGrp="1"/>
          </p:cNvSpPr>
          <p:nvPr>
            <p:ph type="title"/>
          </p:nvPr>
        </p:nvSpPr>
        <p:spPr/>
        <p:txBody>
          <a:bodyPr anchor="ctr"/>
          <a:lstStyle/>
          <a:p>
            <a:pPr algn="l"/>
            <a:r>
              <a:rPr lang="en-US" dirty="0">
                <a:solidFill>
                  <a:srgbClr val="000000"/>
                </a:solidFill>
              </a:rPr>
              <a:t>Attention is all you need – the game changing paper </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4F558C43-BCDD-6F08-6BAB-FE86A9056D1F}"/>
              </a:ext>
            </a:extLst>
          </p:cNvPr>
          <p:cNvSpPr>
            <a:spLocks noGrp="1"/>
          </p:cNvSpPr>
          <p:nvPr>
            <p:ph type="body" sz="quarter" idx="10"/>
          </p:nvPr>
        </p:nvSpPr>
        <p:spPr>
          <a:xfrm>
            <a:off x="939866" y="2206810"/>
            <a:ext cx="9688517" cy="2936690"/>
          </a:xfrm>
        </p:spPr>
        <p:txBody>
          <a:bodyPr>
            <a:noAutofit/>
          </a:bodyPr>
          <a:lstStyle/>
          <a:p>
            <a:pPr marL="0" indent="0" algn="l">
              <a:lnSpc>
                <a:spcPct val="100000"/>
              </a:lnSpc>
              <a:spcBef>
                <a:spcPts val="0"/>
              </a:spcBef>
              <a:buNone/>
            </a:pPr>
            <a:r>
              <a:rPr lang="en-US" dirty="0">
                <a:solidFill>
                  <a:srgbClr val="0E0E0E"/>
                </a:solidFill>
              </a:rPr>
              <a:t>This new model, the Transformer, was shown to outperform state-of-the-art machine translation models using a fraction of the training cost.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The benefits of this architecture was also in the generalizable nature of its design. This model was not designed for machine translation specifically and could be re-trained for other tasks such as English constituency parsing.</a:t>
            </a:r>
          </a:p>
          <a:p>
            <a:pPr marL="0" indent="0" algn="l">
              <a:lnSpc>
                <a:spcPct val="100000"/>
              </a:lnSpc>
              <a:spcBef>
                <a:spcPts val="0"/>
              </a:spcBef>
              <a:buNone/>
            </a:pPr>
            <a:r>
              <a:rPr lang="en-US" dirty="0">
                <a:solidFill>
                  <a:srgbClr val="0E0E0E"/>
                </a:solidFill>
              </a:rPr>
              <a:t>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p:txBody>
      </p:sp>
      <p:pic>
        <p:nvPicPr>
          <p:cNvPr id="8" name="Picture 7">
            <a:extLst>
              <a:ext uri="{FF2B5EF4-FFF2-40B4-BE49-F238E27FC236}">
                <a16:creationId xmlns:a16="http://schemas.microsoft.com/office/drawing/2014/main" id="{18F356C6-C334-E76A-E19E-26DE1524D9F7}"/>
              </a:ext>
            </a:extLst>
          </p:cNvPr>
          <p:cNvPicPr>
            <a:picLocks noChangeAspect="1"/>
          </p:cNvPicPr>
          <p:nvPr/>
        </p:nvPicPr>
        <p:blipFill>
          <a:blip r:embed="rId4"/>
          <a:stretch>
            <a:fillRect/>
          </a:stretch>
        </p:blipFill>
        <p:spPr>
          <a:xfrm>
            <a:off x="7403336" y="6444710"/>
            <a:ext cx="6724873" cy="2919131"/>
          </a:xfrm>
          <a:prstGeom prst="rect">
            <a:avLst/>
          </a:prstGeom>
        </p:spPr>
      </p:pic>
      <p:pic>
        <p:nvPicPr>
          <p:cNvPr id="10" name="Picture 9">
            <a:extLst>
              <a:ext uri="{FF2B5EF4-FFF2-40B4-BE49-F238E27FC236}">
                <a16:creationId xmlns:a16="http://schemas.microsoft.com/office/drawing/2014/main" id="{1D57E8B3-60CC-E739-D67D-B90AF332C7C2}"/>
              </a:ext>
            </a:extLst>
          </p:cNvPr>
          <p:cNvPicPr>
            <a:picLocks noChangeAspect="1"/>
          </p:cNvPicPr>
          <p:nvPr/>
        </p:nvPicPr>
        <p:blipFill>
          <a:blip r:embed="rId5"/>
          <a:stretch>
            <a:fillRect/>
          </a:stretch>
        </p:blipFill>
        <p:spPr>
          <a:xfrm>
            <a:off x="511141" y="5724401"/>
            <a:ext cx="6724873" cy="2961261"/>
          </a:xfrm>
          <a:prstGeom prst="rect">
            <a:avLst/>
          </a:prstGeom>
        </p:spPr>
      </p:pic>
      <p:sp>
        <p:nvSpPr>
          <p:cNvPr id="11" name="Rectangle 10">
            <a:extLst>
              <a:ext uri="{FF2B5EF4-FFF2-40B4-BE49-F238E27FC236}">
                <a16:creationId xmlns:a16="http://schemas.microsoft.com/office/drawing/2014/main" id="{66607EF0-1B91-F61D-9890-99812AD4CB2E}"/>
              </a:ext>
            </a:extLst>
          </p:cNvPr>
          <p:cNvSpPr/>
          <p:nvPr/>
        </p:nvSpPr>
        <p:spPr>
          <a:xfrm>
            <a:off x="939866" y="8196549"/>
            <a:ext cx="5868558" cy="385591"/>
          </a:xfrm>
          <a:prstGeom prst="rect">
            <a:avLst/>
          </a:prstGeom>
          <a:solidFill>
            <a:srgbClr val="76B9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2C92-ED47-E365-EE11-680286F4CABB}"/>
              </a:ext>
            </a:extLst>
          </p:cNvPr>
          <p:cNvSpPr/>
          <p:nvPr/>
        </p:nvSpPr>
        <p:spPr>
          <a:xfrm>
            <a:off x="8076960" y="7810958"/>
            <a:ext cx="5385652" cy="132203"/>
          </a:xfrm>
          <a:prstGeom prst="rect">
            <a:avLst/>
          </a:prstGeom>
          <a:solidFill>
            <a:srgbClr val="76B9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46FA1-FDF5-04E1-4FC6-566F15288D2A}"/>
              </a:ext>
            </a:extLst>
          </p:cNvPr>
          <p:cNvSpPr/>
          <p:nvPr/>
        </p:nvSpPr>
        <p:spPr>
          <a:xfrm>
            <a:off x="8091068" y="8712522"/>
            <a:ext cx="5385652" cy="132203"/>
          </a:xfrm>
          <a:prstGeom prst="rect">
            <a:avLst/>
          </a:prstGeom>
          <a:solidFill>
            <a:srgbClr val="76B9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29658"/>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BA85CF-8CD1-4B81-A6C1-A9D874A0A4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9BDAC8F-3964-4509-947E-8ADCDF942162}">
  <ds:schemaRefs>
    <ds:schemaRef ds:uri="http://schemas.microsoft.com/sharepoint/v3/contenttype/forms"/>
  </ds:schemaRefs>
</ds:datastoreItem>
</file>

<file path=customXml/itemProps3.xml><?xml version="1.0" encoding="utf-8"?>
<ds:datastoreItem xmlns:ds="http://schemas.openxmlformats.org/officeDocument/2006/customXml" ds:itemID="{1831F5AD-D36B-462E-A331-43AAD7687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104634</TotalTime>
  <Words>2599</Words>
  <Application>Microsoft Office PowerPoint</Application>
  <PresentationFormat>Custom</PresentationFormat>
  <Paragraphs>245</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Main</vt:lpstr>
      <vt:lpstr>Lecture 3.2 - The Transformer Architecture </vt:lpstr>
      <vt:lpstr>PowerPoint Presentation</vt:lpstr>
      <vt:lpstr>This lecture</vt:lpstr>
      <vt:lpstr>Recap on challenges with LSTMs</vt:lpstr>
      <vt:lpstr>The limitations with sequence deep learning models</vt:lpstr>
      <vt:lpstr>The limitations with sequence deep learning models</vt:lpstr>
      <vt:lpstr>Attention is all you need – breakthrough </vt:lpstr>
      <vt:lpstr>Attention is all you need – the game changing paper </vt:lpstr>
      <vt:lpstr>Attention is all you need – the game changing paper </vt:lpstr>
      <vt:lpstr>The Transformer Block</vt:lpstr>
      <vt:lpstr>The Transformer Block </vt:lpstr>
      <vt:lpstr>The Transformer Block – Tokenization and Word Embeddings </vt:lpstr>
      <vt:lpstr>Scaled Dot-Product Attention</vt:lpstr>
      <vt:lpstr>The Transformer Block – Position-wise Feedforward Network</vt:lpstr>
      <vt:lpstr>The Transformer Block – Residual Connection and Normalization</vt:lpstr>
      <vt:lpstr>Multi-headed Attention</vt:lpstr>
      <vt:lpstr>Self-Attention – Multiheaded Attention</vt:lpstr>
      <vt:lpstr>Variations of Multiheaded Attention</vt:lpstr>
      <vt:lpstr>Positional Encoding </vt:lpstr>
      <vt:lpstr>Positional Encoding </vt:lpstr>
      <vt:lpstr>Limitations of Sinusoidal Positional Encoding </vt:lpstr>
      <vt:lpstr>Improvements to Sinusoidal Positional Encoding </vt:lpstr>
      <vt:lpstr>Original Transformer Architecture </vt:lpstr>
      <vt:lpstr>Cross-Attention</vt:lpstr>
      <vt:lpstr>The Transformer</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424</cp:revision>
  <dcterms:created xsi:type="dcterms:W3CDTF">2023-02-16T22:53:10Z</dcterms:created>
  <dcterms:modified xsi:type="dcterms:W3CDTF">2025-02-07T18:40:38Z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