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handoutMasterIdLst>
    <p:handoutMasterId r:id="rId26"/>
  </p:handoutMasterIdLst>
  <p:sldIdLst>
    <p:sldId id="276" r:id="rId5"/>
    <p:sldId id="263" r:id="rId6"/>
    <p:sldId id="277" r:id="rId7"/>
    <p:sldId id="278" r:id="rId8"/>
    <p:sldId id="343" r:id="rId9"/>
    <p:sldId id="351" r:id="rId10"/>
    <p:sldId id="344" r:id="rId11"/>
    <p:sldId id="345" r:id="rId12"/>
    <p:sldId id="352" r:id="rId13"/>
    <p:sldId id="353" r:id="rId14"/>
    <p:sldId id="346" r:id="rId15"/>
    <p:sldId id="347" r:id="rId16"/>
    <p:sldId id="354" r:id="rId17"/>
    <p:sldId id="355" r:id="rId18"/>
    <p:sldId id="348" r:id="rId19"/>
    <p:sldId id="349" r:id="rId20"/>
    <p:sldId id="357" r:id="rId21"/>
    <p:sldId id="358" r:id="rId22"/>
    <p:sldId id="307" r:id="rId23"/>
    <p:sldId id="259" r:id="rId24"/>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85FBC-5C96-45A1-C96E-505F9DD3EBBA}" name="Dora Csillag" initials="DC" userId="S::dcsillag@nvidia.com::0620853e-b4a9-48e4-ab89-464dac053f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76B900"/>
    <a:srgbClr val="5E5E5E"/>
    <a:srgbClr val="2E2E2E"/>
    <a:srgbClr val="5494F8"/>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CC48F-E74F-DBFD-39F6-C02701E43FE9}" v="1" dt="2025-02-07T18:41:07.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5179" autoAdjust="0"/>
  </p:normalViewPr>
  <p:slideViewPr>
    <p:cSldViewPr snapToGrid="0">
      <p:cViewPr varScale="1">
        <p:scale>
          <a:sx n="103" d="100"/>
          <a:sy n="103" d="100"/>
        </p:scale>
        <p:origin x="920" y="64"/>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nvidia.com::68c73667-b054-4751-86c2-2fef667112d9" providerId="AD" clId="Web-{90FCC48F-E74F-DBFD-39F6-C02701E43FE9}"/>
    <pc:docChg chg="modSld">
      <pc:chgData name="Joe Bungo" userId="S::jbungo@nvidia.com::68c73667-b054-4751-86c2-2fef667112d9" providerId="AD" clId="Web-{90FCC48F-E74F-DBFD-39F6-C02701E43FE9}" dt="2025-02-07T18:41:07.270" v="0" actId="20577"/>
      <pc:docMkLst>
        <pc:docMk/>
      </pc:docMkLst>
      <pc:sldChg chg="modSp">
        <pc:chgData name="Joe Bungo" userId="S::jbungo@nvidia.com::68c73667-b054-4751-86c2-2fef667112d9" providerId="AD" clId="Web-{90FCC48F-E74F-DBFD-39F6-C02701E43FE9}" dt="2025-02-07T18:41:07.270" v="0" actId="20577"/>
        <pc:sldMkLst>
          <pc:docMk/>
          <pc:sldMk cId="809099762" sldId="276"/>
        </pc:sldMkLst>
        <pc:spChg chg="mod">
          <ac:chgData name="Joe Bungo" userId="S::jbungo@nvidia.com::68c73667-b054-4751-86c2-2fef667112d9" providerId="AD" clId="Web-{90FCC48F-E74F-DBFD-39F6-C02701E43FE9}" dt="2025-02-07T18:41:07.270" v="0"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CEAD9AD1-D0BF-B591-2B2D-D6C256C2E432}"/>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D607EB2F-0EB9-20AC-F64C-404B36621E2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250850CD-E2C6-A48A-3C98-C9E08F8FE4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03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1DC3-6B96-D4F8-195B-211745437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1A425-F03C-9910-A368-FD17ED5D8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7276A-955B-37EF-8D16-9EF34D7CA44B}"/>
              </a:ext>
            </a:extLst>
          </p:cNvPr>
          <p:cNvSpPr>
            <a:spLocks noGrp="1"/>
          </p:cNvSpPr>
          <p:nvPr>
            <p:ph type="body" idx="1"/>
          </p:nvPr>
        </p:nvSpPr>
        <p:spPr/>
        <p:txBody>
          <a:bodyPr/>
          <a:lstStyle/>
          <a:p>
            <a:r>
              <a:rPr lang="en-US" dirty="0"/>
              <a:t>https://cerebras.ai/machine-learning/variable-sequence-length-training-for-long-context-large-language-models/</a:t>
            </a:r>
          </a:p>
          <a:p>
            <a:r>
              <a:rPr lang="en-US" dirty="0"/>
              <a:t>https://arize.com/wp-content/uploads/2024/02/haystack-gpt-4-results.png</a:t>
            </a:r>
          </a:p>
        </p:txBody>
      </p:sp>
      <p:sp>
        <p:nvSpPr>
          <p:cNvPr id="4" name="Slide Number Placeholder 3">
            <a:extLst>
              <a:ext uri="{FF2B5EF4-FFF2-40B4-BE49-F238E27FC236}">
                <a16:creationId xmlns:a16="http://schemas.microsoft.com/office/drawing/2014/main" id="{48A2E69F-8E13-E7A7-B05D-CF966F3499A1}"/>
              </a:ext>
            </a:extLst>
          </p:cNvPr>
          <p:cNvSpPr>
            <a:spLocks noGrp="1"/>
          </p:cNvSpPr>
          <p:nvPr>
            <p:ph type="sldNum" sz="quarter" idx="5"/>
          </p:nvPr>
        </p:nvSpPr>
        <p:spPr/>
        <p:txBody>
          <a:bodyPr/>
          <a:lstStyle/>
          <a:p>
            <a:fld id="{DAC5F5F8-CF2F-46BA-81DC-1E28D791687C}" type="slidenum">
              <a:rPr lang="en-US" smtClean="0"/>
              <a:pPr/>
              <a:t>12</a:t>
            </a:fld>
            <a:endParaRPr lang="en-US"/>
          </a:p>
        </p:txBody>
      </p:sp>
    </p:spTree>
    <p:extLst>
      <p:ext uri="{BB962C8B-B14F-4D97-AF65-F5344CB8AC3E}">
        <p14:creationId xmlns:p14="http://schemas.microsoft.com/office/powerpoint/2010/main" val="254924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DB98-D55B-1F6A-3236-4FB7DFCB0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9EBBF-4637-C273-9592-D74DF93DA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84AE4-4F1E-42D3-4CE6-8FACAE10A535}"/>
              </a:ext>
            </a:extLst>
          </p:cNvPr>
          <p:cNvSpPr>
            <a:spLocks noGrp="1"/>
          </p:cNvSpPr>
          <p:nvPr>
            <p:ph type="body" idx="1"/>
          </p:nvPr>
        </p:nvSpPr>
        <p:spPr/>
        <p:txBody>
          <a:bodyPr/>
          <a:lstStyle/>
          <a:p>
            <a:r>
              <a:rPr lang="en-US" dirty="0"/>
              <a:t>https://arxiv.org/html/2401.03462v2</a:t>
            </a:r>
          </a:p>
        </p:txBody>
      </p:sp>
      <p:sp>
        <p:nvSpPr>
          <p:cNvPr id="4" name="Slide Number Placeholder 3">
            <a:extLst>
              <a:ext uri="{FF2B5EF4-FFF2-40B4-BE49-F238E27FC236}">
                <a16:creationId xmlns:a16="http://schemas.microsoft.com/office/drawing/2014/main" id="{C2DAE032-191F-1145-1E72-F177A13E61E9}"/>
              </a:ext>
            </a:extLst>
          </p:cNvPr>
          <p:cNvSpPr>
            <a:spLocks noGrp="1"/>
          </p:cNvSpPr>
          <p:nvPr>
            <p:ph type="sldNum" sz="quarter" idx="5"/>
          </p:nvPr>
        </p:nvSpPr>
        <p:spPr/>
        <p:txBody>
          <a:bodyPr/>
          <a:lstStyle/>
          <a:p>
            <a:fld id="{DAC5F5F8-CF2F-46BA-81DC-1E28D791687C}" type="slidenum">
              <a:rPr lang="en-US" smtClean="0"/>
              <a:pPr/>
              <a:t>13</a:t>
            </a:fld>
            <a:endParaRPr lang="en-US"/>
          </a:p>
        </p:txBody>
      </p:sp>
    </p:spTree>
    <p:extLst>
      <p:ext uri="{BB962C8B-B14F-4D97-AF65-F5344CB8AC3E}">
        <p14:creationId xmlns:p14="http://schemas.microsoft.com/office/powerpoint/2010/main" val="404703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F72ED-37B8-362A-1EB1-5BF5DE258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4AFF1-55C0-1C9E-292A-AA588B09F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F792B-9B30-B048-402B-01FACAC4CFC2}"/>
              </a:ext>
            </a:extLst>
          </p:cNvPr>
          <p:cNvSpPr>
            <a:spLocks noGrp="1"/>
          </p:cNvSpPr>
          <p:nvPr>
            <p:ph type="body" idx="1"/>
          </p:nvPr>
        </p:nvSpPr>
        <p:spPr/>
        <p:txBody>
          <a:bodyPr/>
          <a:lstStyle/>
          <a:p>
            <a:r>
              <a:rPr lang="en-US" dirty="0"/>
              <a:t>https://arxiv.org/pdf/2005.14165</a:t>
            </a:r>
          </a:p>
        </p:txBody>
      </p:sp>
      <p:sp>
        <p:nvSpPr>
          <p:cNvPr id="4" name="Slide Number Placeholder 3">
            <a:extLst>
              <a:ext uri="{FF2B5EF4-FFF2-40B4-BE49-F238E27FC236}">
                <a16:creationId xmlns:a16="http://schemas.microsoft.com/office/drawing/2014/main" id="{AB84EB92-36DB-7129-10CC-1FF1A1578671}"/>
              </a:ext>
            </a:extLst>
          </p:cNvPr>
          <p:cNvSpPr>
            <a:spLocks noGrp="1"/>
          </p:cNvSpPr>
          <p:nvPr>
            <p:ph type="sldNum" sz="quarter" idx="5"/>
          </p:nvPr>
        </p:nvSpPr>
        <p:spPr/>
        <p:txBody>
          <a:bodyPr/>
          <a:lstStyle/>
          <a:p>
            <a:fld id="{DAC5F5F8-CF2F-46BA-81DC-1E28D791687C}" type="slidenum">
              <a:rPr lang="en-US" smtClean="0"/>
              <a:pPr/>
              <a:t>14</a:t>
            </a:fld>
            <a:endParaRPr lang="en-US"/>
          </a:p>
        </p:txBody>
      </p:sp>
    </p:spTree>
    <p:extLst>
      <p:ext uri="{BB962C8B-B14F-4D97-AF65-F5344CB8AC3E}">
        <p14:creationId xmlns:p14="http://schemas.microsoft.com/office/powerpoint/2010/main" val="307508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DBCBEA2-8029-8856-45FC-F1A2A93C0163}"/>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549706A-ACE1-3A2F-8F0F-3A4475896FC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488A5312-D5B4-C407-FDB4-2CC3546980D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59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C0BF5-2BB9-9D83-2BF8-49F3C4CEB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2DF3-C6D2-05C7-A336-950D6CC7A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AB6B2-03ED-20F7-B1E0-4D0104204E10}"/>
              </a:ext>
            </a:extLst>
          </p:cNvPr>
          <p:cNvSpPr>
            <a:spLocks noGrp="1"/>
          </p:cNvSpPr>
          <p:nvPr>
            <p:ph type="body" idx="1"/>
          </p:nvPr>
        </p:nvSpPr>
        <p:spPr/>
        <p:txBody>
          <a:bodyPr/>
          <a:lstStyle/>
          <a:p>
            <a:r>
              <a:rPr lang="en-US" dirty="0"/>
              <a:t>https://www.youtube.com/watch?v=OKkEdTchsiE</a:t>
            </a:r>
          </a:p>
        </p:txBody>
      </p:sp>
      <p:sp>
        <p:nvSpPr>
          <p:cNvPr id="4" name="Slide Number Placeholder 3">
            <a:extLst>
              <a:ext uri="{FF2B5EF4-FFF2-40B4-BE49-F238E27FC236}">
                <a16:creationId xmlns:a16="http://schemas.microsoft.com/office/drawing/2014/main" id="{C1E985D1-5BF5-78B9-BA9C-C16CEC0DCC9F}"/>
              </a:ext>
            </a:extLst>
          </p:cNvPr>
          <p:cNvSpPr>
            <a:spLocks noGrp="1"/>
          </p:cNvSpPr>
          <p:nvPr>
            <p:ph type="sldNum" sz="quarter" idx="5"/>
          </p:nvPr>
        </p:nvSpPr>
        <p:spPr/>
        <p:txBody>
          <a:bodyPr/>
          <a:lstStyle/>
          <a:p>
            <a:fld id="{DAC5F5F8-CF2F-46BA-81DC-1E28D791687C}" type="slidenum">
              <a:rPr lang="en-US" smtClean="0"/>
              <a:pPr/>
              <a:t>16</a:t>
            </a:fld>
            <a:endParaRPr lang="en-US"/>
          </a:p>
        </p:txBody>
      </p:sp>
    </p:spTree>
    <p:extLst>
      <p:ext uri="{BB962C8B-B14F-4D97-AF65-F5344CB8AC3E}">
        <p14:creationId xmlns:p14="http://schemas.microsoft.com/office/powerpoint/2010/main" val="348915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13D8-27DF-ACA0-153D-287A47874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D5FE3-C898-605F-00BC-6BB2DCEFC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CFDC3-798D-7804-1811-6A8E920ED044}"/>
              </a:ext>
            </a:extLst>
          </p:cNvPr>
          <p:cNvSpPr>
            <a:spLocks noGrp="1"/>
          </p:cNvSpPr>
          <p:nvPr>
            <p:ph type="body" idx="1"/>
          </p:nvPr>
        </p:nvSpPr>
        <p:spPr/>
        <p:txBody>
          <a:bodyPr/>
          <a:lstStyle/>
          <a:p>
            <a:r>
              <a:rPr lang="en-US" dirty="0"/>
              <a:t>https://towardsdatascience.com/foundations-of-nlp-explained-visually-beam-search-how-it-works-1586b9849a24</a:t>
            </a:r>
          </a:p>
        </p:txBody>
      </p:sp>
      <p:sp>
        <p:nvSpPr>
          <p:cNvPr id="4" name="Slide Number Placeholder 3">
            <a:extLst>
              <a:ext uri="{FF2B5EF4-FFF2-40B4-BE49-F238E27FC236}">
                <a16:creationId xmlns:a16="http://schemas.microsoft.com/office/drawing/2014/main" id="{9F0E0C5F-B7AF-158B-E8FE-DE0828CB9DB5}"/>
              </a:ext>
            </a:extLst>
          </p:cNvPr>
          <p:cNvSpPr>
            <a:spLocks noGrp="1"/>
          </p:cNvSpPr>
          <p:nvPr>
            <p:ph type="sldNum" sz="quarter" idx="5"/>
          </p:nvPr>
        </p:nvSpPr>
        <p:spPr/>
        <p:txBody>
          <a:bodyPr/>
          <a:lstStyle/>
          <a:p>
            <a:fld id="{DAC5F5F8-CF2F-46BA-81DC-1E28D791687C}" type="slidenum">
              <a:rPr lang="en-US" smtClean="0"/>
              <a:pPr/>
              <a:t>17</a:t>
            </a:fld>
            <a:endParaRPr lang="en-US"/>
          </a:p>
        </p:txBody>
      </p:sp>
    </p:spTree>
    <p:extLst>
      <p:ext uri="{BB962C8B-B14F-4D97-AF65-F5344CB8AC3E}">
        <p14:creationId xmlns:p14="http://schemas.microsoft.com/office/powerpoint/2010/main" val="127868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EFA17-5CE9-C767-4BFA-989DAF05C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039E5-8CC9-B13D-53E7-4B5C3C54F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0A2AF-84EA-87B3-A90F-F592BD96001F}"/>
              </a:ext>
            </a:extLst>
          </p:cNvPr>
          <p:cNvSpPr>
            <a:spLocks noGrp="1"/>
          </p:cNvSpPr>
          <p:nvPr>
            <p:ph type="body" idx="1"/>
          </p:nvPr>
        </p:nvSpPr>
        <p:spPr/>
        <p:txBody>
          <a:bodyPr/>
          <a:lstStyle/>
          <a:p>
            <a:r>
              <a:rPr lang="en-US" dirty="0"/>
              <a:t>https://</a:t>
            </a:r>
            <a:r>
              <a:rPr lang="en-US" dirty="0" err="1"/>
              <a:t>miro.medium.com</a:t>
            </a:r>
            <a:r>
              <a:rPr lang="en-US" dirty="0"/>
              <a:t>/v2/resize:fit:1400/1*jkTqoUUhkP-w7_u7DZe4eQ.gif</a:t>
            </a:r>
          </a:p>
        </p:txBody>
      </p:sp>
      <p:sp>
        <p:nvSpPr>
          <p:cNvPr id="4" name="Slide Number Placeholder 3">
            <a:extLst>
              <a:ext uri="{FF2B5EF4-FFF2-40B4-BE49-F238E27FC236}">
                <a16:creationId xmlns:a16="http://schemas.microsoft.com/office/drawing/2014/main" id="{81CF77F2-65E1-92EA-AEEC-7A97E3975EAD}"/>
              </a:ext>
            </a:extLst>
          </p:cNvPr>
          <p:cNvSpPr>
            <a:spLocks noGrp="1"/>
          </p:cNvSpPr>
          <p:nvPr>
            <p:ph type="sldNum" sz="quarter" idx="5"/>
          </p:nvPr>
        </p:nvSpPr>
        <p:spPr/>
        <p:txBody>
          <a:bodyPr/>
          <a:lstStyle/>
          <a:p>
            <a:fld id="{DAC5F5F8-CF2F-46BA-81DC-1E28D791687C}" type="slidenum">
              <a:rPr lang="en-US" smtClean="0"/>
              <a:pPr/>
              <a:t>18</a:t>
            </a:fld>
            <a:endParaRPr lang="en-US"/>
          </a:p>
        </p:txBody>
      </p:sp>
    </p:spTree>
    <p:extLst>
      <p:ext uri="{BB962C8B-B14F-4D97-AF65-F5344CB8AC3E}">
        <p14:creationId xmlns:p14="http://schemas.microsoft.com/office/powerpoint/2010/main" val="125266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https://miro.medium.com/v2/resize:fit:1400/1*6PWKFvhLAdqmv8bJzz</a:t>
            </a:r>
          </a:p>
          <a:p>
            <a:r>
              <a:rPr lang="en-US" dirty="0"/>
              <a:t>https://jalammar.github.io/illustrated-gpt2/gGSA.png</a:t>
            </a:r>
          </a:p>
        </p:txBody>
      </p:sp>
      <p:sp>
        <p:nvSpPr>
          <p:cNvPr id="4" name="Slide Number Placeholder 3"/>
          <p:cNvSpPr>
            <a:spLocks noGrp="1"/>
          </p:cNvSpPr>
          <p:nvPr>
            <p:ph type="sldNum" sz="quarter" idx="5"/>
          </p:nvPr>
        </p:nvSpPr>
        <p:spPr/>
        <p:txBody>
          <a:bodyPr/>
          <a:lstStyle/>
          <a:p>
            <a:fld id="{DAC5F5F8-CF2F-46BA-81DC-1E28D791687C}" type="slidenum">
              <a:rPr lang="en-US" smtClean="0"/>
              <a:pPr/>
              <a:t>5</a:t>
            </a:fld>
            <a:endParaRPr lang="en-US"/>
          </a:p>
        </p:txBody>
      </p:sp>
    </p:spTree>
    <p:extLst>
      <p:ext uri="{BB962C8B-B14F-4D97-AF65-F5344CB8AC3E}">
        <p14:creationId xmlns:p14="http://schemas.microsoft.com/office/powerpoint/2010/main" val="206355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718C-6A50-2211-8EE2-3DFFA4DAB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FA398-E07C-F002-0D08-09A6BE674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78054-39B2-198F-1222-CDAEDDFA4E2D}"/>
              </a:ext>
            </a:extLst>
          </p:cNvPr>
          <p:cNvSpPr>
            <a:spLocks noGrp="1"/>
          </p:cNvSpPr>
          <p:nvPr>
            <p:ph type="body" idx="1"/>
          </p:nvPr>
        </p:nvSpPr>
        <p:spPr/>
        <p:txBody>
          <a:bodyPr/>
          <a:lstStyle/>
          <a:p>
            <a:r>
              <a:rPr lang="en-US" dirty="0"/>
              <a:t>https://www.google.com/url?sa=i&amp;url=https%3A%2F%2Fwww.fibermall.com%2Fblog%2Fnvidia-dgx-systems.htm&amp;psig=AOvVaw3XV59_Ot9bGihNe070_jv7&amp;ust=1738114132202000&amp;source=images&amp;cd=vfe&amp;opi=89978449&amp;ved=0CBcQjhxqFwoTCKCetO2hl4sDFQAAAAAdAAAAABAE</a:t>
            </a:r>
          </a:p>
          <a:p>
            <a:r>
              <a:rPr lang="en-US" dirty="0"/>
              <a:t>https://www.researchgate.net/figure/MiniPile-and-Other-Pre-Training-Datasets_fig1_370070985</a:t>
            </a:r>
          </a:p>
        </p:txBody>
      </p:sp>
      <p:sp>
        <p:nvSpPr>
          <p:cNvPr id="4" name="Slide Number Placeholder 3">
            <a:extLst>
              <a:ext uri="{FF2B5EF4-FFF2-40B4-BE49-F238E27FC236}">
                <a16:creationId xmlns:a16="http://schemas.microsoft.com/office/drawing/2014/main" id="{D3C7B661-9433-8086-26C1-C9BC17D9F61B}"/>
              </a:ext>
            </a:extLst>
          </p:cNvPr>
          <p:cNvSpPr>
            <a:spLocks noGrp="1"/>
          </p:cNvSpPr>
          <p:nvPr>
            <p:ph type="sldNum" sz="quarter" idx="5"/>
          </p:nvPr>
        </p:nvSpPr>
        <p:spPr/>
        <p:txBody>
          <a:bodyPr/>
          <a:lstStyle/>
          <a:p>
            <a:fld id="{DAC5F5F8-CF2F-46BA-81DC-1E28D791687C}" type="slidenum">
              <a:rPr lang="en-US" smtClean="0"/>
              <a:pPr/>
              <a:t>6</a:t>
            </a:fld>
            <a:endParaRPr lang="en-US"/>
          </a:p>
        </p:txBody>
      </p:sp>
    </p:spTree>
    <p:extLst>
      <p:ext uri="{BB962C8B-B14F-4D97-AF65-F5344CB8AC3E}">
        <p14:creationId xmlns:p14="http://schemas.microsoft.com/office/powerpoint/2010/main" val="30321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075E975-D0F7-1B75-7120-8AF462A0614E}"/>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9445E7E3-2ABB-AF7E-807D-0896AE7EC13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53CBEA84-3C5F-C8FA-0EA8-0C09D120B1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74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B1DFC-9EE9-5C99-77E0-5B0F19CA6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95881-79D7-5584-89BC-7EECC58C1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B9DAC-1C18-D328-7688-18766CF19842}"/>
              </a:ext>
            </a:extLst>
          </p:cNvPr>
          <p:cNvSpPr>
            <a:spLocks noGrp="1"/>
          </p:cNvSpPr>
          <p:nvPr>
            <p:ph type="body" idx="1"/>
          </p:nvPr>
        </p:nvSpPr>
        <p:spPr/>
        <p:txBody>
          <a:bodyPr/>
          <a:lstStyle/>
          <a:p>
            <a:r>
              <a:rPr lang="en-US" dirty="0"/>
              <a:t>https://a.storyblok.com/f/139616/1200x800/e66f483877/downstream-filtering.webp</a:t>
            </a:r>
          </a:p>
        </p:txBody>
      </p:sp>
      <p:sp>
        <p:nvSpPr>
          <p:cNvPr id="4" name="Slide Number Placeholder 3">
            <a:extLst>
              <a:ext uri="{FF2B5EF4-FFF2-40B4-BE49-F238E27FC236}">
                <a16:creationId xmlns:a16="http://schemas.microsoft.com/office/drawing/2014/main" id="{7081A484-D449-E551-326F-E39686A6B6A9}"/>
              </a:ext>
            </a:extLst>
          </p:cNvPr>
          <p:cNvSpPr>
            <a:spLocks noGrp="1"/>
          </p:cNvSpPr>
          <p:nvPr>
            <p:ph type="sldNum" sz="quarter" idx="5"/>
          </p:nvPr>
        </p:nvSpPr>
        <p:spPr/>
        <p:txBody>
          <a:bodyPr/>
          <a:lstStyle/>
          <a:p>
            <a:fld id="{DAC5F5F8-CF2F-46BA-81DC-1E28D791687C}" type="slidenum">
              <a:rPr lang="en-US" smtClean="0"/>
              <a:pPr/>
              <a:t>8</a:t>
            </a:fld>
            <a:endParaRPr lang="en-US"/>
          </a:p>
        </p:txBody>
      </p:sp>
    </p:spTree>
    <p:extLst>
      <p:ext uri="{BB962C8B-B14F-4D97-AF65-F5344CB8AC3E}">
        <p14:creationId xmlns:p14="http://schemas.microsoft.com/office/powerpoint/2010/main" val="128884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D1A77-0A3D-35BA-9F75-0A71476C1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E75FE-DE23-3802-726E-5BEB68475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F3510-B2D0-46E6-477A-61316BFA83F4}"/>
              </a:ext>
            </a:extLst>
          </p:cNvPr>
          <p:cNvSpPr>
            <a:spLocks noGrp="1"/>
          </p:cNvSpPr>
          <p:nvPr>
            <p:ph type="body" idx="1"/>
          </p:nvPr>
        </p:nvSpPr>
        <p:spPr/>
        <p:txBody>
          <a:bodyPr/>
          <a:lstStyle/>
          <a:p>
            <a:r>
              <a:rPr lang="en-US" dirty="0"/>
              <a:t>https://miro.medium.com/v2/resize:fit:828/format:webp/0*d9yJ5xIqdbDyjCYR.gif</a:t>
            </a:r>
          </a:p>
          <a:p>
            <a:r>
              <a:rPr lang="en-US" dirty="0"/>
              <a:t>https://www.youtube.com/watch?v=9-Jl0dxWQs8&amp;list=PLZHQObOWTQDNU6R1_67000Dx_ZCJB-3pi&amp;index=8</a:t>
            </a:r>
          </a:p>
        </p:txBody>
      </p:sp>
      <p:sp>
        <p:nvSpPr>
          <p:cNvPr id="4" name="Slide Number Placeholder 3">
            <a:extLst>
              <a:ext uri="{FF2B5EF4-FFF2-40B4-BE49-F238E27FC236}">
                <a16:creationId xmlns:a16="http://schemas.microsoft.com/office/drawing/2014/main" id="{73FF39CD-6F58-DDBC-F1E3-13B46913AD75}"/>
              </a:ext>
            </a:extLst>
          </p:cNvPr>
          <p:cNvSpPr>
            <a:spLocks noGrp="1"/>
          </p:cNvSpPr>
          <p:nvPr>
            <p:ph type="sldNum" sz="quarter" idx="5"/>
          </p:nvPr>
        </p:nvSpPr>
        <p:spPr/>
        <p:txBody>
          <a:bodyPr/>
          <a:lstStyle/>
          <a:p>
            <a:fld id="{DAC5F5F8-CF2F-46BA-81DC-1E28D791687C}" type="slidenum">
              <a:rPr lang="en-US" smtClean="0"/>
              <a:pPr/>
              <a:t>9</a:t>
            </a:fld>
            <a:endParaRPr lang="en-US"/>
          </a:p>
        </p:txBody>
      </p:sp>
    </p:spTree>
    <p:extLst>
      <p:ext uri="{BB962C8B-B14F-4D97-AF65-F5344CB8AC3E}">
        <p14:creationId xmlns:p14="http://schemas.microsoft.com/office/powerpoint/2010/main" val="35707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DA3B6-6BE6-20FA-C299-BF5F4E32C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D415C-4FDA-4DD2-925F-2DE91A39E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271E5-D923-A76C-CAB4-4B59198E339F}"/>
              </a:ext>
            </a:extLst>
          </p:cNvPr>
          <p:cNvSpPr>
            <a:spLocks noGrp="1"/>
          </p:cNvSpPr>
          <p:nvPr>
            <p:ph type="body" idx="1"/>
          </p:nvPr>
        </p:nvSpPr>
        <p:spPr/>
        <p:txBody>
          <a:bodyPr/>
          <a:lstStyle/>
          <a:p>
            <a:r>
              <a:rPr lang="en-US" dirty="0"/>
              <a:t>https://primo.ai/index.php?title=Loss</a:t>
            </a:r>
          </a:p>
        </p:txBody>
      </p:sp>
      <p:sp>
        <p:nvSpPr>
          <p:cNvPr id="4" name="Slide Number Placeholder 3">
            <a:extLst>
              <a:ext uri="{FF2B5EF4-FFF2-40B4-BE49-F238E27FC236}">
                <a16:creationId xmlns:a16="http://schemas.microsoft.com/office/drawing/2014/main" id="{4AB3E4AA-805A-7275-FD0C-FB4713DD50FC}"/>
              </a:ext>
            </a:extLst>
          </p:cNvPr>
          <p:cNvSpPr>
            <a:spLocks noGrp="1"/>
          </p:cNvSpPr>
          <p:nvPr>
            <p:ph type="sldNum" sz="quarter" idx="5"/>
          </p:nvPr>
        </p:nvSpPr>
        <p:spPr/>
        <p:txBody>
          <a:bodyPr/>
          <a:lstStyle/>
          <a:p>
            <a:fld id="{DAC5F5F8-CF2F-46BA-81DC-1E28D791687C}" type="slidenum">
              <a:rPr lang="en-US" smtClean="0"/>
              <a:pPr/>
              <a:t>10</a:t>
            </a:fld>
            <a:endParaRPr lang="en-US"/>
          </a:p>
        </p:txBody>
      </p:sp>
    </p:spTree>
    <p:extLst>
      <p:ext uri="{BB962C8B-B14F-4D97-AF65-F5344CB8AC3E}">
        <p14:creationId xmlns:p14="http://schemas.microsoft.com/office/powerpoint/2010/main" val="2055340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1155701" y="4219047"/>
            <a:ext cx="10033223" cy="3581400"/>
          </a:xfrm>
        </p:spPr>
        <p:txBody>
          <a:bodyPr/>
          <a:lstStyle/>
          <a:p>
            <a:r>
              <a:rPr lang="en-US">
                <a:latin typeface="Arial"/>
                <a:cs typeface="Arial"/>
              </a:rPr>
              <a:t>Lecture 3.3 - Autoregressive </a:t>
            </a:r>
            <a:r>
              <a:rPr lang="en-US" dirty="0">
                <a:latin typeface="Arial"/>
                <a:cs typeface="Arial"/>
              </a:rPr>
              <a:t>Training Transformer LLMs</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4F274-5C0D-A5A3-083E-ABBF3B7B6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0CF95-342E-D47C-7C53-8169461DD21C}"/>
              </a:ext>
            </a:extLst>
          </p:cNvPr>
          <p:cNvSpPr>
            <a:spLocks noGrp="1"/>
          </p:cNvSpPr>
          <p:nvPr>
            <p:ph type="title"/>
          </p:nvPr>
        </p:nvSpPr>
        <p:spPr/>
        <p:txBody>
          <a:bodyPr anchor="ctr"/>
          <a:lstStyle/>
          <a:p>
            <a:pPr algn="l"/>
            <a:r>
              <a:rPr lang="en-US" sz="4000" b="0" dirty="0">
                <a:effectLst/>
              </a:rPr>
              <a:t>Loss Functions for AR Modeling </a:t>
            </a:r>
            <a:endParaRPr lang="en-US" sz="4000" b="0"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AD5E55FB-E9D1-80EA-D295-BB67782A67BC}"/>
              </a:ext>
            </a:extLst>
          </p:cNvPr>
          <p:cNvSpPr>
            <a:spLocks noGrp="1"/>
          </p:cNvSpPr>
          <p:nvPr>
            <p:ph type="body" sz="quarter" idx="10"/>
          </p:nvPr>
        </p:nvSpPr>
        <p:spPr>
          <a:xfrm>
            <a:off x="939865" y="2027105"/>
            <a:ext cx="10815133" cy="7766890"/>
          </a:xfrm>
        </p:spPr>
        <p:txBody>
          <a:bodyPr>
            <a:noAutofit/>
          </a:bodyPr>
          <a:lstStyle/>
          <a:p>
            <a:pPr marL="0" indent="0">
              <a:spcBef>
                <a:spcPts val="0"/>
              </a:spcBef>
              <a:buNone/>
            </a:pPr>
            <a:r>
              <a:rPr lang="en-US" dirty="0"/>
              <a:t>Training autoregressive models requires a loss function that measures how well the model predicts the next token in a sequence.  </a:t>
            </a:r>
          </a:p>
          <a:p>
            <a:pPr marL="0" indent="0">
              <a:spcBef>
                <a:spcPts val="0"/>
              </a:spcBef>
              <a:buNone/>
            </a:pPr>
            <a:r>
              <a:rPr lang="en-US" dirty="0"/>
              <a:t>The choice of loss function directly impacts the model's ability to generalize, handle uncertainty, and produce coherent outputs.  </a:t>
            </a:r>
          </a:p>
          <a:p>
            <a:pPr marL="0" indent="0">
              <a:spcBef>
                <a:spcPts val="0"/>
              </a:spcBef>
              <a:buNone/>
            </a:pPr>
            <a:endParaRPr lang="en-US" dirty="0"/>
          </a:p>
          <a:p>
            <a:pPr marL="0" indent="0">
              <a:spcBef>
                <a:spcPts val="0"/>
              </a:spcBef>
              <a:buNone/>
            </a:pPr>
            <a:r>
              <a:rPr lang="en-US" dirty="0"/>
              <a:t>While </a:t>
            </a:r>
            <a:r>
              <a:rPr lang="en-US" b="1" dirty="0"/>
              <a:t>Cross-Entropy Loss </a:t>
            </a:r>
            <a:r>
              <a:rPr lang="en-US" dirty="0"/>
              <a:t>is the standard choice, enhancements like </a:t>
            </a:r>
            <a:r>
              <a:rPr lang="en-US" b="1" dirty="0"/>
              <a:t>Label Smoothing </a:t>
            </a:r>
            <a:r>
              <a:rPr lang="en-US" dirty="0"/>
              <a:t>are often used to address challenges like overconfidence and overfitting.</a:t>
            </a:r>
          </a:p>
          <a:p>
            <a:pPr marL="0" indent="0">
              <a:spcBef>
                <a:spcPts val="0"/>
              </a:spcBef>
              <a:buNone/>
            </a:pPr>
            <a:endParaRPr lang="en-US" dirty="0"/>
          </a:p>
          <a:p>
            <a:pPr marL="0" indent="0">
              <a:spcBef>
                <a:spcPts val="0"/>
              </a:spcBef>
              <a:buNone/>
            </a:pPr>
            <a:endParaRPr lang="en-US" dirty="0"/>
          </a:p>
          <a:p>
            <a:pPr marL="0" indent="0">
              <a:spcBef>
                <a:spcPts val="0"/>
              </a:spcBef>
              <a:buNone/>
            </a:pPr>
            <a:r>
              <a:rPr lang="en-US" b="1" dirty="0"/>
              <a:t>Cross-Entropy Loss</a:t>
            </a:r>
          </a:p>
          <a:p>
            <a:pPr>
              <a:spcBef>
                <a:spcPts val="0"/>
              </a:spcBef>
            </a:pPr>
            <a:r>
              <a:rPr lang="en-US" b="1" dirty="0"/>
              <a:t>Purpose</a:t>
            </a:r>
            <a:r>
              <a:rPr lang="en-US" dirty="0"/>
              <a:t>: Measures the difference between predicted and true token distributions.</a:t>
            </a:r>
          </a:p>
          <a:p>
            <a:pPr>
              <a:spcBef>
                <a:spcPts val="0"/>
              </a:spcBef>
            </a:pPr>
            <a:r>
              <a:rPr lang="en-US" b="1" dirty="0"/>
              <a:t>Key Benefit</a:t>
            </a:r>
            <a:r>
              <a:rPr lang="en-US" dirty="0"/>
              <a:t>: Maximizes likelihood of correct token predictions.  </a:t>
            </a:r>
          </a:p>
          <a:p>
            <a:pPr>
              <a:spcBef>
                <a:spcPts val="0"/>
              </a:spcBef>
            </a:pPr>
            <a:r>
              <a:rPr lang="en-US" b="1" dirty="0"/>
              <a:t>Challenge</a:t>
            </a:r>
            <a:r>
              <a:rPr lang="en-US" dirty="0"/>
              <a:t>: Can lead to overconfident predictions.</a:t>
            </a: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r>
              <a:rPr lang="en-US" b="1" dirty="0"/>
              <a:t>Label Smoothing</a:t>
            </a:r>
          </a:p>
          <a:p>
            <a:pPr>
              <a:spcBef>
                <a:spcPts val="0"/>
              </a:spcBef>
            </a:pPr>
            <a:r>
              <a:rPr lang="en-US" b="1" dirty="0"/>
              <a:t>Purpose</a:t>
            </a:r>
            <a:r>
              <a:rPr lang="en-US" dirty="0"/>
              <a:t>: Reduces overconfidence by distributing some probability mass to incorrect tokens. </a:t>
            </a:r>
          </a:p>
          <a:p>
            <a:pPr>
              <a:spcBef>
                <a:spcPts val="0"/>
              </a:spcBef>
            </a:pPr>
            <a:r>
              <a:rPr lang="en-US" b="1" dirty="0"/>
              <a:t>Key Benefit</a:t>
            </a:r>
            <a:r>
              <a:rPr lang="en-US" dirty="0"/>
              <a:t>: Improves generalization and reduces overfitting.</a:t>
            </a:r>
          </a:p>
          <a:p>
            <a:pPr marL="0" indent="0">
              <a:buNone/>
            </a:pPr>
            <a:endParaRPr lang="en-US" b="1" dirty="0"/>
          </a:p>
        </p:txBody>
      </p:sp>
      <p:pic>
        <p:nvPicPr>
          <p:cNvPr id="5" name="Picture 4">
            <a:extLst>
              <a:ext uri="{FF2B5EF4-FFF2-40B4-BE49-F238E27FC236}">
                <a16:creationId xmlns:a16="http://schemas.microsoft.com/office/drawing/2014/main" id="{661E0CC2-8697-DB33-241F-1E14E9FE8FDD}"/>
              </a:ext>
            </a:extLst>
          </p:cNvPr>
          <p:cNvPicPr>
            <a:picLocks noChangeAspect="1"/>
          </p:cNvPicPr>
          <p:nvPr/>
        </p:nvPicPr>
        <p:blipFill>
          <a:blip r:embed="rId3"/>
          <a:stretch>
            <a:fillRect/>
          </a:stretch>
        </p:blipFill>
        <p:spPr>
          <a:xfrm>
            <a:off x="13035838" y="5783855"/>
            <a:ext cx="4061369" cy="1239061"/>
          </a:xfrm>
          <a:prstGeom prst="rect">
            <a:avLst/>
          </a:prstGeom>
        </p:spPr>
      </p:pic>
      <p:pic>
        <p:nvPicPr>
          <p:cNvPr id="7" name="Picture 6">
            <a:extLst>
              <a:ext uri="{FF2B5EF4-FFF2-40B4-BE49-F238E27FC236}">
                <a16:creationId xmlns:a16="http://schemas.microsoft.com/office/drawing/2014/main" id="{27A11903-0087-7C29-BAD4-4C2DBA082C29}"/>
              </a:ext>
            </a:extLst>
          </p:cNvPr>
          <p:cNvPicPr>
            <a:picLocks noChangeAspect="1"/>
          </p:cNvPicPr>
          <p:nvPr/>
        </p:nvPicPr>
        <p:blipFill>
          <a:blip r:embed="rId4"/>
          <a:stretch>
            <a:fillRect/>
          </a:stretch>
        </p:blipFill>
        <p:spPr>
          <a:xfrm>
            <a:off x="12568144" y="8010431"/>
            <a:ext cx="5556703" cy="1337470"/>
          </a:xfrm>
          <a:prstGeom prst="rect">
            <a:avLst/>
          </a:prstGeom>
        </p:spPr>
      </p:pic>
      <p:pic>
        <p:nvPicPr>
          <p:cNvPr id="9" name="Picture 8">
            <a:extLst>
              <a:ext uri="{FF2B5EF4-FFF2-40B4-BE49-F238E27FC236}">
                <a16:creationId xmlns:a16="http://schemas.microsoft.com/office/drawing/2014/main" id="{CC1C80B5-138F-F48F-9C20-B60A9D0BC2E5}"/>
              </a:ext>
            </a:extLst>
          </p:cNvPr>
          <p:cNvPicPr>
            <a:picLocks noChangeAspect="1"/>
          </p:cNvPicPr>
          <p:nvPr/>
        </p:nvPicPr>
        <p:blipFill>
          <a:blip r:embed="rId5"/>
          <a:stretch>
            <a:fillRect/>
          </a:stretch>
        </p:blipFill>
        <p:spPr>
          <a:xfrm>
            <a:off x="12603296" y="9347901"/>
            <a:ext cx="5486400" cy="512263"/>
          </a:xfrm>
          <a:prstGeom prst="rect">
            <a:avLst/>
          </a:prstGeom>
        </p:spPr>
      </p:pic>
      <p:pic>
        <p:nvPicPr>
          <p:cNvPr id="10" name="Picture 9">
            <a:extLst>
              <a:ext uri="{FF2B5EF4-FFF2-40B4-BE49-F238E27FC236}">
                <a16:creationId xmlns:a16="http://schemas.microsoft.com/office/drawing/2014/main" id="{9838BB3C-719B-F272-05D3-754C7BEA5B20}"/>
              </a:ext>
            </a:extLst>
          </p:cNvPr>
          <p:cNvPicPr>
            <a:picLocks noChangeAspect="1"/>
          </p:cNvPicPr>
          <p:nvPr/>
        </p:nvPicPr>
        <p:blipFill>
          <a:blip r:embed="rId6"/>
          <a:stretch>
            <a:fillRect/>
          </a:stretch>
        </p:blipFill>
        <p:spPr>
          <a:xfrm>
            <a:off x="12946195" y="939099"/>
            <a:ext cx="4800600" cy="4781550"/>
          </a:xfrm>
          <a:prstGeom prst="rect">
            <a:avLst/>
          </a:prstGeom>
        </p:spPr>
      </p:pic>
    </p:spTree>
    <p:extLst>
      <p:ext uri="{BB962C8B-B14F-4D97-AF65-F5344CB8AC3E}">
        <p14:creationId xmlns:p14="http://schemas.microsoft.com/office/powerpoint/2010/main" val="217810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E67CA75-747A-8A6C-0FC0-60D3BDA058E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AAEF765-345F-DC99-8410-CE98EC29F51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Input Context Considerations</a:t>
            </a:r>
          </a:p>
        </p:txBody>
      </p:sp>
    </p:spTree>
    <p:extLst>
      <p:ext uri="{BB962C8B-B14F-4D97-AF65-F5344CB8AC3E}">
        <p14:creationId xmlns:p14="http://schemas.microsoft.com/office/powerpoint/2010/main" val="8898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EBEBB-5275-4F08-D19C-C8694699D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9061E-C26A-4000-9D77-7D67104B3B8F}"/>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Sequence Length Considerations – Accuracy  </a:t>
            </a:r>
          </a:p>
        </p:txBody>
      </p:sp>
      <p:sp>
        <p:nvSpPr>
          <p:cNvPr id="3" name="Text Placeholder 2">
            <a:extLst>
              <a:ext uri="{FF2B5EF4-FFF2-40B4-BE49-F238E27FC236}">
                <a16:creationId xmlns:a16="http://schemas.microsoft.com/office/drawing/2014/main" id="{6DD59471-8703-6B43-8393-D5C8B57134FC}"/>
              </a:ext>
            </a:extLst>
          </p:cNvPr>
          <p:cNvSpPr>
            <a:spLocks noGrp="1"/>
          </p:cNvSpPr>
          <p:nvPr>
            <p:ph type="body" sz="quarter" idx="10"/>
          </p:nvPr>
        </p:nvSpPr>
        <p:spPr>
          <a:xfrm>
            <a:off x="939866" y="2456761"/>
            <a:ext cx="8453535" cy="6392035"/>
          </a:xfrm>
        </p:spPr>
        <p:txBody>
          <a:bodyPr>
            <a:noAutofit/>
          </a:bodyPr>
          <a:lstStyle/>
          <a:p>
            <a:pPr marL="0" indent="0">
              <a:buNone/>
            </a:pPr>
            <a:r>
              <a:rPr lang="en-US" dirty="0"/>
              <a:t>Impact of Sequence Length on Accuracy</a:t>
            </a:r>
          </a:p>
          <a:p>
            <a:r>
              <a:rPr lang="en-US" dirty="0"/>
              <a:t>Longer Sequences: </a:t>
            </a:r>
          </a:p>
          <a:p>
            <a:pPr lvl="1"/>
            <a:r>
              <a:rPr lang="en-US" dirty="0"/>
              <a:t>Capture more context, improving predictions for tasks requiring long-term dependencies (e.g., summarization or story generation). </a:t>
            </a:r>
          </a:p>
          <a:p>
            <a:pPr lvl="1"/>
            <a:r>
              <a:rPr lang="en-US" dirty="0"/>
              <a:t>Higher accuracy for generating coherent and contextually relevant outputs.</a:t>
            </a:r>
          </a:p>
          <a:p>
            <a:pPr lvl="1"/>
            <a:r>
              <a:rPr lang="en-US" dirty="0"/>
              <a:t>Challenge: Increased computational complexity and risk of vanishing gradients.</a:t>
            </a:r>
          </a:p>
          <a:p>
            <a:r>
              <a:rPr lang="en-US" dirty="0"/>
              <a:t>Shorter Sequences:</a:t>
            </a:r>
          </a:p>
          <a:p>
            <a:pPr lvl="1"/>
            <a:r>
              <a:rPr lang="en-US" dirty="0"/>
              <a:t>Faster training and inference due to reduced computational demand.</a:t>
            </a:r>
          </a:p>
          <a:p>
            <a:pPr lvl="1"/>
            <a:r>
              <a:rPr lang="en-US" dirty="0"/>
              <a:t>Limited context window leads to poorer predictions for context-heavy tasks.</a:t>
            </a:r>
          </a:p>
        </p:txBody>
      </p:sp>
      <p:pic>
        <p:nvPicPr>
          <p:cNvPr id="5122" name="Picture 2">
            <a:extLst>
              <a:ext uri="{FF2B5EF4-FFF2-40B4-BE49-F238E27FC236}">
                <a16:creationId xmlns:a16="http://schemas.microsoft.com/office/drawing/2014/main" id="{34E56045-546B-4DED-DD9B-1579D5EB5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571" y="1828203"/>
            <a:ext cx="7548238" cy="38245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653358E-3A8B-1638-599A-CF4134D11B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1" t="3907" r="1111" b="2347"/>
          <a:stretch/>
        </p:blipFill>
        <p:spPr bwMode="auto">
          <a:xfrm>
            <a:off x="9812431" y="5848202"/>
            <a:ext cx="8114631" cy="409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71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755EA-0203-F206-56D5-EC6B42056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57E05-FA95-E715-9C0E-686EC48B374F}"/>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Sequence Length Considerations - Memory</a:t>
            </a:r>
          </a:p>
        </p:txBody>
      </p:sp>
      <p:sp>
        <p:nvSpPr>
          <p:cNvPr id="3" name="Text Placeholder 2">
            <a:extLst>
              <a:ext uri="{FF2B5EF4-FFF2-40B4-BE49-F238E27FC236}">
                <a16:creationId xmlns:a16="http://schemas.microsoft.com/office/drawing/2014/main" id="{6EB15023-419F-5E32-5542-8DE9D58BD78C}"/>
              </a:ext>
            </a:extLst>
          </p:cNvPr>
          <p:cNvSpPr>
            <a:spLocks noGrp="1"/>
          </p:cNvSpPr>
          <p:nvPr>
            <p:ph type="body" sz="quarter" idx="10"/>
          </p:nvPr>
        </p:nvSpPr>
        <p:spPr>
          <a:xfrm>
            <a:off x="939866" y="1700827"/>
            <a:ext cx="16918476" cy="4380483"/>
          </a:xfrm>
        </p:spPr>
        <p:txBody>
          <a:bodyPr numCol="2">
            <a:noAutofit/>
          </a:bodyPr>
          <a:lstStyle/>
          <a:p>
            <a:pPr marL="0" indent="0">
              <a:lnSpc>
                <a:spcPct val="100000"/>
              </a:lnSpc>
              <a:spcBef>
                <a:spcPts val="0"/>
              </a:spcBef>
              <a:buNone/>
            </a:pPr>
            <a:r>
              <a:rPr lang="en-US" b="1" dirty="0">
                <a:solidFill>
                  <a:srgbClr val="0E0E0E"/>
                </a:solidFill>
              </a:rPr>
              <a:t>Longer Sequences:</a:t>
            </a:r>
          </a:p>
          <a:p>
            <a:pPr>
              <a:lnSpc>
                <a:spcPct val="100000"/>
              </a:lnSpc>
              <a:spcBef>
                <a:spcPts val="0"/>
              </a:spcBef>
            </a:pPr>
            <a:r>
              <a:rPr lang="en-US" dirty="0">
                <a:solidFill>
                  <a:srgbClr val="0E0E0E"/>
                </a:solidFill>
              </a:rPr>
              <a:t>Quadratic Growth in Attention: Memory usage scales as O(</a:t>
            </a:r>
            <a:r>
              <a:rPr lang="en-US" i="1" dirty="0">
                <a:solidFill>
                  <a:srgbClr val="0E0E0E"/>
                </a:solidFill>
              </a:rPr>
              <a:t>n</a:t>
            </a:r>
            <a:r>
              <a:rPr lang="en-US" dirty="0">
                <a:solidFill>
                  <a:srgbClr val="0E0E0E"/>
                </a:solidFill>
              </a:rPr>
              <a:t>^2), where </a:t>
            </a:r>
            <a:r>
              <a:rPr lang="en-US" i="1" dirty="0">
                <a:solidFill>
                  <a:srgbClr val="0E0E0E"/>
                </a:solidFill>
              </a:rPr>
              <a:t>n </a:t>
            </a:r>
            <a:r>
              <a:rPr lang="en-US" dirty="0">
                <a:solidFill>
                  <a:srgbClr val="0E0E0E"/>
                </a:solidFill>
              </a:rPr>
              <a:t>is the sequence length.  </a:t>
            </a:r>
          </a:p>
          <a:p>
            <a:pPr>
              <a:lnSpc>
                <a:spcPct val="100000"/>
              </a:lnSpc>
              <a:spcBef>
                <a:spcPts val="0"/>
              </a:spcBef>
            </a:pPr>
            <a:r>
              <a:rPr lang="en-US" dirty="0">
                <a:solidFill>
                  <a:srgbClr val="0E0E0E"/>
                </a:solidFill>
              </a:rPr>
              <a:t>Increases storage requirements for activations, attention weights, and gradients during training.</a:t>
            </a:r>
          </a:p>
          <a:p>
            <a:pPr marL="0" indent="0">
              <a:lnSpc>
                <a:spcPct val="100000"/>
              </a:lnSpc>
              <a:spcBef>
                <a:spcPts val="0"/>
              </a:spcBef>
              <a:buNone/>
            </a:pPr>
            <a:r>
              <a:rPr lang="en-US" b="1" dirty="0">
                <a:solidFill>
                  <a:srgbClr val="0E0E0E"/>
                </a:solidFill>
              </a:rPr>
              <a:t>Shorter Sequences:</a:t>
            </a:r>
          </a:p>
          <a:p>
            <a:pPr>
              <a:lnSpc>
                <a:spcPct val="100000"/>
              </a:lnSpc>
              <a:spcBef>
                <a:spcPts val="0"/>
              </a:spcBef>
            </a:pPr>
            <a:r>
              <a:rPr lang="en-US" dirty="0">
                <a:solidFill>
                  <a:srgbClr val="0E0E0E"/>
                </a:solidFill>
              </a:rPr>
              <a:t>Reduce memory consumption, enabling faster training and inference.</a:t>
            </a:r>
          </a:p>
          <a:p>
            <a:pPr>
              <a:lnSpc>
                <a:spcPct val="100000"/>
              </a:lnSpc>
              <a:spcBef>
                <a:spcPts val="0"/>
              </a:spcBef>
            </a:pPr>
            <a:r>
              <a:rPr lang="en-US" dirty="0">
                <a:solidFill>
                  <a:srgbClr val="0E0E0E"/>
                </a:solidFill>
              </a:rPr>
              <a:t>May sacrifice context, impacting accuracy for tasks requiring long-term dependencies.</a:t>
            </a:r>
          </a:p>
          <a:p>
            <a:pPr marL="0" indent="0">
              <a:lnSpc>
                <a:spcPct val="100000"/>
              </a:lnSpc>
              <a:spcBef>
                <a:spcPts val="0"/>
              </a:spcBef>
              <a:buNone/>
            </a:pPr>
            <a:endParaRPr lang="en-US" dirty="0">
              <a:solidFill>
                <a:srgbClr val="0E0E0E"/>
              </a:solidFill>
            </a:endParaRPr>
          </a:p>
          <a:p>
            <a:pPr marL="0" indent="0">
              <a:lnSpc>
                <a:spcPct val="100000"/>
              </a:lnSpc>
              <a:spcBef>
                <a:spcPts val="0"/>
              </a:spcBef>
              <a:buNone/>
            </a:pPr>
            <a:r>
              <a:rPr lang="en-US" b="1" dirty="0">
                <a:solidFill>
                  <a:srgbClr val="0E0E0E"/>
                </a:solidFill>
              </a:rPr>
              <a:t>Memory Bottlenecks</a:t>
            </a:r>
          </a:p>
          <a:p>
            <a:pPr>
              <a:lnSpc>
                <a:spcPct val="100000"/>
              </a:lnSpc>
              <a:spcBef>
                <a:spcPts val="0"/>
              </a:spcBef>
            </a:pPr>
            <a:r>
              <a:rPr lang="en-US" dirty="0">
                <a:solidFill>
                  <a:srgbClr val="0E0E0E"/>
                </a:solidFill>
              </a:rPr>
              <a:t>Self-Attention Mechanism: Stores attention matrices for all tokens, consuming significant memory for long sequences.  </a:t>
            </a:r>
          </a:p>
          <a:p>
            <a:pPr>
              <a:lnSpc>
                <a:spcPct val="100000"/>
              </a:lnSpc>
              <a:spcBef>
                <a:spcPts val="0"/>
              </a:spcBef>
            </a:pPr>
            <a:r>
              <a:rPr lang="en-US" dirty="0">
                <a:solidFill>
                  <a:srgbClr val="0E0E0E"/>
                </a:solidFill>
              </a:rPr>
              <a:t>Batch Size Trade-Off: Longer sequences force smaller batch sizes to fit within hardware limits.  </a:t>
            </a:r>
          </a:p>
          <a:p>
            <a:pPr>
              <a:lnSpc>
                <a:spcPct val="100000"/>
              </a:lnSpc>
              <a:spcBef>
                <a:spcPts val="0"/>
              </a:spcBef>
            </a:pPr>
            <a:r>
              <a:rPr lang="en-US" dirty="0">
                <a:solidFill>
                  <a:srgbClr val="0E0E0E"/>
                </a:solidFill>
              </a:rPr>
              <a:t>GPU/TPU Constraints: Limited VRAM in GPUs can bottleneck training for long sequences.</a:t>
            </a:r>
          </a:p>
          <a:p>
            <a:pPr marL="0" indent="0">
              <a:lnSpc>
                <a:spcPct val="100000"/>
              </a:lnSpc>
              <a:spcBef>
                <a:spcPts val="0"/>
              </a:spcBef>
              <a:buNone/>
            </a:pPr>
            <a:endParaRPr lang="en-US" dirty="0">
              <a:solidFill>
                <a:srgbClr val="0E0E0E"/>
              </a:solidFill>
            </a:endParaRPr>
          </a:p>
        </p:txBody>
      </p:sp>
      <p:pic>
        <p:nvPicPr>
          <p:cNvPr id="6146" name="Picture 2">
            <a:extLst>
              <a:ext uri="{FF2B5EF4-FFF2-40B4-BE49-F238E27FC236}">
                <a16:creationId xmlns:a16="http://schemas.microsoft.com/office/drawing/2014/main" id="{B29EFD4F-7165-0CED-239E-E566C156D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273" y="5728785"/>
            <a:ext cx="13536298" cy="402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58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B54AA-758F-27DC-0C31-45F575F3B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DC081-6498-4B8E-8836-56DABE880D76}"/>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In-Context Learning (a look ahead) </a:t>
            </a:r>
          </a:p>
        </p:txBody>
      </p:sp>
      <p:sp>
        <p:nvSpPr>
          <p:cNvPr id="3" name="Text Placeholder 2">
            <a:extLst>
              <a:ext uri="{FF2B5EF4-FFF2-40B4-BE49-F238E27FC236}">
                <a16:creationId xmlns:a16="http://schemas.microsoft.com/office/drawing/2014/main" id="{3352FAEC-9E68-FCCC-6C5C-495772AE776F}"/>
              </a:ext>
            </a:extLst>
          </p:cNvPr>
          <p:cNvSpPr>
            <a:spLocks noGrp="1"/>
          </p:cNvSpPr>
          <p:nvPr>
            <p:ph type="body" sz="quarter" idx="10"/>
          </p:nvPr>
        </p:nvSpPr>
        <p:spPr>
          <a:xfrm>
            <a:off x="939867" y="2648278"/>
            <a:ext cx="8843112" cy="7310970"/>
          </a:xfrm>
        </p:spPr>
        <p:txBody>
          <a:bodyPr>
            <a:noAutofit/>
          </a:bodyPr>
          <a:lstStyle/>
          <a:p>
            <a:pPr marL="0" indent="0">
              <a:buNone/>
            </a:pPr>
            <a:r>
              <a:rPr lang="en-US" b="1" dirty="0"/>
              <a:t>In-Context Learning (ICL) </a:t>
            </a:r>
            <a:r>
              <a:rPr lang="en-US" dirty="0"/>
              <a:t>allows language models to learn and perform tasks simply by being provided examples in their input, without any additional fine-tuning. Instead of updating model weights, the model uses its existing knowledge to infer patterns and generate appropriate outputs. </a:t>
            </a:r>
          </a:p>
          <a:p>
            <a:pPr marL="0" indent="0">
              <a:buNone/>
            </a:pPr>
            <a:endParaRPr lang="en-US" dirty="0"/>
          </a:p>
          <a:p>
            <a:pPr marL="0" indent="0">
              <a:buNone/>
            </a:pPr>
            <a:r>
              <a:rPr lang="en-US" dirty="0"/>
              <a:t>GPT-3 demonstrated remarkable generalization across tasks with zero-shot, one-shot, and few-shot learning using a single model.</a:t>
            </a:r>
          </a:p>
          <a:p>
            <a:r>
              <a:rPr lang="en-US" dirty="0"/>
              <a:t>In ICL, all examples and task instructions must fit into the context window. </a:t>
            </a:r>
          </a:p>
          <a:p>
            <a:r>
              <a:rPr lang="en-US" dirty="0"/>
              <a:t>A larger window allows the model to incorporate more task-specific information or handle more complex prompts. </a:t>
            </a:r>
          </a:p>
          <a:p>
            <a:r>
              <a:rPr lang="en-US" dirty="0"/>
              <a:t>However, longer windows also increase computational costs and memory requirements, highlighting the trade-off between accuracy and efficiency.</a:t>
            </a:r>
          </a:p>
        </p:txBody>
      </p:sp>
      <p:pic>
        <p:nvPicPr>
          <p:cNvPr id="5" name="Picture 4">
            <a:extLst>
              <a:ext uri="{FF2B5EF4-FFF2-40B4-BE49-F238E27FC236}">
                <a16:creationId xmlns:a16="http://schemas.microsoft.com/office/drawing/2014/main" id="{A45C4887-42A0-B639-5F06-8822E7346CAE}"/>
              </a:ext>
            </a:extLst>
          </p:cNvPr>
          <p:cNvPicPr>
            <a:picLocks noChangeAspect="1"/>
          </p:cNvPicPr>
          <p:nvPr/>
        </p:nvPicPr>
        <p:blipFill>
          <a:blip r:embed="rId3"/>
          <a:srcRect l="5021" t="7210"/>
          <a:stretch/>
        </p:blipFill>
        <p:spPr>
          <a:xfrm>
            <a:off x="10951707" y="808218"/>
            <a:ext cx="6876495" cy="3680120"/>
          </a:xfrm>
          <a:prstGeom prst="rect">
            <a:avLst/>
          </a:prstGeom>
        </p:spPr>
      </p:pic>
      <p:pic>
        <p:nvPicPr>
          <p:cNvPr id="7" name="Picture 6">
            <a:extLst>
              <a:ext uri="{FF2B5EF4-FFF2-40B4-BE49-F238E27FC236}">
                <a16:creationId xmlns:a16="http://schemas.microsoft.com/office/drawing/2014/main" id="{A883BC7F-C75E-DC7A-61B9-5D387142128F}"/>
              </a:ext>
            </a:extLst>
          </p:cNvPr>
          <p:cNvPicPr>
            <a:picLocks noChangeAspect="1"/>
          </p:cNvPicPr>
          <p:nvPr/>
        </p:nvPicPr>
        <p:blipFill>
          <a:blip r:embed="rId4"/>
          <a:srcRect l="6844" t="9979" r="51426" b="37423"/>
          <a:stretch/>
        </p:blipFill>
        <p:spPr>
          <a:xfrm>
            <a:off x="10128347" y="4723971"/>
            <a:ext cx="4362679" cy="4335282"/>
          </a:xfrm>
          <a:prstGeom prst="rect">
            <a:avLst/>
          </a:prstGeom>
        </p:spPr>
      </p:pic>
      <p:pic>
        <p:nvPicPr>
          <p:cNvPr id="8" name="Picture 7">
            <a:extLst>
              <a:ext uri="{FF2B5EF4-FFF2-40B4-BE49-F238E27FC236}">
                <a16:creationId xmlns:a16="http://schemas.microsoft.com/office/drawing/2014/main" id="{CB03692B-0037-E33C-4816-0ECA9736256E}"/>
              </a:ext>
            </a:extLst>
          </p:cNvPr>
          <p:cNvPicPr>
            <a:picLocks noChangeAspect="1"/>
          </p:cNvPicPr>
          <p:nvPr/>
        </p:nvPicPr>
        <p:blipFill>
          <a:blip r:embed="rId4"/>
          <a:srcRect l="6657" t="66359" r="53366"/>
          <a:stretch/>
        </p:blipFill>
        <p:spPr>
          <a:xfrm>
            <a:off x="14369154" y="5475383"/>
            <a:ext cx="3918845" cy="2599981"/>
          </a:xfrm>
          <a:prstGeom prst="rect">
            <a:avLst/>
          </a:prstGeom>
        </p:spPr>
      </p:pic>
    </p:spTree>
    <p:extLst>
      <p:ext uri="{BB962C8B-B14F-4D97-AF65-F5344CB8AC3E}">
        <p14:creationId xmlns:p14="http://schemas.microsoft.com/office/powerpoint/2010/main" val="144494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7F0C675-EC12-A1D8-F4C4-AD5C6F3D9C4F}"/>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23C768D8-8D86-2646-5404-F1DAF4C829F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Challenging in Autoregressive Training</a:t>
            </a:r>
          </a:p>
        </p:txBody>
      </p:sp>
    </p:spTree>
    <p:extLst>
      <p:ext uri="{BB962C8B-B14F-4D97-AF65-F5344CB8AC3E}">
        <p14:creationId xmlns:p14="http://schemas.microsoft.com/office/powerpoint/2010/main" val="420724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3E887-667C-C892-061D-5A1B927EF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454C9-0C49-D4CF-9382-16FE27DA4D7A}"/>
              </a:ext>
            </a:extLst>
          </p:cNvPr>
          <p:cNvSpPr>
            <a:spLocks noGrp="1"/>
          </p:cNvSpPr>
          <p:nvPr>
            <p:ph type="title"/>
          </p:nvPr>
        </p:nvSpPr>
        <p:spPr>
          <a:xfrm>
            <a:off x="1177730" y="164961"/>
            <a:ext cx="15773400" cy="1988345"/>
          </a:xfrm>
        </p:spPr>
        <p:txBody>
          <a:bodyPr anchor="ctr"/>
          <a:lstStyle/>
          <a:p>
            <a:pPr algn="l"/>
            <a:r>
              <a:rPr lang="en-US" sz="4000" b="0" i="0" dirty="0">
                <a:solidFill>
                  <a:srgbClr val="000000"/>
                </a:solidFill>
                <a:effectLst/>
                <a:latin typeface="Arial" panose="020B0604020202020204" pitchFamily="34" charset="0"/>
              </a:rPr>
              <a:t>Causal Masking for AR Model Training</a:t>
            </a:r>
          </a:p>
        </p:txBody>
      </p:sp>
      <p:sp>
        <p:nvSpPr>
          <p:cNvPr id="3" name="Text Placeholder 2">
            <a:extLst>
              <a:ext uri="{FF2B5EF4-FFF2-40B4-BE49-F238E27FC236}">
                <a16:creationId xmlns:a16="http://schemas.microsoft.com/office/drawing/2014/main" id="{4719A35F-1E37-468C-986E-A97E4625806B}"/>
              </a:ext>
            </a:extLst>
          </p:cNvPr>
          <p:cNvSpPr>
            <a:spLocks noGrp="1"/>
          </p:cNvSpPr>
          <p:nvPr>
            <p:ph type="body" sz="quarter" idx="10"/>
          </p:nvPr>
        </p:nvSpPr>
        <p:spPr>
          <a:xfrm>
            <a:off x="939866" y="2648278"/>
            <a:ext cx="9933782" cy="6947414"/>
          </a:xfrm>
        </p:spPr>
        <p:txBody>
          <a:bodyPr>
            <a:noAutofit/>
          </a:bodyPr>
          <a:lstStyle/>
          <a:p>
            <a:pPr marL="0" indent="0">
              <a:buNone/>
            </a:pPr>
            <a:r>
              <a:rPr lang="en-US" b="1" dirty="0"/>
              <a:t>Causal Masking</a:t>
            </a:r>
          </a:p>
          <a:p>
            <a:pPr marL="0" indent="0">
              <a:buNone/>
            </a:pPr>
            <a:endParaRPr lang="en-US" b="1" dirty="0"/>
          </a:p>
          <a:p>
            <a:pPr>
              <a:spcBef>
                <a:spcPts val="0"/>
              </a:spcBef>
            </a:pPr>
            <a:r>
              <a:rPr lang="en-US" dirty="0"/>
              <a:t>Ensures that each token can only attend to previous tokens in the sequence.</a:t>
            </a:r>
          </a:p>
          <a:p>
            <a:pPr>
              <a:spcBef>
                <a:spcPts val="0"/>
              </a:spcBef>
            </a:pPr>
            <a:r>
              <a:rPr lang="en-US" dirty="0"/>
              <a:t>Used during training to prevent "cheating" by looking at future tokens.</a:t>
            </a:r>
          </a:p>
          <a:p>
            <a:pPr>
              <a:spcBef>
                <a:spcPts val="0"/>
              </a:spcBef>
            </a:pPr>
            <a:r>
              <a:rPr lang="en-US" dirty="0"/>
              <a:t>Implemented via a triangular attention mask where:</a:t>
            </a:r>
          </a:p>
          <a:p>
            <a:pPr lvl="1">
              <a:spcBef>
                <a:spcPts val="0"/>
              </a:spcBef>
            </a:pPr>
            <a:r>
              <a:rPr lang="en-US" dirty="0"/>
              <a:t>Upper triangular elements are set to -infinity (ignored in </a:t>
            </a:r>
            <a:r>
              <a:rPr lang="en-US" dirty="0" err="1"/>
              <a:t>softmax</a:t>
            </a:r>
            <a:r>
              <a:rPr lang="en-US" dirty="0"/>
              <a:t>).</a:t>
            </a:r>
          </a:p>
          <a:p>
            <a:pPr>
              <a:spcBef>
                <a:spcPts val="0"/>
              </a:spcBef>
            </a:pPr>
            <a:r>
              <a:rPr lang="en-US" dirty="0"/>
              <a:t>Lower triangular elements allow attention to past tokens.</a:t>
            </a:r>
          </a:p>
          <a:p>
            <a:pPr marL="0" indent="0">
              <a:buNone/>
            </a:pPr>
            <a:endParaRPr lang="en-US" b="1" dirty="0"/>
          </a:p>
          <a:p>
            <a:pPr marL="0" indent="0">
              <a:buNone/>
            </a:pPr>
            <a:r>
              <a:rPr lang="en-US" b="1" dirty="0"/>
              <a:t>Exposure Bias</a:t>
            </a:r>
          </a:p>
          <a:p>
            <a:pPr marL="0" indent="0">
              <a:buNone/>
            </a:pPr>
            <a:endParaRPr lang="en-US" b="1" dirty="0"/>
          </a:p>
          <a:p>
            <a:pPr marL="0">
              <a:lnSpc>
                <a:spcPct val="100000"/>
              </a:lnSpc>
              <a:spcBef>
                <a:spcPts val="0"/>
              </a:spcBef>
            </a:pPr>
            <a:r>
              <a:rPr lang="en-US" dirty="0"/>
              <a:t>Training Phase (Teacher Forcing): The model is fed the ground-truth previous tokens to predict the next token.</a:t>
            </a:r>
          </a:p>
          <a:p>
            <a:pPr marL="0">
              <a:lnSpc>
                <a:spcPct val="100000"/>
              </a:lnSpc>
              <a:spcBef>
                <a:spcPts val="0"/>
              </a:spcBef>
            </a:pPr>
            <a:r>
              <a:rPr lang="en-US" dirty="0"/>
              <a:t>Inference Phase: The model generates its own tokens iteratively, which may contain errors.</a:t>
            </a:r>
          </a:p>
          <a:p>
            <a:pPr marL="0">
              <a:lnSpc>
                <a:spcPct val="100000"/>
              </a:lnSpc>
              <a:spcBef>
                <a:spcPts val="0"/>
              </a:spcBef>
            </a:pPr>
            <a:r>
              <a:rPr lang="en-US" dirty="0"/>
              <a:t>Errors propagate because future predictions depend on past outputs.</a:t>
            </a:r>
          </a:p>
          <a:p>
            <a:pPr marL="0">
              <a:lnSpc>
                <a:spcPct val="100000"/>
              </a:lnSpc>
              <a:spcBef>
                <a:spcPts val="0"/>
              </a:spcBef>
            </a:pPr>
            <a:r>
              <a:rPr lang="en-US" dirty="0"/>
              <a:t>Leads to cascading errors, especially for long text generation.</a:t>
            </a:r>
            <a:endParaRPr lang="en-US" dirty="0">
              <a:solidFill>
                <a:srgbClr val="0E0E0E"/>
              </a:solidFill>
            </a:endParaRPr>
          </a:p>
        </p:txBody>
      </p:sp>
      <p:pic>
        <p:nvPicPr>
          <p:cNvPr id="5" name="Picture 4">
            <a:extLst>
              <a:ext uri="{FF2B5EF4-FFF2-40B4-BE49-F238E27FC236}">
                <a16:creationId xmlns:a16="http://schemas.microsoft.com/office/drawing/2014/main" id="{4E4DFB66-4BB3-9B6C-2AC0-7F0CE0E6FA03}"/>
              </a:ext>
            </a:extLst>
          </p:cNvPr>
          <p:cNvPicPr>
            <a:picLocks noChangeAspect="1"/>
          </p:cNvPicPr>
          <p:nvPr/>
        </p:nvPicPr>
        <p:blipFill>
          <a:blip r:embed="rId3"/>
          <a:stretch>
            <a:fillRect/>
          </a:stretch>
        </p:blipFill>
        <p:spPr>
          <a:xfrm>
            <a:off x="12680415" y="874298"/>
            <a:ext cx="5257829" cy="4874239"/>
          </a:xfrm>
          <a:prstGeom prst="rect">
            <a:avLst/>
          </a:prstGeom>
        </p:spPr>
      </p:pic>
      <p:sp>
        <p:nvSpPr>
          <p:cNvPr id="10" name="Oval 9">
            <a:extLst>
              <a:ext uri="{FF2B5EF4-FFF2-40B4-BE49-F238E27FC236}">
                <a16:creationId xmlns:a16="http://schemas.microsoft.com/office/drawing/2014/main" id="{FCA52F56-B370-06A7-348C-AA5E019A348B}"/>
              </a:ext>
            </a:extLst>
          </p:cNvPr>
          <p:cNvSpPr/>
          <p:nvPr/>
        </p:nvSpPr>
        <p:spPr>
          <a:xfrm>
            <a:off x="13231259" y="6019506"/>
            <a:ext cx="3338110" cy="33931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6C49AB-4663-435E-E82C-596059A17CCB}"/>
              </a:ext>
            </a:extLst>
          </p:cNvPr>
          <p:cNvSpPr/>
          <p:nvPr/>
        </p:nvSpPr>
        <p:spPr>
          <a:xfrm rot="1610043">
            <a:off x="13451595" y="6848810"/>
            <a:ext cx="2027104" cy="6206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4ED372-A9FE-15E2-5E58-7527DFA73232}"/>
              </a:ext>
            </a:extLst>
          </p:cNvPr>
          <p:cNvSpPr txBox="1"/>
          <p:nvPr/>
        </p:nvSpPr>
        <p:spPr>
          <a:xfrm>
            <a:off x="10954288" y="6019506"/>
            <a:ext cx="2466370" cy="1089529"/>
          </a:xfrm>
          <a:prstGeom prst="rect">
            <a:avLst/>
          </a:prstGeom>
          <a:noFill/>
        </p:spPr>
        <p:txBody>
          <a:bodyPr wrap="square" rtlCol="0" anchor="ctr">
            <a:spAutoFit/>
          </a:bodyPr>
          <a:lstStyle/>
          <a:p>
            <a:pPr algn="ctr">
              <a:lnSpc>
                <a:spcPct val="90000"/>
              </a:lnSpc>
            </a:pPr>
            <a:r>
              <a:rPr lang="en-US" sz="2400" dirty="0">
                <a:latin typeface="Arial" panose="020B0604020202020204" pitchFamily="34" charset="0"/>
                <a:cs typeface="Arial" panose="020B0604020202020204" pitchFamily="34" charset="0"/>
              </a:rPr>
              <a:t>Domain of “correct” responses</a:t>
            </a:r>
          </a:p>
        </p:txBody>
      </p:sp>
      <p:sp>
        <p:nvSpPr>
          <p:cNvPr id="13" name="TextBox 12">
            <a:extLst>
              <a:ext uri="{FF2B5EF4-FFF2-40B4-BE49-F238E27FC236}">
                <a16:creationId xmlns:a16="http://schemas.microsoft.com/office/drawing/2014/main" id="{64FA0332-F834-5027-767C-899C66E24274}"/>
              </a:ext>
            </a:extLst>
          </p:cNvPr>
          <p:cNvSpPr txBox="1"/>
          <p:nvPr/>
        </p:nvSpPr>
        <p:spPr>
          <a:xfrm>
            <a:off x="11227874" y="8930242"/>
            <a:ext cx="2466370" cy="1089529"/>
          </a:xfrm>
          <a:prstGeom prst="rect">
            <a:avLst/>
          </a:prstGeom>
          <a:noFill/>
        </p:spPr>
        <p:txBody>
          <a:bodyPr wrap="square" rtlCol="0" anchor="ctr">
            <a:spAutoFit/>
          </a:bodyPr>
          <a:lstStyle/>
          <a:p>
            <a:pPr algn="ctr">
              <a:lnSpc>
                <a:spcPct val="90000"/>
              </a:lnSpc>
            </a:pPr>
            <a:r>
              <a:rPr lang="en-US" sz="2400" dirty="0">
                <a:latin typeface="Arial" panose="020B0604020202020204" pitchFamily="34" charset="0"/>
                <a:cs typeface="Arial" panose="020B0604020202020204" pitchFamily="34" charset="0"/>
              </a:rPr>
              <a:t>Domain of all possible responses</a:t>
            </a:r>
          </a:p>
        </p:txBody>
      </p:sp>
      <p:cxnSp>
        <p:nvCxnSpPr>
          <p:cNvPr id="15" name="Straight Arrow Connector 14">
            <a:extLst>
              <a:ext uri="{FF2B5EF4-FFF2-40B4-BE49-F238E27FC236}">
                <a16:creationId xmlns:a16="http://schemas.microsoft.com/office/drawing/2014/main" id="{CCBD7B9A-F314-6789-4E7A-13C3166F4819}"/>
              </a:ext>
            </a:extLst>
          </p:cNvPr>
          <p:cNvCxnSpPr>
            <a:endCxn id="11" idx="2"/>
          </p:cNvCxnSpPr>
          <p:nvPr/>
        </p:nvCxnSpPr>
        <p:spPr>
          <a:xfrm>
            <a:off x="12889735" y="6564270"/>
            <a:ext cx="671002" cy="137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1A70BA4-534A-9552-8F1D-C443FED9B3F4}"/>
              </a:ext>
            </a:extLst>
          </p:cNvPr>
          <p:cNvCxnSpPr>
            <a:cxnSpLocks/>
          </p:cNvCxnSpPr>
          <p:nvPr/>
        </p:nvCxnSpPr>
        <p:spPr>
          <a:xfrm flipV="1">
            <a:off x="13560737" y="8572285"/>
            <a:ext cx="671002" cy="357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177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4D286-4630-1CDC-5BFE-745FF774E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2EE87-858C-B1F5-AA45-4C20E2D18561}"/>
              </a:ext>
            </a:extLst>
          </p:cNvPr>
          <p:cNvSpPr>
            <a:spLocks noGrp="1"/>
          </p:cNvSpPr>
          <p:nvPr>
            <p:ph type="title"/>
          </p:nvPr>
        </p:nvSpPr>
        <p:spPr>
          <a:xfrm>
            <a:off x="1177730" y="164961"/>
            <a:ext cx="15773400" cy="1988345"/>
          </a:xfrm>
        </p:spPr>
        <p:txBody>
          <a:bodyPr anchor="ctr"/>
          <a:lstStyle/>
          <a:p>
            <a:pPr algn="l"/>
            <a:r>
              <a:rPr lang="en-US" sz="4000" b="0" i="0" dirty="0">
                <a:solidFill>
                  <a:srgbClr val="000000"/>
                </a:solidFill>
                <a:effectLst/>
                <a:latin typeface="Arial" panose="020B0604020202020204" pitchFamily="34" charset="0"/>
              </a:rPr>
              <a:t>Training / Inference Parallelism for AR Models – Beam Search</a:t>
            </a:r>
          </a:p>
        </p:txBody>
      </p:sp>
      <p:sp>
        <p:nvSpPr>
          <p:cNvPr id="3" name="Text Placeholder 2">
            <a:extLst>
              <a:ext uri="{FF2B5EF4-FFF2-40B4-BE49-F238E27FC236}">
                <a16:creationId xmlns:a16="http://schemas.microsoft.com/office/drawing/2014/main" id="{F6C761A3-A9F8-1534-09BB-4BE3E6EAC3C8}"/>
              </a:ext>
            </a:extLst>
          </p:cNvPr>
          <p:cNvSpPr>
            <a:spLocks noGrp="1"/>
          </p:cNvSpPr>
          <p:nvPr>
            <p:ph type="body" sz="quarter" idx="10"/>
          </p:nvPr>
        </p:nvSpPr>
        <p:spPr>
          <a:xfrm>
            <a:off x="961900" y="2043241"/>
            <a:ext cx="10099035" cy="6200518"/>
          </a:xfrm>
        </p:spPr>
        <p:txBody>
          <a:bodyPr>
            <a:noAutofit/>
          </a:bodyPr>
          <a:lstStyle/>
          <a:p>
            <a:pPr marL="0" indent="0">
              <a:spcBef>
                <a:spcPts val="0"/>
              </a:spcBef>
              <a:buNone/>
            </a:pPr>
            <a:r>
              <a:rPr lang="en-US" sz="2000" dirty="0"/>
              <a:t>Instead of greedily selecting the single best next token at each step (greedy decoding), </a:t>
            </a:r>
            <a:r>
              <a:rPr lang="en-US" sz="2000" b="1" dirty="0"/>
              <a:t>Beam Search </a:t>
            </a:r>
            <a:r>
              <a:rPr lang="en-US" sz="2000" dirty="0"/>
              <a:t>keeps track of the top k (beam size) candidate sequences at each timestep. Each partial sequence is expanded by all possible next tokens, and only the top k overall are retained for the next iteration.</a:t>
            </a:r>
          </a:p>
          <a:p>
            <a:pPr marL="0" indent="0">
              <a:spcBef>
                <a:spcPts val="0"/>
              </a:spcBef>
              <a:buNone/>
            </a:pPr>
            <a:endParaRPr lang="en-US" sz="2000" dirty="0"/>
          </a:p>
          <a:p>
            <a:pPr marL="0" indent="0">
              <a:spcBef>
                <a:spcPts val="0"/>
              </a:spcBef>
              <a:buNone/>
            </a:pPr>
            <a:r>
              <a:rPr lang="en-US" sz="2000" b="1" dirty="0"/>
              <a:t>Motivation</a:t>
            </a:r>
            <a:endParaRPr lang="en-US" sz="2000" dirty="0"/>
          </a:p>
          <a:p>
            <a:pPr>
              <a:spcBef>
                <a:spcPts val="0"/>
              </a:spcBef>
            </a:pPr>
            <a:r>
              <a:rPr lang="en-US" sz="2000" b="1" dirty="0"/>
              <a:t>Balanced Exploration</a:t>
            </a:r>
            <a:r>
              <a:rPr lang="en-US" sz="2000" dirty="0"/>
              <a:t>: A middle ground between purely greedy decoding (fast but prone to errors) and exhaustive search (exponential time).</a:t>
            </a:r>
          </a:p>
          <a:p>
            <a:pPr>
              <a:spcBef>
                <a:spcPts val="0"/>
              </a:spcBef>
            </a:pPr>
            <a:r>
              <a:rPr lang="en-US" sz="2000" b="1" dirty="0"/>
              <a:t>Quality Improvement</a:t>
            </a:r>
            <a:r>
              <a:rPr lang="en-US" sz="2000" dirty="0"/>
              <a:t>: Better chance of finding a high-probability sequence (e.g., for translation) compared to greedy search.</a:t>
            </a:r>
          </a:p>
          <a:p>
            <a:pPr>
              <a:spcBef>
                <a:spcPts val="0"/>
              </a:spcBef>
            </a:pPr>
            <a:endParaRPr lang="en-US" sz="2000" dirty="0"/>
          </a:p>
          <a:p>
            <a:pPr marL="0" indent="0">
              <a:spcBef>
                <a:spcPts val="0"/>
              </a:spcBef>
              <a:buNone/>
            </a:pPr>
            <a:r>
              <a:rPr lang="en-US" sz="2000" b="1" dirty="0"/>
              <a:t>Advantages</a:t>
            </a:r>
            <a:endParaRPr lang="en-US" sz="2000" dirty="0"/>
          </a:p>
          <a:p>
            <a:pPr>
              <a:spcBef>
                <a:spcPts val="0"/>
              </a:spcBef>
            </a:pPr>
            <a:r>
              <a:rPr lang="en-US" sz="2000" dirty="0"/>
              <a:t>Higher-likelihood sequences compared to greedy sampling.</a:t>
            </a:r>
          </a:p>
          <a:p>
            <a:pPr>
              <a:spcBef>
                <a:spcPts val="0"/>
              </a:spcBef>
            </a:pPr>
            <a:r>
              <a:rPr lang="en-US" sz="2000" dirty="0"/>
              <a:t>Reduces the likelihood of local optima (short-sighted choices).</a:t>
            </a:r>
          </a:p>
          <a:p>
            <a:pPr>
              <a:spcBef>
                <a:spcPts val="0"/>
              </a:spcBef>
            </a:pPr>
            <a:endParaRPr lang="en-US" sz="2000" dirty="0"/>
          </a:p>
          <a:p>
            <a:pPr marL="0" indent="0">
              <a:spcBef>
                <a:spcPts val="0"/>
              </a:spcBef>
              <a:buNone/>
            </a:pPr>
            <a:r>
              <a:rPr lang="en-US" sz="2000" b="1" dirty="0"/>
              <a:t>Limitations</a:t>
            </a:r>
            <a:endParaRPr lang="en-US" sz="2000" dirty="0"/>
          </a:p>
          <a:p>
            <a:pPr>
              <a:spcBef>
                <a:spcPts val="0"/>
              </a:spcBef>
            </a:pPr>
            <a:r>
              <a:rPr lang="en-US" sz="2000" b="1" dirty="0"/>
              <a:t>Computationally Expensive</a:t>
            </a:r>
            <a:r>
              <a:rPr lang="en-US" sz="2000" dirty="0"/>
              <a:t>: Larger beam sizes increase computation.</a:t>
            </a:r>
          </a:p>
          <a:p>
            <a:pPr>
              <a:spcBef>
                <a:spcPts val="0"/>
              </a:spcBef>
            </a:pPr>
            <a:r>
              <a:rPr lang="en-US" sz="2000" b="1" dirty="0"/>
              <a:t>Diversity Trade-off</a:t>
            </a:r>
            <a:r>
              <a:rPr lang="en-US" sz="2000" dirty="0"/>
              <a:t>: Can converge to similar or repetitive sequences if the model's probability mass is heavily skewed.</a:t>
            </a:r>
          </a:p>
          <a:p>
            <a:pPr>
              <a:spcBef>
                <a:spcPts val="0"/>
              </a:spcBef>
            </a:pPr>
            <a:r>
              <a:rPr lang="en-US" sz="2000" dirty="0"/>
              <a:t>Not guaranteed to find the true global optimum but often works well in practice.</a:t>
            </a:r>
          </a:p>
          <a:p>
            <a:endParaRPr lang="en-US" sz="2000" b="1" dirty="0"/>
          </a:p>
        </p:txBody>
      </p:sp>
      <p:pic>
        <p:nvPicPr>
          <p:cNvPr id="8194" name="Picture 2">
            <a:extLst>
              <a:ext uri="{FF2B5EF4-FFF2-40B4-BE49-F238E27FC236}">
                <a16:creationId xmlns:a16="http://schemas.microsoft.com/office/drawing/2014/main" id="{5C741470-66E7-DC32-6EF6-F84214229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765" y="1602463"/>
            <a:ext cx="6559250" cy="38333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545BE3-3598-440C-035B-E5619CFA71D7}"/>
              </a:ext>
            </a:extLst>
          </p:cNvPr>
          <p:cNvSpPr txBox="1"/>
          <p:nvPr/>
        </p:nvSpPr>
        <p:spPr>
          <a:xfrm>
            <a:off x="11276765" y="5722386"/>
            <a:ext cx="6770933" cy="4524315"/>
          </a:xfrm>
          <a:prstGeom prst="rect">
            <a:avLst/>
          </a:prstGeom>
          <a:solidFill>
            <a:schemeClr val="bg1">
              <a:lumMod val="95000"/>
            </a:schemeClr>
          </a:solidFill>
        </p:spPr>
        <p:txBody>
          <a:bodyPr wrap="square">
            <a:spAutoFit/>
          </a:bodyPr>
          <a:lstStyle/>
          <a:p>
            <a:pPr marL="0" indent="0">
              <a:spcBef>
                <a:spcPts val="0"/>
              </a:spcBef>
              <a:buNone/>
            </a:pPr>
            <a:r>
              <a:rPr lang="en-US" sz="2000" b="1" dirty="0"/>
              <a:t>Usage in LLMs</a:t>
            </a:r>
            <a:endParaRPr lang="en-US" sz="2000" dirty="0"/>
          </a:p>
          <a:p>
            <a:pPr marL="0" indent="0">
              <a:spcBef>
                <a:spcPts val="0"/>
              </a:spcBef>
              <a:buNone/>
            </a:pPr>
            <a:r>
              <a:rPr lang="en-US" sz="2000" dirty="0"/>
              <a:t>Commonly used in tasks demanding correctness or coherence (machine translation, summarization).</a:t>
            </a:r>
          </a:p>
          <a:p>
            <a:pPr marL="0" indent="0">
              <a:spcBef>
                <a:spcPts val="0"/>
              </a:spcBef>
              <a:buNone/>
            </a:pPr>
            <a:r>
              <a:rPr lang="en-US" sz="2000" dirty="0"/>
              <a:t>May reduce the creative “variety” found in purely stochastic sampling methods.</a:t>
            </a:r>
          </a:p>
          <a:p>
            <a:pPr marL="0" indent="0">
              <a:spcBef>
                <a:spcPts val="0"/>
              </a:spcBef>
              <a:buNone/>
            </a:pPr>
            <a:endParaRPr lang="en-US" sz="2000" dirty="0"/>
          </a:p>
          <a:p>
            <a:pPr marL="0" indent="0">
              <a:spcBef>
                <a:spcPts val="0"/>
              </a:spcBef>
              <a:buNone/>
            </a:pPr>
            <a:r>
              <a:rPr lang="en-US" sz="1400" dirty="0">
                <a:latin typeface="Consolas" panose="020B0609020204030204" pitchFamily="49" charset="0"/>
              </a:rPr>
              <a:t>from transformers import AutoTokenizer, AutoModelForSeq2SeqLM</a:t>
            </a:r>
          </a:p>
          <a:p>
            <a:pPr marL="0" indent="0">
              <a:spcBef>
                <a:spcPts val="0"/>
              </a:spcBef>
              <a:buNone/>
            </a:pPr>
            <a:r>
              <a:rPr lang="en-US" sz="1400" dirty="0">
                <a:latin typeface="Consolas" panose="020B0609020204030204" pitchFamily="49" charset="0"/>
              </a:rPr>
              <a:t>tokenizer = </a:t>
            </a:r>
            <a:r>
              <a:rPr lang="en-US" sz="1400" dirty="0" err="1">
                <a:latin typeface="Consolas" panose="020B0609020204030204" pitchFamily="49" charset="0"/>
              </a:rPr>
              <a:t>AutoTokenizer.from_pretrained</a:t>
            </a:r>
            <a:r>
              <a:rPr lang="en-US" sz="1400" dirty="0">
                <a:latin typeface="Consolas" panose="020B0609020204030204" pitchFamily="49" charset="0"/>
              </a:rPr>
              <a:t>("t5-base")</a:t>
            </a:r>
          </a:p>
          <a:p>
            <a:pPr marL="0" indent="0">
              <a:spcBef>
                <a:spcPts val="0"/>
              </a:spcBef>
              <a:buNone/>
            </a:pPr>
            <a:r>
              <a:rPr lang="en-US" sz="1400" dirty="0">
                <a:latin typeface="Consolas" panose="020B0609020204030204" pitchFamily="49" charset="0"/>
              </a:rPr>
              <a:t>model = AutoModelForSeq2SeqLM.from_pretrained("t5-base")</a:t>
            </a:r>
          </a:p>
          <a:p>
            <a:pPr marL="0" indent="0">
              <a:spcBef>
                <a:spcPts val="0"/>
              </a:spcBef>
              <a:buNone/>
            </a:pPr>
            <a:r>
              <a:rPr lang="en-US" sz="1400" dirty="0" err="1">
                <a:latin typeface="Consolas" panose="020B0609020204030204" pitchFamily="49" charset="0"/>
              </a:rPr>
              <a:t>encoder_input_str</a:t>
            </a:r>
            <a:r>
              <a:rPr lang="en-US" sz="1400" dirty="0">
                <a:latin typeface="Consolas" panose="020B0609020204030204" pitchFamily="49" charset="0"/>
              </a:rPr>
              <a:t> = "translate English to German: How old are you?"</a:t>
            </a:r>
          </a:p>
          <a:p>
            <a:pPr marL="0" indent="0">
              <a:spcBef>
                <a:spcPts val="0"/>
              </a:spcBef>
              <a:buNone/>
            </a:pPr>
            <a:r>
              <a:rPr lang="en-US" sz="1400" dirty="0" err="1">
                <a:latin typeface="Consolas" panose="020B0609020204030204" pitchFamily="49" charset="0"/>
              </a:rPr>
              <a:t>input_ids</a:t>
            </a:r>
            <a:r>
              <a:rPr lang="en-US" sz="1400" dirty="0">
                <a:latin typeface="Consolas" panose="020B0609020204030204" pitchFamily="49" charset="0"/>
              </a:rPr>
              <a:t> = tokenizer(</a:t>
            </a:r>
            <a:r>
              <a:rPr lang="en-US" sz="1400" dirty="0" err="1">
                <a:latin typeface="Consolas" panose="020B0609020204030204" pitchFamily="49" charset="0"/>
              </a:rPr>
              <a:t>encoder_input_str</a:t>
            </a:r>
            <a:r>
              <a:rPr lang="en-US" sz="1400" dirty="0">
                <a:latin typeface="Consolas" panose="020B0609020204030204" pitchFamily="49" charset="0"/>
              </a:rPr>
              <a:t>, </a:t>
            </a:r>
            <a:r>
              <a:rPr lang="en-US" sz="1400" dirty="0" err="1">
                <a:latin typeface="Consolas" panose="020B0609020204030204" pitchFamily="49" charset="0"/>
              </a:rPr>
              <a:t>return_tensors</a:t>
            </a:r>
            <a:r>
              <a:rPr lang="en-US" sz="1400" dirty="0">
                <a:latin typeface="Consolas" panose="020B0609020204030204" pitchFamily="49" charset="0"/>
              </a:rPr>
              <a:t>="pt").</a:t>
            </a:r>
            <a:r>
              <a:rPr lang="en-US" sz="1400" dirty="0" err="1">
                <a:latin typeface="Consolas" panose="020B0609020204030204" pitchFamily="49" charset="0"/>
              </a:rPr>
              <a:t>input_ids</a:t>
            </a:r>
            <a:endParaRPr lang="en-US" sz="1400" dirty="0">
              <a:latin typeface="Consolas" panose="020B0609020204030204" pitchFamily="49" charset="0"/>
            </a:endParaRPr>
          </a:p>
          <a:p>
            <a:pPr marL="0" indent="0">
              <a:spcBef>
                <a:spcPts val="0"/>
              </a:spcBef>
              <a:buNone/>
            </a:pPr>
            <a:r>
              <a:rPr lang="en-US" sz="1400" dirty="0">
                <a:latin typeface="Consolas" panose="020B0609020204030204" pitchFamily="49" charset="0"/>
              </a:rPr>
              <a:t>outputs = </a:t>
            </a:r>
            <a:r>
              <a:rPr lang="en-US" sz="1400" dirty="0" err="1">
                <a:latin typeface="Consolas" panose="020B0609020204030204" pitchFamily="49" charset="0"/>
              </a:rPr>
              <a:t>model.generate</a:t>
            </a:r>
            <a:r>
              <a:rPr lang="en-US" sz="1400" dirty="0">
                <a:latin typeface="Consolas" panose="020B0609020204030204" pitchFamily="49" charset="0"/>
              </a:rPr>
              <a:t>(</a:t>
            </a:r>
          </a:p>
          <a:p>
            <a:pPr marL="0" indent="0">
              <a:spcBef>
                <a:spcPts val="0"/>
              </a:spcBef>
              <a:buNone/>
            </a:pPr>
            <a:r>
              <a:rPr lang="en-US" sz="1400" dirty="0">
                <a:latin typeface="Consolas" panose="020B0609020204030204" pitchFamily="49" charset="0"/>
              </a:rPr>
              <a:t>    </a:t>
            </a:r>
            <a:r>
              <a:rPr lang="en-US" sz="1400" dirty="0" err="1">
                <a:latin typeface="Consolas" panose="020B0609020204030204" pitchFamily="49" charset="0"/>
              </a:rPr>
              <a:t>input_ids</a:t>
            </a:r>
            <a:r>
              <a:rPr lang="en-US" sz="1400" dirty="0">
                <a:latin typeface="Consolas" panose="020B0609020204030204" pitchFamily="49" charset="0"/>
              </a:rPr>
              <a:t>,</a:t>
            </a:r>
          </a:p>
          <a:p>
            <a:pPr marL="0" indent="0">
              <a:spcBef>
                <a:spcPts val="0"/>
              </a:spcBef>
              <a:buNone/>
            </a:pPr>
            <a:r>
              <a:rPr lang="en-US" sz="1400" dirty="0">
                <a:latin typeface="Consolas" panose="020B0609020204030204" pitchFamily="49" charset="0"/>
              </a:rPr>
              <a:t>    </a:t>
            </a:r>
            <a:r>
              <a:rPr lang="en-US" sz="1400" b="1" dirty="0" err="1">
                <a:solidFill>
                  <a:srgbClr val="3C3C3C"/>
                </a:solidFill>
                <a:latin typeface="Consolas" panose="020B0609020204030204" pitchFamily="49" charset="0"/>
              </a:rPr>
              <a:t>num_beams</a:t>
            </a:r>
            <a:r>
              <a:rPr lang="en-US" sz="1400" b="1" dirty="0">
                <a:solidFill>
                  <a:srgbClr val="3C3C3C"/>
                </a:solidFill>
                <a:latin typeface="Consolas" panose="020B0609020204030204" pitchFamily="49" charset="0"/>
              </a:rPr>
              <a:t>=10,</a:t>
            </a:r>
          </a:p>
          <a:p>
            <a:pPr marL="0" indent="0">
              <a:spcBef>
                <a:spcPts val="0"/>
              </a:spcBef>
              <a:buNone/>
            </a:pPr>
            <a:r>
              <a:rPr lang="en-US" sz="1400" dirty="0">
                <a:latin typeface="Consolas" panose="020B0609020204030204" pitchFamily="49" charset="0"/>
              </a:rPr>
              <a:t>    </a:t>
            </a:r>
            <a:r>
              <a:rPr lang="en-US" sz="1400" dirty="0" err="1">
                <a:latin typeface="Consolas" panose="020B0609020204030204" pitchFamily="49" charset="0"/>
              </a:rPr>
              <a:t>num_return_sequences</a:t>
            </a:r>
            <a:r>
              <a:rPr lang="en-US" sz="1400" dirty="0">
                <a:latin typeface="Consolas" panose="020B0609020204030204" pitchFamily="49" charset="0"/>
              </a:rPr>
              <a:t>=1,</a:t>
            </a:r>
          </a:p>
          <a:p>
            <a:pPr marL="0" indent="0">
              <a:spcBef>
                <a:spcPts val="0"/>
              </a:spcBef>
              <a:buNone/>
            </a:pPr>
            <a:r>
              <a:rPr lang="en-US" sz="1400" dirty="0">
                <a:latin typeface="Consolas" panose="020B0609020204030204" pitchFamily="49" charset="0"/>
              </a:rPr>
              <a:t>)</a:t>
            </a:r>
          </a:p>
        </p:txBody>
      </p:sp>
    </p:spTree>
    <p:extLst>
      <p:ext uri="{BB962C8B-B14F-4D97-AF65-F5344CB8AC3E}">
        <p14:creationId xmlns:p14="http://schemas.microsoft.com/office/powerpoint/2010/main" val="158063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70FF1-27DE-350F-C537-F64E272BE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20A40-9B19-449F-0D48-96AE35D2ACF7}"/>
              </a:ext>
            </a:extLst>
          </p:cNvPr>
          <p:cNvSpPr>
            <a:spLocks noGrp="1"/>
          </p:cNvSpPr>
          <p:nvPr>
            <p:ph type="title"/>
          </p:nvPr>
        </p:nvSpPr>
        <p:spPr>
          <a:xfrm>
            <a:off x="1177729" y="164961"/>
            <a:ext cx="16151803" cy="1988345"/>
          </a:xfrm>
        </p:spPr>
        <p:txBody>
          <a:bodyPr anchor="ctr"/>
          <a:lstStyle/>
          <a:p>
            <a:pPr algn="l"/>
            <a:r>
              <a:rPr lang="en-US" sz="4000" b="0" i="0" dirty="0">
                <a:solidFill>
                  <a:srgbClr val="000000"/>
                </a:solidFill>
                <a:effectLst/>
                <a:latin typeface="Arial" panose="020B0604020202020204" pitchFamily="34" charset="0"/>
              </a:rPr>
              <a:t>Training / Inference Parallelism for AR Models – Speculative Decoding</a:t>
            </a:r>
          </a:p>
        </p:txBody>
      </p:sp>
      <p:sp>
        <p:nvSpPr>
          <p:cNvPr id="3" name="Text Placeholder 2">
            <a:extLst>
              <a:ext uri="{FF2B5EF4-FFF2-40B4-BE49-F238E27FC236}">
                <a16:creationId xmlns:a16="http://schemas.microsoft.com/office/drawing/2014/main" id="{A5865A4C-D7DB-B002-119A-5426C296AE99}"/>
              </a:ext>
            </a:extLst>
          </p:cNvPr>
          <p:cNvSpPr>
            <a:spLocks noGrp="1"/>
          </p:cNvSpPr>
          <p:nvPr>
            <p:ph type="body" sz="quarter" idx="10"/>
          </p:nvPr>
        </p:nvSpPr>
        <p:spPr>
          <a:xfrm>
            <a:off x="939866" y="1949986"/>
            <a:ext cx="9688517" cy="6898810"/>
          </a:xfrm>
        </p:spPr>
        <p:txBody>
          <a:bodyPr>
            <a:noAutofit/>
          </a:bodyPr>
          <a:lstStyle/>
          <a:p>
            <a:pPr marL="0" indent="0">
              <a:spcBef>
                <a:spcPts val="0"/>
              </a:spcBef>
              <a:buNone/>
            </a:pPr>
            <a:r>
              <a:rPr lang="en-US" sz="2000" dirty="0"/>
              <a:t>Speculative Decoding uses a smaller “draft” model to predict multiple tokens at once, then validates (or corrects) these tokens with the larger LLM.</a:t>
            </a:r>
          </a:p>
          <a:p>
            <a:pPr marL="0" indent="0">
              <a:spcBef>
                <a:spcPts val="0"/>
              </a:spcBef>
              <a:buNone/>
            </a:pPr>
            <a:r>
              <a:rPr lang="en-US" sz="2000" dirty="0"/>
              <a:t>If the large model confirms the predicted tokens, they are accepted in bulk; if not, the incorrect tokens are revised with a follow-up query to the large model.</a:t>
            </a:r>
          </a:p>
          <a:p>
            <a:pPr marL="0" indent="0">
              <a:spcBef>
                <a:spcPts val="0"/>
              </a:spcBef>
              <a:buNone/>
            </a:pPr>
            <a:endParaRPr lang="en-US" sz="2000" dirty="0"/>
          </a:p>
          <a:p>
            <a:pPr marL="0" indent="0">
              <a:spcBef>
                <a:spcPts val="0"/>
              </a:spcBef>
              <a:buNone/>
            </a:pPr>
            <a:r>
              <a:rPr lang="en-US" sz="2000" b="1" dirty="0"/>
              <a:t>Motivation</a:t>
            </a:r>
            <a:endParaRPr lang="en-US" sz="2000" dirty="0"/>
          </a:p>
          <a:p>
            <a:pPr>
              <a:spcBef>
                <a:spcPts val="0"/>
              </a:spcBef>
            </a:pPr>
            <a:r>
              <a:rPr lang="en-US" sz="2000" dirty="0"/>
              <a:t>Reduces the number of expensive calls to the large model by amortizing the “draft” process.</a:t>
            </a:r>
          </a:p>
          <a:p>
            <a:pPr>
              <a:spcBef>
                <a:spcPts val="0"/>
              </a:spcBef>
            </a:pPr>
            <a:r>
              <a:rPr lang="en-US" sz="2000" dirty="0"/>
              <a:t>Aimed at speeding up generation without sacrificing (too much) quality.</a:t>
            </a:r>
          </a:p>
          <a:p>
            <a:pPr marL="0" indent="0">
              <a:spcBef>
                <a:spcPts val="0"/>
              </a:spcBef>
              <a:buNone/>
            </a:pPr>
            <a:endParaRPr lang="en-US" sz="2000" dirty="0"/>
          </a:p>
          <a:p>
            <a:pPr marL="0" indent="0">
              <a:spcBef>
                <a:spcPts val="0"/>
              </a:spcBef>
              <a:buNone/>
            </a:pPr>
            <a:r>
              <a:rPr lang="en-US" sz="2000" b="1" dirty="0"/>
              <a:t>Mechanics</a:t>
            </a:r>
            <a:endParaRPr lang="en-US" sz="2000" dirty="0"/>
          </a:p>
          <a:p>
            <a:pPr>
              <a:spcBef>
                <a:spcPts val="0"/>
              </a:spcBef>
              <a:buFont typeface="+mj-lt"/>
              <a:buAutoNum type="arabicPeriod"/>
            </a:pPr>
            <a:r>
              <a:rPr lang="en-US" sz="2000" b="1" dirty="0"/>
              <a:t>Drafting</a:t>
            </a:r>
            <a:r>
              <a:rPr lang="en-US" sz="2000" dirty="0"/>
              <a:t>: The smaller model proposes a candidate sequence for the next few tokens.</a:t>
            </a:r>
          </a:p>
          <a:p>
            <a:pPr>
              <a:spcBef>
                <a:spcPts val="0"/>
              </a:spcBef>
              <a:buFont typeface="+mj-lt"/>
              <a:buAutoNum type="arabicPeriod"/>
            </a:pPr>
            <a:r>
              <a:rPr lang="en-US" sz="2000" b="1" dirty="0"/>
              <a:t>Verification</a:t>
            </a:r>
            <a:r>
              <a:rPr lang="en-US" sz="2000" dirty="0"/>
              <a:t>: The large model “checks” these tokens.</a:t>
            </a:r>
          </a:p>
          <a:p>
            <a:pPr>
              <a:spcBef>
                <a:spcPts val="0"/>
              </a:spcBef>
              <a:buFont typeface="+mj-lt"/>
              <a:buAutoNum type="arabicPeriod"/>
            </a:pPr>
            <a:r>
              <a:rPr lang="en-US" sz="2000" b="1" dirty="0"/>
              <a:t>Acceptance or Correction</a:t>
            </a:r>
            <a:r>
              <a:rPr lang="en-US" sz="2000" dirty="0"/>
              <a:t>: If tokens match the larger model’s probability distribution, they are accepted; otherwise, the mismatched portion is corrected by sampling from the large model directly.</a:t>
            </a:r>
          </a:p>
          <a:p>
            <a:pPr>
              <a:spcBef>
                <a:spcPts val="0"/>
              </a:spcBef>
              <a:buFont typeface="+mj-lt"/>
              <a:buAutoNum type="arabicPeriod"/>
            </a:pPr>
            <a:endParaRPr lang="en-US" sz="2000" dirty="0"/>
          </a:p>
          <a:p>
            <a:pPr marL="0" indent="0">
              <a:spcBef>
                <a:spcPts val="0"/>
              </a:spcBef>
              <a:buNone/>
            </a:pPr>
            <a:r>
              <a:rPr lang="en-US" sz="2000" b="1" dirty="0"/>
              <a:t>Advantages</a:t>
            </a:r>
            <a:endParaRPr lang="en-US" sz="2000" dirty="0"/>
          </a:p>
          <a:p>
            <a:pPr>
              <a:spcBef>
                <a:spcPts val="0"/>
              </a:spcBef>
            </a:pPr>
            <a:r>
              <a:rPr lang="en-US" sz="2000" dirty="0"/>
              <a:t>Significantly faster generation in practice, especially for long sequences.</a:t>
            </a:r>
          </a:p>
          <a:p>
            <a:pPr>
              <a:spcBef>
                <a:spcPts val="0"/>
              </a:spcBef>
            </a:pPr>
            <a:r>
              <a:rPr lang="en-US" sz="2000" dirty="0"/>
              <a:t>Works well if the smaller model’s predictions are frequently accurate.</a:t>
            </a:r>
          </a:p>
          <a:p>
            <a:pPr marL="0" indent="0">
              <a:spcBef>
                <a:spcPts val="0"/>
              </a:spcBef>
              <a:buNone/>
            </a:pPr>
            <a:endParaRPr lang="en-US" sz="2000" dirty="0"/>
          </a:p>
          <a:p>
            <a:pPr marL="0" indent="0">
              <a:spcBef>
                <a:spcPts val="0"/>
              </a:spcBef>
              <a:buNone/>
            </a:pPr>
            <a:r>
              <a:rPr lang="en-US" sz="2000" b="1" dirty="0"/>
              <a:t>Challenges</a:t>
            </a:r>
            <a:endParaRPr lang="en-US" sz="2000" dirty="0"/>
          </a:p>
          <a:p>
            <a:pPr>
              <a:spcBef>
                <a:spcPts val="0"/>
              </a:spcBef>
            </a:pPr>
            <a:r>
              <a:rPr lang="en-US" sz="2000" dirty="0"/>
              <a:t>Designing the smaller model or “draft” strategy to align closely with the large model’s distribution.</a:t>
            </a:r>
          </a:p>
          <a:p>
            <a:pPr>
              <a:spcBef>
                <a:spcPts val="0"/>
              </a:spcBef>
            </a:pPr>
            <a:r>
              <a:rPr lang="en-US" sz="2000" dirty="0"/>
              <a:t>Managing mismatch: frequent corrections can reduce speed gains and potentially lead to generation artifacts.</a:t>
            </a:r>
          </a:p>
        </p:txBody>
      </p:sp>
      <p:pic>
        <p:nvPicPr>
          <p:cNvPr id="5" name="Video 4">
            <a:hlinkClick r:id="" action="ppaction://media"/>
            <a:extLst>
              <a:ext uri="{FF2B5EF4-FFF2-40B4-BE49-F238E27FC236}">
                <a16:creationId xmlns:a16="http://schemas.microsoft.com/office/drawing/2014/main" id="{BB789F7D-66EE-793C-CABE-E5428861D7D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578956" y="4041378"/>
            <a:ext cx="7620000" cy="31115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26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a:xfrm>
            <a:off x="1155697" y="2197373"/>
            <a:ext cx="9292170" cy="863600"/>
          </a:xfrm>
        </p:spPr>
        <p:txBody>
          <a:bodyPr/>
          <a:lstStyle/>
          <a:p>
            <a:r>
              <a:rPr lang="en-US" dirty="0"/>
              <a:t>Autoregressive Training Transformers LLMs</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p:txBody>
          <a:bodyPr>
            <a:normAutofit lnSpcReduction="10000"/>
          </a:bodyPr>
          <a:lstStyle/>
          <a:p>
            <a:r>
              <a:rPr lang="en-US" dirty="0"/>
              <a:t>Today we introduced autoregressive modeling, where the model predicts the next token given all previous tokens, and discussed how it differs from non-autoregressive models.</a:t>
            </a:r>
          </a:p>
          <a:p>
            <a:r>
              <a:rPr lang="en-US" dirty="0"/>
              <a:t>We examined the training pipeline, covering tokenization, data preprocessing, and training objectives like next-token prediction using Negative Log-Likelihood (NLL).</a:t>
            </a:r>
          </a:p>
          <a:p>
            <a:r>
              <a:rPr lang="en-US" dirty="0"/>
              <a:t>The challenges of autoregressive modeling were highlighted, including exposure bias, balancing long-term dependencies, and hardware constraints due to sequential computation.</a:t>
            </a:r>
          </a:p>
          <a:p>
            <a:r>
              <a:rPr lang="en-US" dirty="0"/>
              <a:t>We discussed input context considerations, including the impact of sequence length on accuracy and memory usage, as well as trade-offs in model efficiency.</a:t>
            </a:r>
          </a:p>
          <a:p>
            <a:r>
              <a:rPr lang="en-US" dirty="0"/>
              <a:t>The lecture introduced beam search as a decoding strategy, comparing it with greedy sampling, and covered speculative decoding, which accelerates inference using a smaller draft model</a:t>
            </a:r>
          </a:p>
          <a:p>
            <a:pPr marL="0" indent="0">
              <a:buNone/>
            </a:pPr>
            <a:endParaRPr lang="en-US" sz="2400" dirty="0"/>
          </a:p>
          <a:p>
            <a:pPr marL="0" indent="0">
              <a:buNone/>
            </a:pPr>
            <a:endParaRPr lang="en-US" dirty="0"/>
          </a:p>
        </p:txBody>
      </p:sp>
      <p:pic>
        <p:nvPicPr>
          <p:cNvPr id="2" name="Video 4">
            <a:hlinkClick r:id="" action="ppaction://media"/>
            <a:extLst>
              <a:ext uri="{FF2B5EF4-FFF2-40B4-BE49-F238E27FC236}">
                <a16:creationId xmlns:a16="http://schemas.microsoft.com/office/drawing/2014/main" id="{2F9C4077-2E76-05FE-6C88-EF6F1834DDD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591313" y="3775708"/>
            <a:ext cx="7620000" cy="31115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43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mute="1">
                <p:cTn id="12" repeatCount="indefinite" fill="remove"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xfrm>
            <a:off x="1155697" y="2726266"/>
            <a:ext cx="15773400" cy="6836187"/>
          </a:xfrm>
          <a:prstGeom prst="rect">
            <a:avLst/>
          </a:prstGeom>
          <a:noFill/>
          <a:ln>
            <a:noFill/>
          </a:ln>
        </p:spPr>
        <p:txBody>
          <a:bodyPr spcFirstLastPara="1" vert="horz" wrap="square" lIns="137138" tIns="68550" rIns="137138" bIns="68550" rtlCol="0" anchor="t" anchorCtr="0">
            <a:noAutofit/>
          </a:bodyPr>
          <a:lstStyle/>
          <a:p>
            <a:pPr algn="l"/>
            <a:r>
              <a:rPr lang="en-US" sz="2800" b="0" i="0" dirty="0">
                <a:solidFill>
                  <a:srgbClr val="000000"/>
                </a:solidFill>
                <a:effectLst/>
                <a:latin typeface="Arial" panose="020B0604020202020204" pitchFamily="34" charset="0"/>
              </a:rPr>
              <a:t>Autoregressive Modeling</a:t>
            </a:r>
          </a:p>
          <a:p>
            <a:pPr algn="l"/>
            <a:r>
              <a:rPr lang="en-US" sz="2800" b="0" i="0" dirty="0">
                <a:solidFill>
                  <a:srgbClr val="000000"/>
                </a:solidFill>
                <a:effectLst/>
                <a:latin typeface="Arial" panose="020B0604020202020204" pitchFamily="34" charset="0"/>
              </a:rPr>
              <a:t>Training Pipeline</a:t>
            </a:r>
          </a:p>
          <a:p>
            <a:pPr algn="l"/>
            <a:r>
              <a:rPr lang="en-US" sz="2800" dirty="0">
                <a:solidFill>
                  <a:srgbClr val="000000"/>
                </a:solidFill>
              </a:rPr>
              <a:t>Input Context Considerations</a:t>
            </a:r>
          </a:p>
          <a:p>
            <a:pPr algn="l"/>
            <a:r>
              <a:rPr lang="en-US" sz="2800" dirty="0">
                <a:solidFill>
                  <a:srgbClr val="000000"/>
                </a:solidFill>
              </a:rPr>
              <a:t>Challenging in Autoregressive Training</a:t>
            </a:r>
          </a:p>
          <a:p>
            <a:pPr algn="l"/>
            <a:endParaRPr lang="en-US" sz="2000" b="0" dirty="0">
              <a:effectLst/>
            </a:endParaRPr>
          </a:p>
          <a:p>
            <a:pPr marL="0" indent="0">
              <a:lnSpc>
                <a:spcPts val="1350"/>
              </a:lnSpc>
              <a:buNone/>
            </a:pPr>
            <a:endParaRPr lang="en-US" sz="2000" b="0"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Autoregressive Modeling</a:t>
            </a: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21CD-799F-996D-F152-A42E675269DD}"/>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Autoregressive Modeling in Language </a:t>
            </a:r>
          </a:p>
        </p:txBody>
      </p:sp>
      <p:sp>
        <p:nvSpPr>
          <p:cNvPr id="3" name="Text Placeholder 2">
            <a:extLst>
              <a:ext uri="{FF2B5EF4-FFF2-40B4-BE49-F238E27FC236}">
                <a16:creationId xmlns:a16="http://schemas.microsoft.com/office/drawing/2014/main" id="{4DA4E768-F9FE-F2AF-41F2-402FB4E8A7A6}"/>
              </a:ext>
            </a:extLst>
          </p:cNvPr>
          <p:cNvSpPr>
            <a:spLocks noGrp="1"/>
          </p:cNvSpPr>
          <p:nvPr>
            <p:ph type="body" sz="quarter" idx="10"/>
          </p:nvPr>
        </p:nvSpPr>
        <p:spPr>
          <a:xfrm>
            <a:off x="939866" y="2069757"/>
            <a:ext cx="10440558" cy="6779039"/>
          </a:xfrm>
        </p:spPr>
        <p:txBody>
          <a:bodyPr>
            <a:noAutofit/>
          </a:bodyPr>
          <a:lstStyle/>
          <a:p>
            <a:pPr marL="0" indent="0">
              <a:buNone/>
            </a:pPr>
            <a:r>
              <a:rPr lang="en-US" dirty="0"/>
              <a:t>In the last lecture the original transformer was introduced as a machine translation tool. We will see, in the next module, that the Transformer model can be converted into what is known as an autoregressive model which is used to predict the next token (e.g. ChatGPT) </a:t>
            </a:r>
          </a:p>
          <a:p>
            <a:pPr marL="0" indent="0">
              <a:buNone/>
            </a:pPr>
            <a:endParaRPr lang="en-US" dirty="0"/>
          </a:p>
          <a:p>
            <a:pPr marL="0" indent="0">
              <a:buNone/>
            </a:pPr>
            <a:r>
              <a:rPr lang="en-US" dirty="0"/>
              <a:t>Autoregressive Modeling</a:t>
            </a:r>
            <a:r>
              <a:rPr lang="en-US" b="1" dirty="0"/>
              <a:t>: </a:t>
            </a:r>
            <a:r>
              <a:rPr lang="en-US" dirty="0"/>
              <a:t>Predict the next token in a sequence given all previous tokens.</a:t>
            </a:r>
          </a:p>
          <a:p>
            <a:pPr marL="0" indent="0">
              <a:buNone/>
            </a:pPr>
            <a:endParaRPr lang="en-US" dirty="0"/>
          </a:p>
          <a:p>
            <a:pPr marL="0" indent="0">
              <a:buNone/>
            </a:pPr>
            <a:r>
              <a:rPr lang="en-US" dirty="0"/>
              <a:t>Transformers are also used in non-autoregressive models, such as bidirectional encoders</a:t>
            </a:r>
          </a:p>
          <a:p>
            <a:pPr marL="0" indent="0">
              <a:buNone/>
            </a:pPr>
            <a:r>
              <a:rPr lang="en-US" dirty="0"/>
              <a:t>These models processes tokens in parallel (e.g., BERT predicts missing words all at once).</a:t>
            </a:r>
          </a:p>
          <a:p>
            <a:pPr marL="0" indent="0" algn="l">
              <a:lnSpc>
                <a:spcPct val="100000"/>
              </a:lnSpc>
              <a:spcBef>
                <a:spcPts val="0"/>
              </a:spcBef>
              <a:buNone/>
            </a:pPr>
            <a:endParaRPr lang="en-US" dirty="0">
              <a:solidFill>
                <a:srgbClr val="0E0E0E"/>
              </a:solidFill>
            </a:endParaRPr>
          </a:p>
        </p:txBody>
      </p:sp>
      <p:pic>
        <p:nvPicPr>
          <p:cNvPr id="4" name="Picture 3">
            <a:extLst>
              <a:ext uri="{FF2B5EF4-FFF2-40B4-BE49-F238E27FC236}">
                <a16:creationId xmlns:a16="http://schemas.microsoft.com/office/drawing/2014/main" id="{DCB5374F-0AA9-6B68-C447-F2D92D42D3F7}"/>
              </a:ext>
            </a:extLst>
          </p:cNvPr>
          <p:cNvPicPr>
            <a:picLocks noChangeAspect="1"/>
          </p:cNvPicPr>
          <p:nvPr/>
        </p:nvPicPr>
        <p:blipFill>
          <a:blip r:embed="rId3"/>
          <a:stretch>
            <a:fillRect/>
          </a:stretch>
        </p:blipFill>
        <p:spPr>
          <a:xfrm>
            <a:off x="12118553" y="5758834"/>
            <a:ext cx="5471555" cy="2008843"/>
          </a:xfrm>
          <a:prstGeom prst="rect">
            <a:avLst/>
          </a:prstGeom>
        </p:spPr>
      </p:pic>
      <p:pic>
        <p:nvPicPr>
          <p:cNvPr id="1026" name="Picture 2">
            <a:extLst>
              <a:ext uri="{FF2B5EF4-FFF2-40B4-BE49-F238E27FC236}">
                <a16:creationId xmlns:a16="http://schemas.microsoft.com/office/drawing/2014/main" id="{E37DE578-37A5-3FF7-0A84-292CECF5C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2296" y="2335576"/>
            <a:ext cx="7285704" cy="254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0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01CE-DF06-92ED-CEE8-DFDA02BE3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CE523-0A79-AED8-6AAC-79B122AC9D44}"/>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Autoregressive Modeling Challenges</a:t>
            </a:r>
          </a:p>
        </p:txBody>
      </p:sp>
      <p:sp>
        <p:nvSpPr>
          <p:cNvPr id="3" name="Text Placeholder 2">
            <a:extLst>
              <a:ext uri="{FF2B5EF4-FFF2-40B4-BE49-F238E27FC236}">
                <a16:creationId xmlns:a16="http://schemas.microsoft.com/office/drawing/2014/main" id="{4CCE11FD-D9AD-3C63-9BAB-1C0CA180FE49}"/>
              </a:ext>
            </a:extLst>
          </p:cNvPr>
          <p:cNvSpPr>
            <a:spLocks noGrp="1"/>
          </p:cNvSpPr>
          <p:nvPr>
            <p:ph type="body" sz="quarter" idx="10"/>
          </p:nvPr>
        </p:nvSpPr>
        <p:spPr>
          <a:xfrm>
            <a:off x="939867" y="1872867"/>
            <a:ext cx="11244788" cy="6975929"/>
          </a:xfrm>
        </p:spPr>
        <p:txBody>
          <a:bodyPr>
            <a:noAutofit/>
          </a:bodyPr>
          <a:lstStyle/>
          <a:p>
            <a:pPr marL="0" indent="0" algn="l">
              <a:lnSpc>
                <a:spcPct val="100000"/>
              </a:lnSpc>
              <a:spcBef>
                <a:spcPts val="0"/>
              </a:spcBef>
              <a:buNone/>
            </a:pPr>
            <a:r>
              <a:rPr lang="en-US" b="1" dirty="0">
                <a:solidFill>
                  <a:srgbClr val="0E0E0E"/>
                </a:solidFill>
              </a:rPr>
              <a:t>Training Objectives</a:t>
            </a:r>
          </a:p>
          <a:p>
            <a:pPr>
              <a:lnSpc>
                <a:spcPct val="100000"/>
              </a:lnSpc>
              <a:spcBef>
                <a:spcPts val="0"/>
              </a:spcBef>
            </a:pPr>
            <a:r>
              <a:rPr lang="en-US" dirty="0">
                <a:solidFill>
                  <a:srgbClr val="0E0E0E"/>
                </a:solidFill>
              </a:rPr>
              <a:t>Difficulty in balancing long-term dependencies with training efficiency.</a:t>
            </a:r>
          </a:p>
          <a:p>
            <a:pPr>
              <a:lnSpc>
                <a:spcPct val="100000"/>
              </a:lnSpc>
              <a:spcBef>
                <a:spcPts val="0"/>
              </a:spcBef>
            </a:pPr>
            <a:r>
              <a:rPr lang="en-US" dirty="0">
                <a:solidFill>
                  <a:srgbClr val="0E0E0E"/>
                </a:solidFill>
              </a:rPr>
              <a:t>Exposure bias: ensuring the model is only exposed to correct prefixes during training, causing errors to compound during inference.</a:t>
            </a:r>
          </a:p>
          <a:p>
            <a:pPr>
              <a:lnSpc>
                <a:spcPct val="100000"/>
              </a:lnSpc>
              <a:spcBef>
                <a:spcPts val="0"/>
              </a:spcBef>
            </a:pPr>
            <a:r>
              <a:rPr lang="en-US" dirty="0">
                <a:solidFill>
                  <a:srgbClr val="0E0E0E"/>
                </a:solidFill>
              </a:rPr>
              <a:t>Limited by the autoregressive nature, leading to slower token-by-token prediction.</a:t>
            </a:r>
          </a:p>
          <a:p>
            <a:pPr>
              <a:lnSpc>
                <a:spcPct val="100000"/>
              </a:lnSpc>
              <a:spcBef>
                <a:spcPts val="0"/>
              </a:spcBef>
            </a:pPr>
            <a:endParaRPr lang="en-US" dirty="0">
              <a:solidFill>
                <a:srgbClr val="0E0E0E"/>
              </a:solidFill>
            </a:endParaRPr>
          </a:p>
          <a:p>
            <a:pPr marL="0" indent="0" algn="l">
              <a:lnSpc>
                <a:spcPct val="100000"/>
              </a:lnSpc>
              <a:spcBef>
                <a:spcPts val="0"/>
              </a:spcBef>
              <a:buNone/>
            </a:pPr>
            <a:r>
              <a:rPr lang="en-US" b="1" dirty="0">
                <a:solidFill>
                  <a:srgbClr val="0E0E0E"/>
                </a:solidFill>
              </a:rPr>
              <a:t>Data Requirements</a:t>
            </a:r>
          </a:p>
          <a:p>
            <a:pPr>
              <a:lnSpc>
                <a:spcPct val="100000"/>
              </a:lnSpc>
              <a:spcBef>
                <a:spcPts val="0"/>
              </a:spcBef>
            </a:pPr>
            <a:r>
              <a:rPr lang="en-US" dirty="0">
                <a:solidFill>
                  <a:srgbClr val="0E0E0E"/>
                </a:solidFill>
              </a:rPr>
              <a:t>Requires extensive, high-quality, and diverse datasets to generalize well.</a:t>
            </a:r>
          </a:p>
          <a:p>
            <a:pPr>
              <a:lnSpc>
                <a:spcPct val="100000"/>
              </a:lnSpc>
              <a:spcBef>
                <a:spcPts val="0"/>
              </a:spcBef>
            </a:pPr>
            <a:r>
              <a:rPr lang="en-US" dirty="0">
                <a:solidFill>
                  <a:srgbClr val="0E0E0E"/>
                </a:solidFill>
              </a:rPr>
              <a:t>Preprocessing and tokenization challenges for multiple languages and domains.</a:t>
            </a:r>
          </a:p>
          <a:p>
            <a:pPr>
              <a:lnSpc>
                <a:spcPct val="100000"/>
              </a:lnSpc>
              <a:spcBef>
                <a:spcPts val="0"/>
              </a:spcBef>
            </a:pPr>
            <a:r>
              <a:rPr lang="en-US" dirty="0">
                <a:solidFill>
                  <a:srgbClr val="0E0E0E"/>
                </a:solidFill>
              </a:rPr>
              <a:t>Bias and representation issues due to skewed data distributions.</a:t>
            </a:r>
          </a:p>
          <a:p>
            <a:pPr>
              <a:lnSpc>
                <a:spcPct val="100000"/>
              </a:lnSpc>
              <a:spcBef>
                <a:spcPts val="0"/>
              </a:spcBef>
            </a:pPr>
            <a:endParaRPr lang="en-US" dirty="0">
              <a:solidFill>
                <a:srgbClr val="0E0E0E"/>
              </a:solidFill>
            </a:endParaRPr>
          </a:p>
          <a:p>
            <a:pPr marL="0" indent="0" algn="l">
              <a:lnSpc>
                <a:spcPct val="100000"/>
              </a:lnSpc>
              <a:spcBef>
                <a:spcPts val="0"/>
              </a:spcBef>
              <a:buNone/>
            </a:pPr>
            <a:r>
              <a:rPr lang="en-US" b="1" dirty="0">
                <a:solidFill>
                  <a:srgbClr val="0E0E0E"/>
                </a:solidFill>
              </a:rPr>
              <a:t>Hardware Requirements</a:t>
            </a:r>
          </a:p>
          <a:p>
            <a:pPr>
              <a:lnSpc>
                <a:spcPct val="100000"/>
              </a:lnSpc>
              <a:spcBef>
                <a:spcPts val="0"/>
              </a:spcBef>
            </a:pPr>
            <a:r>
              <a:rPr lang="en-US" dirty="0">
                <a:solidFill>
                  <a:srgbClr val="0E0E0E"/>
                </a:solidFill>
              </a:rPr>
              <a:t>High computational cost due to sequential nature during training and inference.</a:t>
            </a:r>
          </a:p>
          <a:p>
            <a:pPr>
              <a:lnSpc>
                <a:spcPct val="100000"/>
              </a:lnSpc>
              <a:spcBef>
                <a:spcPts val="0"/>
              </a:spcBef>
            </a:pPr>
            <a:r>
              <a:rPr lang="en-US" dirty="0">
                <a:solidFill>
                  <a:srgbClr val="0E0E0E"/>
                </a:solidFill>
              </a:rPr>
              <a:t>Demands for large-scale distributed systems to handle memory and compute requirements.</a:t>
            </a:r>
          </a:p>
          <a:p>
            <a:pPr>
              <a:lnSpc>
                <a:spcPct val="100000"/>
              </a:lnSpc>
              <a:spcBef>
                <a:spcPts val="0"/>
              </a:spcBef>
            </a:pPr>
            <a:r>
              <a:rPr lang="en-US" dirty="0">
                <a:solidFill>
                  <a:srgbClr val="0E0E0E"/>
                </a:solidFill>
              </a:rPr>
              <a:t>Hardware accelerators (e.g., GPUs, TPUs) necessary for efficiency and scalability.</a:t>
            </a:r>
          </a:p>
        </p:txBody>
      </p:sp>
      <p:pic>
        <p:nvPicPr>
          <p:cNvPr id="2050" name="Picture 2" descr="NVIDIA DGX™ Systems: Revolutionizing AI and Deep Learning Compute Power -  fibermall.com">
            <a:extLst>
              <a:ext uri="{FF2B5EF4-FFF2-40B4-BE49-F238E27FC236}">
                <a16:creationId xmlns:a16="http://schemas.microsoft.com/office/drawing/2014/main" id="{D7E28760-90BB-FC00-671B-B8E59E219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1426" y="6643170"/>
            <a:ext cx="3854528" cy="25696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2031096-B68F-CBF8-65B1-FD152D3C5E64}"/>
              </a:ext>
            </a:extLst>
          </p:cNvPr>
          <p:cNvPicPr>
            <a:picLocks noChangeAspect="1"/>
          </p:cNvPicPr>
          <p:nvPr/>
        </p:nvPicPr>
        <p:blipFill>
          <a:blip r:embed="rId4"/>
          <a:stretch>
            <a:fillRect/>
          </a:stretch>
        </p:blipFill>
        <p:spPr>
          <a:xfrm>
            <a:off x="12184655" y="2197373"/>
            <a:ext cx="5657624" cy="4032562"/>
          </a:xfrm>
          <a:prstGeom prst="rect">
            <a:avLst/>
          </a:prstGeom>
        </p:spPr>
      </p:pic>
    </p:spTree>
    <p:extLst>
      <p:ext uri="{BB962C8B-B14F-4D97-AF65-F5344CB8AC3E}">
        <p14:creationId xmlns:p14="http://schemas.microsoft.com/office/powerpoint/2010/main" val="152327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C62C432-B050-C233-5F74-365E38CD50B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3BF884C-0D26-26C4-D2F9-BCF1449043D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Training Pipeline</a:t>
            </a:r>
          </a:p>
        </p:txBody>
      </p:sp>
    </p:spTree>
    <p:extLst>
      <p:ext uri="{BB962C8B-B14F-4D97-AF65-F5344CB8AC3E}">
        <p14:creationId xmlns:p14="http://schemas.microsoft.com/office/powerpoint/2010/main" val="155291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0419E-8DA8-1227-976C-684F0CB4B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66BD2-B69B-CE51-5376-E41DEB6A5EE9}"/>
              </a:ext>
            </a:extLst>
          </p:cNvPr>
          <p:cNvSpPr>
            <a:spLocks noGrp="1"/>
          </p:cNvSpPr>
          <p:nvPr>
            <p:ph type="title"/>
          </p:nvPr>
        </p:nvSpPr>
        <p:spPr/>
        <p:txBody>
          <a:bodyPr anchor="ctr"/>
          <a:lstStyle/>
          <a:p>
            <a:pPr algn="l"/>
            <a:r>
              <a:rPr lang="en-US" sz="4000" b="0" dirty="0">
                <a:effectLst/>
              </a:rPr>
              <a:t>Training for AR Modeling</a:t>
            </a:r>
            <a:endParaRPr lang="en-US" sz="4000" b="0" i="0" dirty="0">
              <a:solidFill>
                <a:srgbClr val="000000"/>
              </a:solidFill>
              <a:effectLst/>
              <a:latin typeface="Arial" panose="020B0604020202020204" pitchFamily="34" charset="0"/>
            </a:endParaRPr>
          </a:p>
        </p:txBody>
      </p:sp>
      <p:pic>
        <p:nvPicPr>
          <p:cNvPr id="5" name="Picture 4">
            <a:extLst>
              <a:ext uri="{FF2B5EF4-FFF2-40B4-BE49-F238E27FC236}">
                <a16:creationId xmlns:a16="http://schemas.microsoft.com/office/drawing/2014/main" id="{D9A3C725-C656-9CEE-B9DD-824EABE3575E}"/>
              </a:ext>
            </a:extLst>
          </p:cNvPr>
          <p:cNvPicPr>
            <a:picLocks noChangeAspect="1"/>
          </p:cNvPicPr>
          <p:nvPr/>
        </p:nvPicPr>
        <p:blipFill>
          <a:blip r:embed="rId3"/>
          <a:stretch>
            <a:fillRect/>
          </a:stretch>
        </p:blipFill>
        <p:spPr>
          <a:xfrm>
            <a:off x="9913782" y="7970540"/>
            <a:ext cx="6306339" cy="1073420"/>
          </a:xfrm>
          <a:prstGeom prst="rect">
            <a:avLst/>
          </a:prstGeom>
        </p:spPr>
      </p:pic>
      <p:sp>
        <p:nvSpPr>
          <p:cNvPr id="6" name="Rectangle 1">
            <a:extLst>
              <a:ext uri="{FF2B5EF4-FFF2-40B4-BE49-F238E27FC236}">
                <a16:creationId xmlns:a16="http://schemas.microsoft.com/office/drawing/2014/main" id="{8D56EF7C-2CC9-0407-4889-EC3FC293FF15}"/>
              </a:ext>
            </a:extLst>
          </p:cNvPr>
          <p:cNvSpPr>
            <a:spLocks noGrp="1" noChangeArrowheads="1"/>
          </p:cNvSpPr>
          <p:nvPr>
            <p:ph type="body" sz="quarter" idx="10"/>
          </p:nvPr>
        </p:nvSpPr>
        <p:spPr bwMode="auto">
          <a:xfrm>
            <a:off x="939800" y="2224296"/>
            <a:ext cx="8821145" cy="704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mn-lt"/>
              </a:rPr>
              <a:t>Data Preprocessing</a:t>
            </a:r>
            <a:endParaRPr kumimoji="0" lang="en-US" altLang="en-US" b="0" i="0" u="none" strike="noStrike" cap="none" normalizeH="0" baseline="0" dirty="0">
              <a:ln>
                <a:noFill/>
              </a:ln>
              <a:solidFill>
                <a:schemeClr val="tx1"/>
              </a:solidFill>
              <a:effectLst/>
              <a:latin typeface="+mn-lt"/>
            </a:endParaRPr>
          </a:p>
          <a:p>
            <a:pPr marL="457200" indent="-457200" defTabSz="914400" eaLnBrk="0" fontAlgn="base" hangingPunct="0">
              <a:lnSpc>
                <a:spcPct val="100000"/>
              </a:lnSpc>
              <a:spcBef>
                <a:spcPct val="0"/>
              </a:spcBef>
              <a:spcAft>
                <a:spcPct val="0"/>
              </a:spcAft>
              <a:buFont typeface="+mj-lt"/>
              <a:buAutoNum type="arabicPeriod"/>
            </a:pPr>
            <a:r>
              <a:rPr kumimoji="0" lang="en-US" altLang="en-US" b="1" i="0" u="none" strike="noStrike" cap="none" normalizeH="0" baseline="0" dirty="0">
                <a:ln>
                  <a:noFill/>
                </a:ln>
                <a:solidFill>
                  <a:schemeClr val="tx1"/>
                </a:solidFill>
                <a:effectLst/>
                <a:latin typeface="+mn-lt"/>
              </a:rPr>
              <a:t>Tokenization</a:t>
            </a:r>
            <a:r>
              <a:rPr kumimoji="0" lang="en-US" altLang="en-US" b="0" i="0" u="none" strike="noStrike" cap="none" normalizeH="0" baseline="0" dirty="0">
                <a:ln>
                  <a:noFill/>
                </a:ln>
                <a:solidFill>
                  <a:schemeClr val="tx1"/>
                </a:solidFill>
                <a:effectLst/>
                <a:latin typeface="+mn-lt"/>
              </a:rPr>
              <a:t>: Breaking text into tokens (</a:t>
            </a:r>
            <a:r>
              <a:rPr kumimoji="0" lang="en-US" altLang="en-US" b="0" i="0" u="none" strike="noStrike" cap="none" normalizeH="0" baseline="0" dirty="0" err="1">
                <a:ln>
                  <a:noFill/>
                </a:ln>
                <a:solidFill>
                  <a:schemeClr val="tx1"/>
                </a:solidFill>
                <a:effectLst/>
                <a:latin typeface="+mn-lt"/>
              </a:rPr>
              <a:t>subwords</a:t>
            </a:r>
            <a:r>
              <a:rPr kumimoji="0" lang="en-US" altLang="en-US" b="0" i="0" u="none" strike="noStrike" cap="none" normalizeH="0" baseline="0" dirty="0">
                <a:ln>
                  <a:noFill/>
                </a:ln>
                <a:solidFill>
                  <a:schemeClr val="tx1"/>
                </a:solidFill>
                <a:effectLst/>
                <a:latin typeface="+mn-lt"/>
              </a:rPr>
              <a:t>, words, or characters) for sequential modeling.</a:t>
            </a:r>
          </a:p>
          <a:p>
            <a:pPr marL="457200" indent="-457200" defTabSz="914400" eaLnBrk="0" fontAlgn="base" hangingPunct="0">
              <a:lnSpc>
                <a:spcPct val="100000"/>
              </a:lnSpc>
              <a:spcBef>
                <a:spcPct val="0"/>
              </a:spcBef>
              <a:spcAft>
                <a:spcPct val="0"/>
              </a:spcAft>
              <a:buFont typeface="+mj-lt"/>
              <a:buAutoNum type="arabicPeriod"/>
            </a:pPr>
            <a:r>
              <a:rPr kumimoji="0" lang="en-US" altLang="en-US" b="1" i="0" u="none" strike="noStrike" cap="none" normalizeH="0" baseline="0" dirty="0">
                <a:ln>
                  <a:noFill/>
                </a:ln>
                <a:solidFill>
                  <a:schemeClr val="tx1"/>
                </a:solidFill>
                <a:effectLst/>
                <a:latin typeface="+mn-lt"/>
              </a:rPr>
              <a:t>Normalization</a:t>
            </a:r>
            <a:r>
              <a:rPr kumimoji="0" lang="en-US" altLang="en-US" b="0" i="0" u="none" strike="noStrike" cap="none" normalizeH="0" baseline="0" dirty="0">
                <a:ln>
                  <a:noFill/>
                </a:ln>
                <a:solidFill>
                  <a:schemeClr val="tx1"/>
                </a:solidFill>
                <a:effectLst/>
                <a:latin typeface="+mn-lt"/>
              </a:rPr>
              <a:t>: Standardizing text (e.g., lowercase, removing special characters).</a:t>
            </a:r>
          </a:p>
          <a:p>
            <a:pPr marL="457200" indent="-457200" defTabSz="914400" eaLnBrk="0" fontAlgn="base" hangingPunct="0">
              <a:lnSpc>
                <a:spcPct val="100000"/>
              </a:lnSpc>
              <a:spcBef>
                <a:spcPct val="0"/>
              </a:spcBef>
              <a:spcAft>
                <a:spcPct val="0"/>
              </a:spcAft>
              <a:buFont typeface="+mj-lt"/>
              <a:buAutoNum type="arabicPeriod"/>
            </a:pPr>
            <a:r>
              <a:rPr kumimoji="0" lang="en-US" altLang="en-US" b="1" i="0" u="none" strike="noStrike" cap="none" normalizeH="0" baseline="0" dirty="0">
                <a:ln>
                  <a:noFill/>
                </a:ln>
                <a:solidFill>
                  <a:schemeClr val="tx1"/>
                </a:solidFill>
                <a:effectLst/>
                <a:latin typeface="+mn-lt"/>
              </a:rPr>
              <a:t>Dataset Splitting</a:t>
            </a:r>
            <a:r>
              <a:rPr kumimoji="0" lang="en-US" altLang="en-US" b="0" i="0" u="none" strike="noStrike" cap="none" normalizeH="0" baseline="0" dirty="0">
                <a:ln>
                  <a:noFill/>
                </a:ln>
                <a:solidFill>
                  <a:schemeClr val="tx1"/>
                </a:solidFill>
                <a:effectLst/>
                <a:latin typeface="+mn-lt"/>
              </a:rPr>
              <a:t>: Creating training, validation, and test sets for robust evaluation.</a:t>
            </a:r>
          </a:p>
          <a:p>
            <a:pPr marL="457200" indent="-457200" defTabSz="914400" eaLnBrk="0" fontAlgn="base" hangingPunct="0">
              <a:lnSpc>
                <a:spcPct val="100000"/>
              </a:lnSpc>
              <a:spcBef>
                <a:spcPct val="0"/>
              </a:spcBef>
              <a:spcAft>
                <a:spcPct val="0"/>
              </a:spcAft>
              <a:buFont typeface="+mj-lt"/>
              <a:buAutoNum type="arabicPeriod"/>
            </a:pPr>
            <a:r>
              <a:rPr kumimoji="0" lang="en-US" altLang="en-US" b="1" i="0" u="none" strike="noStrike" cap="none" normalizeH="0" baseline="0" dirty="0">
                <a:ln>
                  <a:noFill/>
                </a:ln>
                <a:solidFill>
                  <a:schemeClr val="tx1"/>
                </a:solidFill>
                <a:effectLst/>
                <a:latin typeface="+mn-lt"/>
              </a:rPr>
              <a:t>Sequence Preparation</a:t>
            </a:r>
            <a:endParaRPr kumimoji="0" lang="en-US" altLang="en-US" b="0" i="0" u="none" strike="noStrike" cap="none" normalizeH="0" baseline="0" dirty="0">
              <a:ln>
                <a:noFill/>
              </a:ln>
              <a:solidFill>
                <a:schemeClr val="tx1"/>
              </a:solidFill>
              <a:effectLst/>
              <a:latin typeface="+mn-lt"/>
            </a:endParaRPr>
          </a:p>
          <a:p>
            <a:pPr marL="0" indent="0" defTabSz="914400" eaLnBrk="0" fontAlgn="base" hangingPunct="0">
              <a:lnSpc>
                <a:spcPct val="100000"/>
              </a:lnSpc>
              <a:spcBef>
                <a:spcPct val="0"/>
              </a:spcBef>
              <a:spcAft>
                <a:spcPct val="0"/>
              </a:spcAft>
              <a:buNone/>
            </a:pPr>
            <a:r>
              <a:rPr kumimoji="0" lang="en-US" altLang="en-US" b="0" i="0" u="none" strike="noStrike" cap="none" normalizeH="0" baseline="0" dirty="0">
                <a:ln>
                  <a:noFill/>
                </a:ln>
                <a:solidFill>
                  <a:schemeClr val="tx1"/>
                </a:solidFill>
                <a:effectLst/>
                <a:latin typeface="+mn-lt"/>
              </a:rPr>
              <a:t>Generate input-output pairs:</a:t>
            </a:r>
          </a:p>
          <a:p>
            <a:pPr marL="800100" lvl="1" defTabSz="914400"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mn-lt"/>
              </a:rPr>
              <a:t>Input: Sequence</a:t>
            </a:r>
          </a:p>
          <a:p>
            <a:pPr marL="800100" lvl="1" defTabSz="914400"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mn-lt"/>
              </a:rPr>
              <a:t>Target: next token prediction</a:t>
            </a:r>
          </a:p>
          <a:p>
            <a:pPr lvl="1" defTabSz="914400"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mn-lt"/>
              </a:rPr>
              <a:t>Padding/truncation for consistent sequence lengths in batches.</a:t>
            </a:r>
          </a:p>
          <a:p>
            <a:pPr marL="0" indent="0" defTabSz="914400" eaLnBrk="0" fontAlgn="base" hangingPunct="0">
              <a:lnSpc>
                <a:spcPct val="100000"/>
              </a:lnSpc>
              <a:spcBef>
                <a:spcPct val="0"/>
              </a:spcBef>
              <a:spcAft>
                <a:spcPct val="0"/>
              </a:spcAft>
              <a:buNone/>
            </a:pP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mn-lt"/>
              </a:rPr>
              <a:t>Training Objective</a:t>
            </a:r>
            <a:endParaRPr kumimoji="0" lang="en-US" altLang="en-US" b="0" i="0" u="none" strike="noStrike" cap="none" normalizeH="0" baseline="0" dirty="0">
              <a:ln>
                <a:noFill/>
              </a:ln>
              <a:solidFill>
                <a:schemeClr val="tx1"/>
              </a:solidFill>
              <a:effectLst/>
              <a:latin typeface="+mn-lt"/>
            </a:endParaRPr>
          </a:p>
          <a:p>
            <a:pPr defTabSz="914400"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latin typeface="+mn-lt"/>
              </a:rPr>
              <a:t>Next Token Prediction</a:t>
            </a:r>
            <a:r>
              <a:rPr kumimoji="0" lang="en-US" altLang="en-US" b="0" i="0" u="none" strike="noStrike" cap="none" normalizeH="0" baseline="0" dirty="0">
                <a:ln>
                  <a:noFill/>
                </a:ln>
                <a:solidFill>
                  <a:schemeClr val="tx1"/>
                </a:solidFill>
                <a:effectLst/>
                <a:latin typeface="+mn-lt"/>
              </a:rPr>
              <a:t>:</a:t>
            </a:r>
          </a:p>
          <a:p>
            <a:pPr marL="800100" lvl="1" defTabSz="914400"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mn-lt"/>
              </a:rPr>
              <a:t>Train the model to maximize:</a:t>
            </a:r>
          </a:p>
          <a:p>
            <a:pPr defTabSz="914400"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latin typeface="+mn-lt"/>
              </a:rPr>
              <a:t>Loss Function</a:t>
            </a:r>
            <a:r>
              <a:rPr kumimoji="0" lang="en-US" altLang="en-US" b="0" i="0" u="none" strike="noStrike" cap="none" normalizeH="0" baseline="0" dirty="0">
                <a:ln>
                  <a:noFill/>
                </a:ln>
                <a:solidFill>
                  <a:schemeClr val="tx1"/>
                </a:solidFill>
                <a:effectLst/>
                <a:latin typeface="+mn-lt"/>
              </a:rPr>
              <a:t>: Negative Log-Likelihood (NLL): Focus on minimizing errors in long-term sequence dependencies.</a:t>
            </a:r>
          </a:p>
          <a:p>
            <a:pPr marL="0" indent="0" defTabSz="914400" eaLnBrk="0" fontAlgn="base" hangingPunct="0">
              <a:lnSpc>
                <a:spcPct val="100000"/>
              </a:lnSpc>
              <a:spcBef>
                <a:spcPct val="0"/>
              </a:spcBef>
              <a:spcAft>
                <a:spcPct val="0"/>
              </a:spcAft>
              <a:buNone/>
            </a:pPr>
            <a:endParaRPr kumimoji="0" lang="en-US" altLang="en-US" b="0" i="0" u="none" strike="noStrike" cap="none" normalizeH="0" baseline="0" dirty="0">
              <a:ln>
                <a:noFill/>
              </a:ln>
              <a:solidFill>
                <a:schemeClr val="tx1"/>
              </a:solidFill>
              <a:effectLst/>
              <a:latin typeface="+mn-lt"/>
            </a:endParaRPr>
          </a:p>
        </p:txBody>
      </p:sp>
      <p:pic>
        <p:nvPicPr>
          <p:cNvPr id="8" name="Picture 7">
            <a:extLst>
              <a:ext uri="{FF2B5EF4-FFF2-40B4-BE49-F238E27FC236}">
                <a16:creationId xmlns:a16="http://schemas.microsoft.com/office/drawing/2014/main" id="{821F0416-36A3-97A3-FC6B-582700ED05C3}"/>
              </a:ext>
            </a:extLst>
          </p:cNvPr>
          <p:cNvPicPr>
            <a:picLocks noChangeAspect="1"/>
          </p:cNvPicPr>
          <p:nvPr/>
        </p:nvPicPr>
        <p:blipFill>
          <a:blip r:embed="rId4"/>
          <a:stretch>
            <a:fillRect/>
          </a:stretch>
        </p:blipFill>
        <p:spPr>
          <a:xfrm>
            <a:off x="5934266" y="7576184"/>
            <a:ext cx="2658891" cy="486520"/>
          </a:xfrm>
          <a:prstGeom prst="rect">
            <a:avLst/>
          </a:prstGeom>
        </p:spPr>
      </p:pic>
      <p:pic>
        <p:nvPicPr>
          <p:cNvPr id="10" name="Picture 9">
            <a:extLst>
              <a:ext uri="{FF2B5EF4-FFF2-40B4-BE49-F238E27FC236}">
                <a16:creationId xmlns:a16="http://schemas.microsoft.com/office/drawing/2014/main" id="{E3A786EB-583C-60CF-6B9E-301AA170B866}"/>
              </a:ext>
            </a:extLst>
          </p:cNvPr>
          <p:cNvPicPr>
            <a:picLocks noChangeAspect="1"/>
          </p:cNvPicPr>
          <p:nvPr/>
        </p:nvPicPr>
        <p:blipFill>
          <a:blip r:embed="rId5"/>
          <a:srcRect l="13571" t="26030" r="14289" b="14837"/>
          <a:stretch/>
        </p:blipFill>
        <p:spPr>
          <a:xfrm>
            <a:off x="9913782" y="1983036"/>
            <a:ext cx="8245514" cy="4505899"/>
          </a:xfrm>
          <a:prstGeom prst="rect">
            <a:avLst/>
          </a:prstGeom>
        </p:spPr>
      </p:pic>
    </p:spTree>
    <p:extLst>
      <p:ext uri="{BB962C8B-B14F-4D97-AF65-F5344CB8AC3E}">
        <p14:creationId xmlns:p14="http://schemas.microsoft.com/office/powerpoint/2010/main" val="76367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DE9C9-F23D-32AD-9E81-ED04E63CA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7DEF1-CE5A-3CD3-7918-7EF0CEA2BE4B}"/>
              </a:ext>
            </a:extLst>
          </p:cNvPr>
          <p:cNvSpPr>
            <a:spLocks noGrp="1"/>
          </p:cNvSpPr>
          <p:nvPr>
            <p:ph type="title"/>
          </p:nvPr>
        </p:nvSpPr>
        <p:spPr/>
        <p:txBody>
          <a:bodyPr anchor="ctr"/>
          <a:lstStyle/>
          <a:p>
            <a:pPr algn="l"/>
            <a:r>
              <a:rPr lang="en-US" sz="4000" b="0" dirty="0">
                <a:effectLst/>
              </a:rPr>
              <a:t>Backpropagation for AR Modeling</a:t>
            </a:r>
            <a:endParaRPr lang="en-US" sz="4000" b="0"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FA08D671-8CE8-4E1B-6F7C-E8FA3599A971}"/>
              </a:ext>
            </a:extLst>
          </p:cNvPr>
          <p:cNvSpPr>
            <a:spLocks noGrp="1"/>
          </p:cNvSpPr>
          <p:nvPr>
            <p:ph type="body" sz="quarter" idx="10"/>
          </p:nvPr>
        </p:nvSpPr>
        <p:spPr>
          <a:xfrm>
            <a:off x="939866" y="1949986"/>
            <a:ext cx="10298336" cy="6898810"/>
          </a:xfrm>
        </p:spPr>
        <p:txBody>
          <a:bodyPr>
            <a:noAutofit/>
          </a:bodyPr>
          <a:lstStyle/>
          <a:p>
            <a:pPr marL="0" indent="0">
              <a:spcBef>
                <a:spcPts val="0"/>
              </a:spcBef>
              <a:buNone/>
            </a:pPr>
            <a:r>
              <a:rPr lang="en-US" b="1" dirty="0"/>
              <a:t>Forward Pass: Token-by-Token Prediction</a:t>
            </a:r>
          </a:p>
          <a:p>
            <a:pPr>
              <a:spcBef>
                <a:spcPts val="0"/>
              </a:spcBef>
            </a:pPr>
            <a:r>
              <a:rPr lang="en-US" dirty="0"/>
              <a:t>Input: Token sequence </a:t>
            </a:r>
          </a:p>
          <a:p>
            <a:pPr>
              <a:spcBef>
                <a:spcPts val="0"/>
              </a:spcBef>
            </a:pPr>
            <a:r>
              <a:rPr lang="en-US" dirty="0"/>
              <a:t>Model Output: Predicted probabilities for the next token</a:t>
            </a:r>
          </a:p>
          <a:p>
            <a:pPr>
              <a:spcBef>
                <a:spcPts val="0"/>
              </a:spcBef>
            </a:pPr>
            <a:r>
              <a:rPr lang="en-US" dirty="0"/>
              <a:t>Loss computed using Negative Log-Likelihood (NLL)</a:t>
            </a:r>
          </a:p>
          <a:p>
            <a:pPr>
              <a:spcBef>
                <a:spcPts val="0"/>
              </a:spcBef>
            </a:pPr>
            <a:endParaRPr lang="en-US" dirty="0"/>
          </a:p>
          <a:p>
            <a:pPr marL="0" indent="0">
              <a:spcBef>
                <a:spcPts val="0"/>
              </a:spcBef>
              <a:buNone/>
            </a:pPr>
            <a:endParaRPr lang="en-US" dirty="0"/>
          </a:p>
          <a:p>
            <a:pPr marL="0" indent="0">
              <a:spcBef>
                <a:spcPts val="0"/>
              </a:spcBef>
              <a:buNone/>
            </a:pPr>
            <a:r>
              <a:rPr lang="en-US" b="1" dirty="0"/>
              <a:t>Backward Pass: Gradient Computation</a:t>
            </a:r>
          </a:p>
          <a:p>
            <a:pPr>
              <a:spcBef>
                <a:spcPts val="0"/>
              </a:spcBef>
            </a:pPr>
            <a:r>
              <a:rPr lang="en-US" dirty="0"/>
              <a:t>Gradients are calculated layer-by-layer using chain rule:  </a:t>
            </a:r>
          </a:p>
          <a:p>
            <a:pPr>
              <a:spcBef>
                <a:spcPts val="0"/>
              </a:spcBef>
            </a:pPr>
            <a:r>
              <a:rPr lang="en-US" dirty="0"/>
              <a:t>Starting from the loss at the output layer and propagating back through the model.</a:t>
            </a:r>
          </a:p>
          <a:p>
            <a:pPr>
              <a:spcBef>
                <a:spcPts val="0"/>
              </a:spcBef>
            </a:pPr>
            <a:r>
              <a:rPr lang="en-US" dirty="0"/>
              <a:t>Attention layers contribute gradients for both:  </a:t>
            </a:r>
          </a:p>
          <a:p>
            <a:pPr lvl="1">
              <a:spcBef>
                <a:spcPts val="0"/>
              </a:spcBef>
            </a:pPr>
            <a:r>
              <a:rPr lang="en-US" dirty="0"/>
              <a:t>Key, Query, Value matrices.  </a:t>
            </a:r>
          </a:p>
          <a:p>
            <a:pPr lvl="1">
              <a:spcBef>
                <a:spcPts val="0"/>
              </a:spcBef>
            </a:pPr>
            <a:r>
              <a:rPr lang="en-US" dirty="0"/>
              <a:t>Multi-Headed Attention weights.</a:t>
            </a:r>
          </a:p>
          <a:p>
            <a:pPr marL="0" indent="0">
              <a:spcBef>
                <a:spcPts val="0"/>
              </a:spcBef>
              <a:buNone/>
            </a:pPr>
            <a:endParaRPr lang="en-US" dirty="0"/>
          </a:p>
        </p:txBody>
      </p:sp>
      <p:pic>
        <p:nvPicPr>
          <p:cNvPr id="4098" name="Picture 2">
            <a:extLst>
              <a:ext uri="{FF2B5EF4-FFF2-40B4-BE49-F238E27FC236}">
                <a16:creationId xmlns:a16="http://schemas.microsoft.com/office/drawing/2014/main" id="{22D0F058-894F-6B87-A889-3C1BD582E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160" y="1145754"/>
            <a:ext cx="6859206" cy="3861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135281E-8F53-E26F-6C78-F62C3C3E3CA1}"/>
              </a:ext>
            </a:extLst>
          </p:cNvPr>
          <p:cNvPicPr>
            <a:picLocks noChangeAspect="1"/>
          </p:cNvPicPr>
          <p:nvPr/>
        </p:nvPicPr>
        <p:blipFill>
          <a:blip r:embed="rId4"/>
          <a:stretch>
            <a:fillRect/>
          </a:stretch>
        </p:blipFill>
        <p:spPr>
          <a:xfrm>
            <a:off x="11154028" y="5123420"/>
            <a:ext cx="6841338" cy="3725376"/>
          </a:xfrm>
          <a:prstGeom prst="rect">
            <a:avLst/>
          </a:prstGeom>
        </p:spPr>
      </p:pic>
    </p:spTree>
    <p:extLst>
      <p:ext uri="{BB962C8B-B14F-4D97-AF65-F5344CB8AC3E}">
        <p14:creationId xmlns:p14="http://schemas.microsoft.com/office/powerpoint/2010/main" val="507232507"/>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9CA7C7-1B6C-4F5F-971F-9C0B4F28B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DB9569-B1C7-4848-8170-3C01E1E244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52F1168-4001-4DF9-9B78-BCA3B6ECBB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105726</TotalTime>
  <Words>1994</Words>
  <Application>Microsoft Office PowerPoint</Application>
  <PresentationFormat>Custom</PresentationFormat>
  <Paragraphs>209</Paragraphs>
  <Slides>20</Slides>
  <Notes>17</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Main</vt:lpstr>
      <vt:lpstr>Lecture 3.3 - Autoregressive Training Transformer LLMs</vt:lpstr>
      <vt:lpstr>PowerPoint Presentation</vt:lpstr>
      <vt:lpstr>This lecture</vt:lpstr>
      <vt:lpstr>Autoregressive Modeling</vt:lpstr>
      <vt:lpstr>Autoregressive Modeling in Language </vt:lpstr>
      <vt:lpstr>Autoregressive Modeling Challenges</vt:lpstr>
      <vt:lpstr>Training Pipeline</vt:lpstr>
      <vt:lpstr>Training for AR Modeling</vt:lpstr>
      <vt:lpstr>Backpropagation for AR Modeling</vt:lpstr>
      <vt:lpstr>Loss Functions for AR Modeling </vt:lpstr>
      <vt:lpstr>Input Context Considerations</vt:lpstr>
      <vt:lpstr>Sequence Length Considerations – Accuracy  </vt:lpstr>
      <vt:lpstr>Sequence Length Considerations - Memory</vt:lpstr>
      <vt:lpstr>In-Context Learning (a look ahead) </vt:lpstr>
      <vt:lpstr>Challenging in Autoregressive Training</vt:lpstr>
      <vt:lpstr>Causal Masking for AR Model Training</vt:lpstr>
      <vt:lpstr>Training / Inference Parallelism for AR Models – Beam Search</vt:lpstr>
      <vt:lpstr>Training / Inference Parallelism for AR Models – Speculative Decoding</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414</cp:revision>
  <dcterms:created xsi:type="dcterms:W3CDTF">2023-02-16T22:53:10Z</dcterms:created>
  <dcterms:modified xsi:type="dcterms:W3CDTF">2025-02-07T18:41:07Z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